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2" r:id="rId4"/>
    <p:sldId id="261" r:id="rId5"/>
    <p:sldId id="263" r:id="rId6"/>
    <p:sldId id="256" r:id="rId7"/>
    <p:sldId id="264" r:id="rId8"/>
    <p:sldId id="259" r:id="rId9"/>
    <p:sldId id="265" r:id="rId10"/>
    <p:sldId id="260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49D02-9382-4537-B641-4438F6B96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B2DB3-F244-42E4-BB83-9EFB07B6F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24412-36A7-473E-BECD-667AD933E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AFD99-3BA0-4FF0-BFA0-450A12B99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1FDC9-29E5-4595-BC47-217224A25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26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35906-9EFE-485B-B5DF-7F1304C1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7EA80-0CBA-462D-9375-66D3CC3C7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60D6B-AF80-4605-9A30-BB0A19219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35C08-17D8-48E4-A0DC-280617A10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CE772-6F1D-4083-A65B-31C7080DE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15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D674-89F3-45AD-82CB-B0766A281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DF10B-080C-4B90-86D4-45FD46EAD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6D640-4D1F-4638-B42B-E2AAF1BDF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E868A-C270-4CAC-BEE4-7275A9131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FDC83D-BD53-4E20-A880-EB5DB734C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614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CA8BB-6A0C-4D72-9AD4-C2D640885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1C0EB-A694-48F6-AACF-8BD80CBB7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2561C2-C384-46C1-A402-91A0A4089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03E44C-1769-4C80-AD7F-18E179A3D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76597D-F00F-43E7-A811-35B9971F3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552BB-67D9-4673-A332-6FAF52AA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462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F741B-3CBF-4A09-A92C-9F2DA6B18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085C7-2EFC-494F-9FA8-D387F7A47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87E1FE-EC5D-4FD8-88E6-B571F22F9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0E5659-3848-451D-AEAC-8B605C058C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AB8180-E6B2-429E-BE76-5F8F8764F3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16751C-2E76-4410-81B2-BD47D5400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643CBC-70BC-4D74-A1D6-D6969B086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3D4111-E3B9-463D-8EB0-737608685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437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A8591-4D4F-4613-AE57-C97BE4FCF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83F060-3E28-4614-B702-9F7C666C2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26DE9E-693D-4924-8895-4974CC95C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C96DE-07AF-4A03-B397-8F0EA8B08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27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C1A761-C735-4C1C-9C66-040FD0A0E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673F94-8E0D-4CF0-B52B-DDAD9ADC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40009-BB0F-4121-8085-BEF2B52F6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14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655B7-EE6B-4444-873B-5553D1F15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60FCC-4ECC-45EB-8597-988BD3606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9F72A-80E9-414B-B649-9FF788438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9C608-8D6E-477E-8BE6-B49552EE8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884630-F2A8-480B-A947-80080360D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9328B-2FFF-411B-86C4-8EE29E834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768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F10FF-B3FF-4347-A933-4EE13A7AE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2518EC-6CA8-4252-84C4-2645960B0D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4F19F-A062-4575-82A6-A88E7D6F7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35B4A-3374-4714-93C4-BE306E980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7B157-299F-4A19-83B0-AB9C795C0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DDC33-EF87-4A80-B376-F29582246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391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7889-22A1-4D33-89B5-6BA360007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3A7AC2-7897-4889-8277-CEDFCAE76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33A70-4A07-47A4-8C79-285693649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62B1-A99C-4B8A-A894-801C833A9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A55AA-DEDC-4464-A216-79B9AAC31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838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FD3F48-8E2B-4F65-863E-33650910A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A885E-8238-4D22-9EA5-3401A8B89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07CB5-729B-4273-BD16-A628A48E6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B8D1C-1E49-4623-A9BE-EB88E6F5B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C2A13-A781-4082-86F3-E5F9EB94A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37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62DF78-D0D4-4530-A392-1D4154A12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1B8F8-3192-4570-AC5D-A164E2FAD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94783-A2E9-488D-A9BB-CE8E02972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6FC1E-4DBC-4E12-8026-16E80227C331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088D-E39C-4B85-9FED-CA0804B547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E550-964C-482D-BD21-C4A05D1A1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99830-7DE3-4E14-86AA-35A1B4AEE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731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00.png"/><Relationship Id="rId7" Type="http://schemas.openxmlformats.org/officeDocument/2006/relationships/image" Target="../media/image14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5" Type="http://schemas.openxmlformats.org/officeDocument/2006/relationships/image" Target="../media/image120.png"/><Relationship Id="rId10" Type="http://schemas.openxmlformats.org/officeDocument/2006/relationships/image" Target="../media/image170.png"/><Relationship Id="rId4" Type="http://schemas.openxmlformats.org/officeDocument/2006/relationships/image" Target="../media/image110.png"/><Relationship Id="rId9" Type="http://schemas.openxmlformats.org/officeDocument/2006/relationships/image" Target="../media/image16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190.png"/><Relationship Id="rId7" Type="http://schemas.openxmlformats.org/officeDocument/2006/relationships/image" Target="../media/image23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5" Type="http://schemas.openxmlformats.org/officeDocument/2006/relationships/image" Target="../media/image211.png"/><Relationship Id="rId4" Type="http://schemas.openxmlformats.org/officeDocument/2006/relationships/image" Target="../media/image200.png"/><Relationship Id="rId9" Type="http://schemas.openxmlformats.org/officeDocument/2006/relationships/image" Target="../media/image2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370.png"/><Relationship Id="rId3" Type="http://schemas.openxmlformats.org/officeDocument/2006/relationships/image" Target="../media/image270.png"/><Relationship Id="rId7" Type="http://schemas.openxmlformats.org/officeDocument/2006/relationships/image" Target="../media/image310.png"/><Relationship Id="rId12" Type="http://schemas.openxmlformats.org/officeDocument/2006/relationships/image" Target="../media/image36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0.png"/><Relationship Id="rId11" Type="http://schemas.openxmlformats.org/officeDocument/2006/relationships/image" Target="../media/image350.png"/><Relationship Id="rId5" Type="http://schemas.openxmlformats.org/officeDocument/2006/relationships/image" Target="../media/image290.png"/><Relationship Id="rId10" Type="http://schemas.openxmlformats.org/officeDocument/2006/relationships/image" Target="../media/image340.png"/><Relationship Id="rId4" Type="http://schemas.openxmlformats.org/officeDocument/2006/relationships/image" Target="../media/image280.png"/><Relationship Id="rId9" Type="http://schemas.openxmlformats.org/officeDocument/2006/relationships/image" Target="../media/image330.png"/><Relationship Id="rId14" Type="http://schemas.openxmlformats.org/officeDocument/2006/relationships/image" Target="../media/image3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0.png"/><Relationship Id="rId3" Type="http://schemas.openxmlformats.org/officeDocument/2006/relationships/image" Target="../media/image400.png"/><Relationship Id="rId7" Type="http://schemas.openxmlformats.org/officeDocument/2006/relationships/image" Target="../media/image440.png"/><Relationship Id="rId12" Type="http://schemas.openxmlformats.org/officeDocument/2006/relationships/image" Target="../media/image49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0.png"/><Relationship Id="rId11" Type="http://schemas.openxmlformats.org/officeDocument/2006/relationships/image" Target="../media/image480.png"/><Relationship Id="rId5" Type="http://schemas.openxmlformats.org/officeDocument/2006/relationships/image" Target="../media/image420.png"/><Relationship Id="rId10" Type="http://schemas.openxmlformats.org/officeDocument/2006/relationships/image" Target="../media/image470.png"/><Relationship Id="rId4" Type="http://schemas.openxmlformats.org/officeDocument/2006/relationships/image" Target="../media/image410.png"/><Relationship Id="rId9" Type="http://schemas.openxmlformats.org/officeDocument/2006/relationships/image" Target="../media/image4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242AA-BA53-4945-82E1-481D1CA94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92581"/>
            <a:ext cx="9144000" cy="2387600"/>
          </a:xfrm>
        </p:spPr>
        <p:txBody>
          <a:bodyPr/>
          <a:lstStyle/>
          <a:p>
            <a:r>
              <a:rPr lang="en-GB" b="1" dirty="0"/>
              <a:t>Trigonometry and Circle Theorems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405A5D16-512E-4437-98BA-88D1E4C0C3C6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524000" y="3861218"/>
                <a:ext cx="9144000" cy="2029918"/>
              </a:xfrm>
            </p:spPr>
            <p:txBody>
              <a:bodyPr>
                <a:normAutofit/>
              </a:bodyPr>
              <a:lstStyle/>
              <a:p>
                <a:r>
                  <a:rPr lang="en-GB" sz="2800" i="1" dirty="0"/>
                  <a:t>Think carefully and set your workings out clearly and logically…</a:t>
                </a:r>
              </a:p>
              <a:p>
                <a:endParaRPr lang="en-GB" sz="2800" i="1" dirty="0"/>
              </a:p>
              <a:p>
                <a:r>
                  <a:rPr lang="en-GB" sz="2800" i="1" dirty="0"/>
                  <a:t>Round all solutions to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800" i="1" dirty="0"/>
                  <a:t> decimal place.</a:t>
                </a: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405A5D16-512E-4437-98BA-88D1E4C0C3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524000" y="3861218"/>
                <a:ext cx="9144000" cy="2029918"/>
              </a:xfrm>
              <a:blipFill>
                <a:blip r:embed="rId2"/>
                <a:stretch>
                  <a:fillRect t="-4805" b="-1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2473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A791085-4740-40DB-8881-5534D738C239}"/>
              </a:ext>
            </a:extLst>
          </p:cNvPr>
          <p:cNvGrpSpPr/>
          <p:nvPr/>
        </p:nvGrpSpPr>
        <p:grpSpPr>
          <a:xfrm>
            <a:off x="5434875" y="615214"/>
            <a:ext cx="5640250" cy="5627571"/>
            <a:chOff x="2761129" y="854764"/>
            <a:chExt cx="5640250" cy="562757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53E9838-E4C3-41B6-9683-6DA2DC592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61129" y="1024449"/>
              <a:ext cx="5640250" cy="54578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BB233ABB-3BC1-4A32-AD03-F144E77010DC}"/>
                    </a:ext>
                  </a:extLst>
                </p:cNvPr>
                <p:cNvSpPr txBox="1"/>
                <p:nvPr/>
              </p:nvSpPr>
              <p:spPr>
                <a:xfrm>
                  <a:off x="5829522" y="854764"/>
                  <a:ext cx="41953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BB233ABB-3BC1-4A32-AD03-F144E77010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9522" y="854764"/>
                  <a:ext cx="419537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Partial Circle 4">
              <a:extLst>
                <a:ext uri="{FF2B5EF4-FFF2-40B4-BE49-F238E27FC236}">
                  <a16:creationId xmlns:a16="http://schemas.microsoft.com/office/drawing/2014/main" id="{AF4ACD03-FB50-4C5C-83BC-08EFCB98CCA3}"/>
                </a:ext>
              </a:extLst>
            </p:cNvPr>
            <p:cNvSpPr/>
            <p:nvPr/>
          </p:nvSpPr>
          <p:spPr>
            <a:xfrm>
              <a:off x="2814137" y="1908312"/>
              <a:ext cx="1245705" cy="1245705"/>
            </a:xfrm>
            <a:prstGeom prst="pie">
              <a:avLst>
                <a:gd name="adj1" fmla="val 20121323"/>
                <a:gd name="adj2" fmla="val 172244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00E8D30-C98A-467A-8430-070921200ECC}"/>
                    </a:ext>
                  </a:extLst>
                </p:cNvPr>
                <p:cNvSpPr txBox="1"/>
                <p:nvPr/>
              </p:nvSpPr>
              <p:spPr>
                <a:xfrm>
                  <a:off x="4069394" y="2267417"/>
                  <a:ext cx="78707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53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00E8D30-C98A-467A-8430-070921200E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9394" y="2267417"/>
                  <a:ext cx="787075" cy="55399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8C349D15-81B5-4429-A7BC-8168E1B9FEA3}"/>
                    </a:ext>
                  </a:extLst>
                </p:cNvPr>
                <p:cNvSpPr txBox="1"/>
                <p:nvPr/>
              </p:nvSpPr>
              <p:spPr>
                <a:xfrm rot="3883425">
                  <a:off x="6514614" y="2667384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8C349D15-81B5-4429-A7BC-8168E1B9FE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3883425">
                  <a:off x="6514614" y="2667384"/>
                  <a:ext cx="964880" cy="5539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DF59D97-FE39-4D9F-8D64-4E4322609CBE}"/>
                    </a:ext>
                  </a:extLst>
                </p:cNvPr>
                <p:cNvSpPr txBox="1"/>
                <p:nvPr/>
              </p:nvSpPr>
              <p:spPr>
                <a:xfrm>
                  <a:off x="7641833" y="4770781"/>
                  <a:ext cx="40017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DF59D97-FE39-4D9F-8D64-4E4322609C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1833" y="4770781"/>
                  <a:ext cx="400173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C5B3AF3-C082-42D5-8F0A-6FD10EF004F8}"/>
                    </a:ext>
                  </a:extLst>
                </p:cNvPr>
                <p:cNvSpPr txBox="1"/>
                <p:nvPr/>
              </p:nvSpPr>
              <p:spPr>
                <a:xfrm>
                  <a:off x="5241889" y="3700384"/>
                  <a:ext cx="428066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C5B3AF3-C082-42D5-8F0A-6FD10EF004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1889" y="3700384"/>
                  <a:ext cx="428066" cy="55399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FAA8DBC-287D-40C6-B497-F0601A7E8ED1}"/>
                    </a:ext>
                  </a:extLst>
                </p:cNvPr>
                <p:cNvSpPr txBox="1"/>
                <p:nvPr/>
              </p:nvSpPr>
              <p:spPr>
                <a:xfrm>
                  <a:off x="3017452" y="2254165"/>
                  <a:ext cx="40043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FAA8DBC-287D-40C6-B497-F0601A7E8E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7452" y="2254165"/>
                  <a:ext cx="400431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7D2AD05-656C-4DE4-8970-199703608AD6}"/>
              </a:ext>
            </a:extLst>
          </p:cNvPr>
          <p:cNvSpPr txBox="1"/>
          <p:nvPr/>
        </p:nvSpPr>
        <p:spPr>
          <a:xfrm>
            <a:off x="342898" y="5597783"/>
            <a:ext cx="4660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Calculate the area of the circle.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68F6D3-42BD-457F-BE8D-4EF10F640B50}"/>
                  </a:ext>
                </a:extLst>
              </p:cNvPr>
              <p:cNvSpPr txBox="1"/>
              <p:nvPr/>
            </p:nvSpPr>
            <p:spPr>
              <a:xfrm>
                <a:off x="342898" y="783178"/>
                <a:ext cx="3722426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The points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 lie on the circumference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2800" dirty="0"/>
                  <a:t> is the centre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800" dirty="0"/>
                  <a:t> is the diameter of the circle.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68F6D3-42BD-457F-BE8D-4EF10F640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98" y="783178"/>
                <a:ext cx="3722426" cy="3970318"/>
              </a:xfrm>
              <a:prstGeom prst="rect">
                <a:avLst/>
              </a:prstGeom>
              <a:blipFill>
                <a:blip r:embed="rId9"/>
                <a:stretch>
                  <a:fillRect l="-3273" t="-1380" r="-4255" b="-33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2225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A791085-4740-40DB-8881-5534D738C239}"/>
              </a:ext>
            </a:extLst>
          </p:cNvPr>
          <p:cNvGrpSpPr/>
          <p:nvPr/>
        </p:nvGrpSpPr>
        <p:grpSpPr>
          <a:xfrm>
            <a:off x="5434875" y="615214"/>
            <a:ext cx="5640250" cy="5627571"/>
            <a:chOff x="2761129" y="854764"/>
            <a:chExt cx="5640250" cy="562757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53E9838-E4C3-41B6-9683-6DA2DC592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61129" y="1024449"/>
              <a:ext cx="5640250" cy="54578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BB233ABB-3BC1-4A32-AD03-F144E77010DC}"/>
                    </a:ext>
                  </a:extLst>
                </p:cNvPr>
                <p:cNvSpPr txBox="1"/>
                <p:nvPr/>
              </p:nvSpPr>
              <p:spPr>
                <a:xfrm>
                  <a:off x="5829522" y="854764"/>
                  <a:ext cx="41953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BB233ABB-3BC1-4A32-AD03-F144E77010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9522" y="854764"/>
                  <a:ext cx="419537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Partial Circle 4">
              <a:extLst>
                <a:ext uri="{FF2B5EF4-FFF2-40B4-BE49-F238E27FC236}">
                  <a16:creationId xmlns:a16="http://schemas.microsoft.com/office/drawing/2014/main" id="{AF4ACD03-FB50-4C5C-83BC-08EFCB98CCA3}"/>
                </a:ext>
              </a:extLst>
            </p:cNvPr>
            <p:cNvSpPr/>
            <p:nvPr/>
          </p:nvSpPr>
          <p:spPr>
            <a:xfrm>
              <a:off x="2814137" y="1908312"/>
              <a:ext cx="1245705" cy="1245705"/>
            </a:xfrm>
            <a:prstGeom prst="pie">
              <a:avLst>
                <a:gd name="adj1" fmla="val 20121323"/>
                <a:gd name="adj2" fmla="val 1722443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00E8D30-C98A-467A-8430-070921200ECC}"/>
                    </a:ext>
                  </a:extLst>
                </p:cNvPr>
                <p:cNvSpPr txBox="1"/>
                <p:nvPr/>
              </p:nvSpPr>
              <p:spPr>
                <a:xfrm>
                  <a:off x="4069394" y="2267417"/>
                  <a:ext cx="78707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53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A00E8D30-C98A-467A-8430-070921200E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9394" y="2267417"/>
                  <a:ext cx="787075" cy="55399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8C349D15-81B5-4429-A7BC-8168E1B9FEA3}"/>
                    </a:ext>
                  </a:extLst>
                </p:cNvPr>
                <p:cNvSpPr txBox="1"/>
                <p:nvPr/>
              </p:nvSpPr>
              <p:spPr>
                <a:xfrm rot="3883425">
                  <a:off x="6514614" y="2667384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8C349D15-81B5-4429-A7BC-8168E1B9FE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3883425">
                  <a:off x="6514614" y="2667384"/>
                  <a:ext cx="964880" cy="5539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DF59D97-FE39-4D9F-8D64-4E4322609CBE}"/>
                    </a:ext>
                  </a:extLst>
                </p:cNvPr>
                <p:cNvSpPr txBox="1"/>
                <p:nvPr/>
              </p:nvSpPr>
              <p:spPr>
                <a:xfrm>
                  <a:off x="7641833" y="4770781"/>
                  <a:ext cx="40017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DF59D97-FE39-4D9F-8D64-4E4322609C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1833" y="4770781"/>
                  <a:ext cx="400173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C5B3AF3-C082-42D5-8F0A-6FD10EF004F8}"/>
                    </a:ext>
                  </a:extLst>
                </p:cNvPr>
                <p:cNvSpPr txBox="1"/>
                <p:nvPr/>
              </p:nvSpPr>
              <p:spPr>
                <a:xfrm>
                  <a:off x="5241889" y="3700384"/>
                  <a:ext cx="428066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C5B3AF3-C082-42D5-8F0A-6FD10EF004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1889" y="3700384"/>
                  <a:ext cx="428066" cy="55399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FAA8DBC-287D-40C6-B497-F0601A7E8ED1}"/>
                    </a:ext>
                  </a:extLst>
                </p:cNvPr>
                <p:cNvSpPr txBox="1"/>
                <p:nvPr/>
              </p:nvSpPr>
              <p:spPr>
                <a:xfrm>
                  <a:off x="3017452" y="2254165"/>
                  <a:ext cx="40043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FAA8DBC-287D-40C6-B497-F0601A7E8E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17452" y="2254165"/>
                  <a:ext cx="400431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7D2AD05-656C-4DE4-8970-199703608AD6}"/>
              </a:ext>
            </a:extLst>
          </p:cNvPr>
          <p:cNvSpPr txBox="1"/>
          <p:nvPr/>
        </p:nvSpPr>
        <p:spPr>
          <a:xfrm>
            <a:off x="342898" y="5597783"/>
            <a:ext cx="4660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Calculate the area of the circle.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68F6D3-42BD-457F-BE8D-4EF10F640B50}"/>
                  </a:ext>
                </a:extLst>
              </p:cNvPr>
              <p:cNvSpPr txBox="1"/>
              <p:nvPr/>
            </p:nvSpPr>
            <p:spPr>
              <a:xfrm>
                <a:off x="342898" y="783178"/>
                <a:ext cx="3722426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The points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 lie on the circumference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2800" dirty="0"/>
                  <a:t> is the centre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800" dirty="0"/>
                  <a:t> is the diameter of the circle.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768F6D3-42BD-457F-BE8D-4EF10F640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98" y="783178"/>
                <a:ext cx="3722426" cy="3970318"/>
              </a:xfrm>
              <a:prstGeom prst="rect">
                <a:avLst/>
              </a:prstGeom>
              <a:blipFill>
                <a:blip r:embed="rId9"/>
                <a:stretch>
                  <a:fillRect l="-3273" t="-1380" r="-4255" b="-33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72659D9C-E627-4ED7-88E6-247ECF973AE9}"/>
              </a:ext>
            </a:extLst>
          </p:cNvPr>
          <p:cNvSpPr txBox="1"/>
          <p:nvPr/>
        </p:nvSpPr>
        <p:spPr>
          <a:xfrm rot="20154936">
            <a:off x="568707" y="1056106"/>
            <a:ext cx="3021595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AA42FD-EA79-4AF7-B980-7078A82D604D}"/>
              </a:ext>
            </a:extLst>
          </p:cNvPr>
          <p:cNvSpPr txBox="1"/>
          <p:nvPr/>
        </p:nvSpPr>
        <p:spPr>
          <a:xfrm>
            <a:off x="9567111" y="66764"/>
            <a:ext cx="2584174" cy="120032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Right angle as it is subtended from the diameter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E281F7C-C132-48E5-97E2-730D49D9C067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8503268" y="666929"/>
            <a:ext cx="1063843" cy="6719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8B7DEE-8964-4229-8BF4-956283CB25A0}"/>
                  </a:ext>
                </a:extLst>
              </p:cNvPr>
              <p:cNvSpPr txBox="1"/>
              <p:nvPr/>
            </p:nvSpPr>
            <p:spPr>
              <a:xfrm>
                <a:off x="5691199" y="4070769"/>
                <a:ext cx="3343992" cy="78374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𝑨𝑪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func>
                            <m:func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𝟓𝟑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8B7DEE-8964-4229-8BF4-956283CB2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199" y="4070769"/>
                <a:ext cx="3343992" cy="78374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551C9EF-A9BD-4607-8F73-9D533762C4B3}"/>
                  </a:ext>
                </a:extLst>
              </p:cNvPr>
              <p:cNvSpPr txBox="1"/>
              <p:nvPr/>
            </p:nvSpPr>
            <p:spPr>
              <a:xfrm>
                <a:off x="1502536" y="6149932"/>
                <a:ext cx="2477868" cy="4700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Area: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e>
                      <m:sup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551C9EF-A9BD-4607-8F73-9D533762C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536" y="6149932"/>
                <a:ext cx="2477868" cy="470000"/>
              </a:xfrm>
              <a:prstGeom prst="rect">
                <a:avLst/>
              </a:prstGeom>
              <a:blipFill>
                <a:blip r:embed="rId11"/>
                <a:stretch>
                  <a:fillRect t="-4878" b="-24390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788153A-0661-4638-AE09-070BCE70EB8A}"/>
                  </a:ext>
                </a:extLst>
              </p:cNvPr>
              <p:cNvSpPr txBox="1"/>
              <p:nvPr/>
            </p:nvSpPr>
            <p:spPr>
              <a:xfrm>
                <a:off x="8573418" y="6160915"/>
                <a:ext cx="3484322" cy="595932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𝟔𝟎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788153A-0661-4638-AE09-070BCE70E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418" y="6160915"/>
                <a:ext cx="3484322" cy="595932"/>
              </a:xfrm>
              <a:prstGeom prst="rect">
                <a:avLst/>
              </a:prstGeom>
              <a:blipFill>
                <a:blip r:embed="rId12"/>
                <a:stretch>
                  <a:fillRect l="-2946" t="-7843" b="-30392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505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19" grpId="0" animBg="1"/>
      <p:bldP spid="20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8DAE0E0-F276-47CB-9B62-49BAEDD68E25}"/>
              </a:ext>
            </a:extLst>
          </p:cNvPr>
          <p:cNvGrpSpPr/>
          <p:nvPr/>
        </p:nvGrpSpPr>
        <p:grpSpPr>
          <a:xfrm>
            <a:off x="4224504" y="734247"/>
            <a:ext cx="7666427" cy="5389505"/>
            <a:chOff x="2421104" y="666014"/>
            <a:chExt cx="7666427" cy="538950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0FBC1A3-020D-44D2-B807-D8A28C694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21104" y="802481"/>
              <a:ext cx="7349792" cy="525303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9C88F583-9DF2-4545-BDE9-EF77672F63D1}"/>
                    </a:ext>
                  </a:extLst>
                </p:cNvPr>
                <p:cNvSpPr txBox="1"/>
                <p:nvPr/>
              </p:nvSpPr>
              <p:spPr>
                <a:xfrm>
                  <a:off x="5562163" y="917613"/>
                  <a:ext cx="41953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9C88F583-9DF2-4545-BDE9-EF77672F63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2163" y="917613"/>
                  <a:ext cx="419537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AFE8AFB-9444-4D5F-959C-D94490A53CEB}"/>
                    </a:ext>
                  </a:extLst>
                </p:cNvPr>
                <p:cNvSpPr txBox="1"/>
                <p:nvPr/>
              </p:nvSpPr>
              <p:spPr>
                <a:xfrm rot="17438157">
                  <a:off x="4561282" y="2148433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AFE8AFB-9444-4D5F-959C-D94490A53C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438157">
                  <a:off x="4561282" y="2148433"/>
                  <a:ext cx="964880" cy="55399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8B259ADF-8C53-424C-9BEA-F91015055B72}"/>
                    </a:ext>
                  </a:extLst>
                </p:cNvPr>
                <p:cNvSpPr txBox="1"/>
                <p:nvPr/>
              </p:nvSpPr>
              <p:spPr>
                <a:xfrm>
                  <a:off x="9477379" y="2550031"/>
                  <a:ext cx="40017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8B259ADF-8C53-424C-9BEA-F91015055B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77379" y="2550031"/>
                  <a:ext cx="400173" cy="5539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E234998-9972-444C-AC93-9CCA7973DC1B}"/>
                    </a:ext>
                  </a:extLst>
                </p:cNvPr>
                <p:cNvSpPr txBox="1"/>
                <p:nvPr/>
              </p:nvSpPr>
              <p:spPr>
                <a:xfrm>
                  <a:off x="4576369" y="3507085"/>
                  <a:ext cx="428066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E234998-9972-444C-AC93-9CCA7973DC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76369" y="3507085"/>
                  <a:ext cx="428066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654E640-97A3-4DBC-8A94-6BB94E23DA8C}"/>
                    </a:ext>
                  </a:extLst>
                </p:cNvPr>
                <p:cNvSpPr txBox="1"/>
                <p:nvPr/>
              </p:nvSpPr>
              <p:spPr>
                <a:xfrm>
                  <a:off x="4226738" y="666014"/>
                  <a:ext cx="40043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654E640-97A3-4DBC-8A94-6BB94E23DA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26738" y="666014"/>
                  <a:ext cx="400431" cy="55399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Partial Circle 8">
              <a:extLst>
                <a:ext uri="{FF2B5EF4-FFF2-40B4-BE49-F238E27FC236}">
                  <a16:creationId xmlns:a16="http://schemas.microsoft.com/office/drawing/2014/main" id="{A034E0A3-9FC3-4E74-9CC1-27A5F171A167}"/>
                </a:ext>
              </a:extLst>
            </p:cNvPr>
            <p:cNvSpPr/>
            <p:nvPr/>
          </p:nvSpPr>
          <p:spPr>
            <a:xfrm>
              <a:off x="8841826" y="2170595"/>
              <a:ext cx="1245705" cy="1245705"/>
            </a:xfrm>
            <a:prstGeom prst="pie">
              <a:avLst>
                <a:gd name="adj1" fmla="val 10153666"/>
                <a:gd name="adj2" fmla="val 12110274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0796DBC-164B-484E-A9BA-1B5D9C0A1135}"/>
                    </a:ext>
                  </a:extLst>
                </p:cNvPr>
                <p:cNvSpPr txBox="1"/>
                <p:nvPr/>
              </p:nvSpPr>
              <p:spPr>
                <a:xfrm>
                  <a:off x="8080151" y="2465648"/>
                  <a:ext cx="78707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28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0796DBC-164B-484E-A9BA-1B5D9C0A11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0151" y="2465648"/>
                  <a:ext cx="787075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1DFB49-A4C6-49FD-B52D-07258FF4A291}"/>
                  </a:ext>
                </a:extLst>
              </p:cNvPr>
              <p:cNvSpPr txBox="1"/>
              <p:nvPr/>
            </p:nvSpPr>
            <p:spPr>
              <a:xfrm>
                <a:off x="292099" y="802481"/>
                <a:ext cx="3722426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The circle pictured has a radius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𝑂𝐵</m:t>
                    </m:r>
                  </m:oMath>
                </a14:m>
                <a:r>
                  <a:rPr lang="en-GB" sz="2800" dirty="0"/>
                  <a:t> is the radius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GB" sz="2800" dirty="0"/>
                  <a:t> is a tangent to the circle.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1DFB49-A4C6-49FD-B52D-07258FF4A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9" y="802481"/>
                <a:ext cx="3722426" cy="3539430"/>
              </a:xfrm>
              <a:prstGeom prst="rect">
                <a:avLst/>
              </a:prstGeom>
              <a:blipFill>
                <a:blip r:embed="rId9"/>
                <a:stretch>
                  <a:fillRect l="-3437" t="-1724" r="-4092" b="-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6705BE-D5B7-4E7A-B31A-2D5AC3549542}"/>
                  </a:ext>
                </a:extLst>
              </p:cNvPr>
              <p:cNvSpPr txBox="1"/>
              <p:nvPr/>
            </p:nvSpPr>
            <p:spPr>
              <a:xfrm>
                <a:off x="292098" y="5407283"/>
                <a:ext cx="393240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Calculate the perimeter of the triangle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𝑂𝐵𝐶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6705BE-D5B7-4E7A-B31A-2D5AC3549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8" y="5407283"/>
                <a:ext cx="3932406" cy="954107"/>
              </a:xfrm>
              <a:prstGeom prst="rect">
                <a:avLst/>
              </a:prstGeom>
              <a:blipFill>
                <a:blip r:embed="rId10"/>
                <a:stretch>
                  <a:fillRect l="-3256" t="-5732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465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8DAE0E0-F276-47CB-9B62-49BAEDD68E25}"/>
              </a:ext>
            </a:extLst>
          </p:cNvPr>
          <p:cNvGrpSpPr/>
          <p:nvPr/>
        </p:nvGrpSpPr>
        <p:grpSpPr>
          <a:xfrm>
            <a:off x="4224504" y="734247"/>
            <a:ext cx="7666427" cy="5389505"/>
            <a:chOff x="2421104" y="666014"/>
            <a:chExt cx="7666427" cy="538950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0FBC1A3-020D-44D2-B807-D8A28C694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21104" y="802481"/>
              <a:ext cx="7349792" cy="525303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9C88F583-9DF2-4545-BDE9-EF77672F63D1}"/>
                    </a:ext>
                  </a:extLst>
                </p:cNvPr>
                <p:cNvSpPr txBox="1"/>
                <p:nvPr/>
              </p:nvSpPr>
              <p:spPr>
                <a:xfrm>
                  <a:off x="5562163" y="917613"/>
                  <a:ext cx="41953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9C88F583-9DF2-4545-BDE9-EF77672F63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62163" y="917613"/>
                  <a:ext cx="419537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AFE8AFB-9444-4D5F-959C-D94490A53CEB}"/>
                    </a:ext>
                  </a:extLst>
                </p:cNvPr>
                <p:cNvSpPr txBox="1"/>
                <p:nvPr/>
              </p:nvSpPr>
              <p:spPr>
                <a:xfrm rot="17438157">
                  <a:off x="4561282" y="2148433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AFE8AFB-9444-4D5F-959C-D94490A53C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438157">
                  <a:off x="4561282" y="2148433"/>
                  <a:ext cx="964880" cy="55399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8B259ADF-8C53-424C-9BEA-F91015055B72}"/>
                    </a:ext>
                  </a:extLst>
                </p:cNvPr>
                <p:cNvSpPr txBox="1"/>
                <p:nvPr/>
              </p:nvSpPr>
              <p:spPr>
                <a:xfrm>
                  <a:off x="9477379" y="2550031"/>
                  <a:ext cx="40017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8B259ADF-8C53-424C-9BEA-F91015055B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77379" y="2550031"/>
                  <a:ext cx="400173" cy="5539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E234998-9972-444C-AC93-9CCA7973DC1B}"/>
                    </a:ext>
                  </a:extLst>
                </p:cNvPr>
                <p:cNvSpPr txBox="1"/>
                <p:nvPr/>
              </p:nvSpPr>
              <p:spPr>
                <a:xfrm>
                  <a:off x="4576369" y="3507085"/>
                  <a:ext cx="428066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E234998-9972-444C-AC93-9CCA7973DC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76369" y="3507085"/>
                  <a:ext cx="428066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654E640-97A3-4DBC-8A94-6BB94E23DA8C}"/>
                    </a:ext>
                  </a:extLst>
                </p:cNvPr>
                <p:cNvSpPr txBox="1"/>
                <p:nvPr/>
              </p:nvSpPr>
              <p:spPr>
                <a:xfrm>
                  <a:off x="4226738" y="666014"/>
                  <a:ext cx="40043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654E640-97A3-4DBC-8A94-6BB94E23DA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26738" y="666014"/>
                  <a:ext cx="400431" cy="55399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Partial Circle 8">
              <a:extLst>
                <a:ext uri="{FF2B5EF4-FFF2-40B4-BE49-F238E27FC236}">
                  <a16:creationId xmlns:a16="http://schemas.microsoft.com/office/drawing/2014/main" id="{A034E0A3-9FC3-4E74-9CC1-27A5F171A167}"/>
                </a:ext>
              </a:extLst>
            </p:cNvPr>
            <p:cNvSpPr/>
            <p:nvPr/>
          </p:nvSpPr>
          <p:spPr>
            <a:xfrm>
              <a:off x="8841826" y="2170595"/>
              <a:ext cx="1245705" cy="1245705"/>
            </a:xfrm>
            <a:prstGeom prst="pie">
              <a:avLst>
                <a:gd name="adj1" fmla="val 10153666"/>
                <a:gd name="adj2" fmla="val 12110274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0796DBC-164B-484E-A9BA-1B5D9C0A1135}"/>
                    </a:ext>
                  </a:extLst>
                </p:cNvPr>
                <p:cNvSpPr txBox="1"/>
                <p:nvPr/>
              </p:nvSpPr>
              <p:spPr>
                <a:xfrm>
                  <a:off x="8080151" y="2465648"/>
                  <a:ext cx="78707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28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0796DBC-164B-484E-A9BA-1B5D9C0A11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0151" y="2465648"/>
                  <a:ext cx="787075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1DFB49-A4C6-49FD-B52D-07258FF4A291}"/>
                  </a:ext>
                </a:extLst>
              </p:cNvPr>
              <p:cNvSpPr txBox="1"/>
              <p:nvPr/>
            </p:nvSpPr>
            <p:spPr>
              <a:xfrm>
                <a:off x="292099" y="802481"/>
                <a:ext cx="3722426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The circle pictured has a radius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𝑂𝐵</m:t>
                    </m:r>
                  </m:oMath>
                </a14:m>
                <a:r>
                  <a:rPr lang="en-GB" sz="2800" dirty="0"/>
                  <a:t> is the radius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GB" sz="2800" dirty="0"/>
                  <a:t> is a tangent to the circle.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1DFB49-A4C6-49FD-B52D-07258FF4A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9" y="802481"/>
                <a:ext cx="3722426" cy="3539430"/>
              </a:xfrm>
              <a:prstGeom prst="rect">
                <a:avLst/>
              </a:prstGeom>
              <a:blipFill>
                <a:blip r:embed="rId9"/>
                <a:stretch>
                  <a:fillRect l="-3437" t="-1724" r="-4092" b="-41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6705BE-D5B7-4E7A-B31A-2D5AC3549542}"/>
                  </a:ext>
                </a:extLst>
              </p:cNvPr>
              <p:cNvSpPr txBox="1"/>
              <p:nvPr/>
            </p:nvSpPr>
            <p:spPr>
              <a:xfrm>
                <a:off x="292098" y="5407283"/>
                <a:ext cx="3932406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Calculate the perimeter of the triangle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𝑂𝐵𝐶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6705BE-D5B7-4E7A-B31A-2D5AC3549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8" y="5407283"/>
                <a:ext cx="3932406" cy="954107"/>
              </a:xfrm>
              <a:prstGeom prst="rect">
                <a:avLst/>
              </a:prstGeom>
              <a:blipFill>
                <a:blip r:embed="rId10"/>
                <a:stretch>
                  <a:fillRect l="-3256" t="-5732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514A34EA-FBB5-4E6C-AA47-A25117E2B51E}"/>
              </a:ext>
            </a:extLst>
          </p:cNvPr>
          <p:cNvSpPr txBox="1"/>
          <p:nvPr/>
        </p:nvSpPr>
        <p:spPr>
          <a:xfrm rot="20154936">
            <a:off x="375892" y="1509200"/>
            <a:ext cx="3021595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B30E78-C1C8-496A-844C-64A1F0D90B45}"/>
              </a:ext>
            </a:extLst>
          </p:cNvPr>
          <p:cNvSpPr txBox="1"/>
          <p:nvPr/>
        </p:nvSpPr>
        <p:spPr>
          <a:xfrm>
            <a:off x="8511528" y="87916"/>
            <a:ext cx="2584174" cy="120032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Right angle as it is a radius meeting a tangent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06E2309-398C-4507-BB04-278FA0598912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7495850" y="688081"/>
            <a:ext cx="1015678" cy="10657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16CFA8F-8997-4B0F-96C4-E298985973CC}"/>
                  </a:ext>
                </a:extLst>
              </p:cNvPr>
              <p:cNvSpPr txBox="1"/>
              <p:nvPr/>
            </p:nvSpPr>
            <p:spPr>
              <a:xfrm>
                <a:off x="8511528" y="1424712"/>
                <a:ext cx="3343992" cy="78483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𝑩𝑪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func>
                            <m:func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𝐭𝐚𝐧</m:t>
                              </m:r>
                            </m:fName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𝟐𝟖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16CFA8F-8997-4B0F-96C4-E29898597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1528" y="1424712"/>
                <a:ext cx="3343992" cy="78483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4D3631F-0248-449A-942D-7828543F27E2}"/>
                  </a:ext>
                </a:extLst>
              </p:cNvPr>
              <p:cNvSpPr txBox="1"/>
              <p:nvPr/>
            </p:nvSpPr>
            <p:spPr>
              <a:xfrm>
                <a:off x="7924086" y="3496713"/>
                <a:ext cx="3343992" cy="78483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𝑩𝑪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func>
                            <m:func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𝐬𝐢𝐧</m:t>
                              </m:r>
                            </m:fName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𝟐𝟖</m:t>
                              </m:r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4D3631F-0248-449A-942D-7828543F2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086" y="3496713"/>
                <a:ext cx="3343992" cy="78483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7AC364F-6131-4DA2-A0C9-855C55547BB4}"/>
                  </a:ext>
                </a:extLst>
              </p:cNvPr>
              <p:cNvSpPr txBox="1"/>
              <p:nvPr/>
            </p:nvSpPr>
            <p:spPr>
              <a:xfrm>
                <a:off x="8829207" y="6153038"/>
                <a:ext cx="3222885" cy="5847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7AC364F-6131-4DA2-A0C9-855C55547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9207" y="6153038"/>
                <a:ext cx="3222885" cy="584775"/>
              </a:xfrm>
              <a:prstGeom prst="rect">
                <a:avLst/>
              </a:prstGeom>
              <a:blipFill>
                <a:blip r:embed="rId13"/>
                <a:stretch>
                  <a:fillRect l="-4120" t="-9901" b="-29703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36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4D76766-D0C2-4574-88E2-D1B74D9A9923}"/>
              </a:ext>
            </a:extLst>
          </p:cNvPr>
          <p:cNvGrpSpPr/>
          <p:nvPr/>
        </p:nvGrpSpPr>
        <p:grpSpPr>
          <a:xfrm>
            <a:off x="5254245" y="425118"/>
            <a:ext cx="5899910" cy="6007764"/>
            <a:chOff x="3146045" y="344555"/>
            <a:chExt cx="5899910" cy="600776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03779FE-8403-4AE9-96E4-36DC90F1EE31}"/>
                </a:ext>
              </a:extLst>
            </p:cNvPr>
            <p:cNvGrpSpPr/>
            <p:nvPr/>
          </p:nvGrpSpPr>
          <p:grpSpPr>
            <a:xfrm>
              <a:off x="3146045" y="344555"/>
              <a:ext cx="5899910" cy="6007764"/>
              <a:chOff x="3146045" y="344555"/>
              <a:chExt cx="5899910" cy="600776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CE4A2FFF-0D45-4D26-93AB-452B000118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146045" y="505681"/>
                <a:ext cx="5899910" cy="5846638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60423D5F-60D1-4C8E-A8AD-06536341EF6C}"/>
                      </a:ext>
                    </a:extLst>
                  </p:cNvPr>
                  <p:cNvSpPr txBox="1"/>
                  <p:nvPr/>
                </p:nvSpPr>
                <p:spPr>
                  <a:xfrm>
                    <a:off x="3399182" y="4406348"/>
                    <a:ext cx="400431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60423D5F-60D1-4C8E-A8AD-06536341EF6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99182" y="4406348"/>
                    <a:ext cx="400431" cy="55399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E2900C5-6607-41D6-910C-DCF553AF7038}"/>
                      </a:ext>
                    </a:extLst>
                  </p:cNvPr>
                  <p:cNvSpPr txBox="1"/>
                  <p:nvPr/>
                </p:nvSpPr>
                <p:spPr>
                  <a:xfrm>
                    <a:off x="7434469" y="5261113"/>
                    <a:ext cx="400173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E2900C5-6607-41D6-910C-DCF553AF703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34469" y="5261113"/>
                    <a:ext cx="400173" cy="55399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E0E9176-32AD-40D9-8C34-A39712F35CB6}"/>
                      </a:ext>
                    </a:extLst>
                  </p:cNvPr>
                  <p:cNvSpPr txBox="1"/>
                  <p:nvPr/>
                </p:nvSpPr>
                <p:spPr>
                  <a:xfrm>
                    <a:off x="5909036" y="470451"/>
                    <a:ext cx="419537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E0E9176-32AD-40D9-8C34-A39712F35C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09036" y="470451"/>
                    <a:ext cx="419537" cy="55399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3C45CCA-02CA-447E-A81F-4F5248CE6006}"/>
                      </a:ext>
                    </a:extLst>
                  </p:cNvPr>
                  <p:cNvSpPr txBox="1"/>
                  <p:nvPr/>
                </p:nvSpPr>
                <p:spPr>
                  <a:xfrm>
                    <a:off x="5829524" y="2941262"/>
                    <a:ext cx="428066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3C45CCA-02CA-447E-A81F-4F5248CE600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9524" y="2941262"/>
                    <a:ext cx="428066" cy="55399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Partial Circle 9">
                <a:extLst>
                  <a:ext uri="{FF2B5EF4-FFF2-40B4-BE49-F238E27FC236}">
                    <a16:creationId xmlns:a16="http://schemas.microsoft.com/office/drawing/2014/main" id="{16F62423-644A-49FB-8AF7-FCCBF5F26A59}"/>
                  </a:ext>
                </a:extLst>
              </p:cNvPr>
              <p:cNvSpPr/>
              <p:nvPr/>
            </p:nvSpPr>
            <p:spPr>
              <a:xfrm>
                <a:off x="5473147" y="344555"/>
                <a:ext cx="1245705" cy="1245705"/>
              </a:xfrm>
              <a:prstGeom prst="pie">
                <a:avLst>
                  <a:gd name="adj1" fmla="val 4344454"/>
                  <a:gd name="adj2" fmla="val 7309651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58A5FAFA-AA45-47BB-B744-FF7A28ECCCAB}"/>
                      </a:ext>
                    </a:extLst>
                  </p:cNvPr>
                  <p:cNvSpPr txBox="1"/>
                  <p:nvPr/>
                </p:nvSpPr>
                <p:spPr>
                  <a:xfrm>
                    <a:off x="5581254" y="1550504"/>
                    <a:ext cx="787075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42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58A5FAFA-AA45-47BB-B744-FF7A28ECCC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1254" y="1550504"/>
                    <a:ext cx="787075" cy="55399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BFF0BB7-265F-4F9F-AA82-385D36776190}"/>
                    </a:ext>
                  </a:extLst>
                </p:cNvPr>
                <p:cNvSpPr txBox="1"/>
                <p:nvPr/>
              </p:nvSpPr>
              <p:spPr>
                <a:xfrm rot="19962990">
                  <a:off x="4508267" y="3435626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BFF0BB7-265F-4F9F-AA82-385D367761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962990">
                  <a:off x="4508267" y="3435626"/>
                  <a:ext cx="964880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76430A8-6554-41ED-8537-4778C5E91EC9}"/>
              </a:ext>
            </a:extLst>
          </p:cNvPr>
          <p:cNvSpPr txBox="1"/>
          <p:nvPr/>
        </p:nvSpPr>
        <p:spPr>
          <a:xfrm>
            <a:off x="292099" y="5869283"/>
            <a:ext cx="469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Work out the shaded area.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123F28-99C9-4996-8B45-95247E6F99C6}"/>
                  </a:ext>
                </a:extLst>
              </p:cNvPr>
              <p:cNvSpPr txBox="1"/>
              <p:nvPr/>
            </p:nvSpPr>
            <p:spPr>
              <a:xfrm>
                <a:off x="292098" y="802481"/>
                <a:ext cx="4343401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The circle pictured has a radius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, where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2800" dirty="0"/>
                  <a:t> is the centre of the circle.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The points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 lie on the circumference of the circle.</a:t>
                </a:r>
              </a:p>
              <a:p>
                <a:endParaRPr lang="en-GB" sz="2800" dirty="0"/>
              </a:p>
              <a:p>
                <a:r>
                  <a:rPr lang="en-GB" sz="2800" b="0" dirty="0"/>
                  <a:t>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GB" sz="2800" b="0" i="1" dirty="0">
                    <a:latin typeface="Cambria Math" panose="02040503050406030204" pitchFamily="18" charset="0"/>
                  </a:rPr>
                  <a:t> </a:t>
                </a:r>
                <a:r>
                  <a:rPr lang="en-GB" sz="2800" dirty="0"/>
                  <a:t>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42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800" dirty="0"/>
                  <a:t>.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123F28-99C9-4996-8B45-95247E6F9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8" y="802481"/>
                <a:ext cx="4343401" cy="3970318"/>
              </a:xfrm>
              <a:prstGeom prst="rect">
                <a:avLst/>
              </a:prstGeom>
              <a:blipFill>
                <a:blip r:embed="rId9"/>
                <a:stretch>
                  <a:fillRect l="-2949" t="-1536" r="-2107" b="-35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8300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4D76766-D0C2-4574-88E2-D1B74D9A9923}"/>
              </a:ext>
            </a:extLst>
          </p:cNvPr>
          <p:cNvGrpSpPr/>
          <p:nvPr/>
        </p:nvGrpSpPr>
        <p:grpSpPr>
          <a:xfrm>
            <a:off x="5254245" y="425118"/>
            <a:ext cx="5899910" cy="6007764"/>
            <a:chOff x="3146045" y="344555"/>
            <a:chExt cx="5899910" cy="600776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03779FE-8403-4AE9-96E4-36DC90F1EE31}"/>
                </a:ext>
              </a:extLst>
            </p:cNvPr>
            <p:cNvGrpSpPr/>
            <p:nvPr/>
          </p:nvGrpSpPr>
          <p:grpSpPr>
            <a:xfrm>
              <a:off x="3146045" y="344555"/>
              <a:ext cx="5899910" cy="6007764"/>
              <a:chOff x="3146045" y="344555"/>
              <a:chExt cx="5899910" cy="600776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CE4A2FFF-0D45-4D26-93AB-452B000118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146045" y="505681"/>
                <a:ext cx="5899910" cy="5846638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60423D5F-60D1-4C8E-A8AD-06536341EF6C}"/>
                      </a:ext>
                    </a:extLst>
                  </p:cNvPr>
                  <p:cNvSpPr txBox="1"/>
                  <p:nvPr/>
                </p:nvSpPr>
                <p:spPr>
                  <a:xfrm>
                    <a:off x="3399182" y="4406348"/>
                    <a:ext cx="400431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6" name="TextBox 5">
                    <a:extLst>
                      <a:ext uri="{FF2B5EF4-FFF2-40B4-BE49-F238E27FC236}">
                        <a16:creationId xmlns:a16="http://schemas.microsoft.com/office/drawing/2014/main" id="{60423D5F-60D1-4C8E-A8AD-06536341EF6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99182" y="4406348"/>
                    <a:ext cx="400431" cy="55399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E2900C5-6607-41D6-910C-DCF553AF7038}"/>
                      </a:ext>
                    </a:extLst>
                  </p:cNvPr>
                  <p:cNvSpPr txBox="1"/>
                  <p:nvPr/>
                </p:nvSpPr>
                <p:spPr>
                  <a:xfrm>
                    <a:off x="7434469" y="5261113"/>
                    <a:ext cx="400173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E2900C5-6607-41D6-910C-DCF553AF703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34469" y="5261113"/>
                    <a:ext cx="400173" cy="55399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E0E9176-32AD-40D9-8C34-A39712F35CB6}"/>
                      </a:ext>
                    </a:extLst>
                  </p:cNvPr>
                  <p:cNvSpPr txBox="1"/>
                  <p:nvPr/>
                </p:nvSpPr>
                <p:spPr>
                  <a:xfrm>
                    <a:off x="5909036" y="470451"/>
                    <a:ext cx="419537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0E0E9176-32AD-40D9-8C34-A39712F35C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09036" y="470451"/>
                    <a:ext cx="419537" cy="55399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3C45CCA-02CA-447E-A81F-4F5248CE6006}"/>
                      </a:ext>
                    </a:extLst>
                  </p:cNvPr>
                  <p:cNvSpPr txBox="1"/>
                  <p:nvPr/>
                </p:nvSpPr>
                <p:spPr>
                  <a:xfrm>
                    <a:off x="5829524" y="2941262"/>
                    <a:ext cx="428066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A3C45CCA-02CA-447E-A81F-4F5248CE600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9524" y="2941262"/>
                    <a:ext cx="428066" cy="553998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Partial Circle 9">
                <a:extLst>
                  <a:ext uri="{FF2B5EF4-FFF2-40B4-BE49-F238E27FC236}">
                    <a16:creationId xmlns:a16="http://schemas.microsoft.com/office/drawing/2014/main" id="{16F62423-644A-49FB-8AF7-FCCBF5F26A59}"/>
                  </a:ext>
                </a:extLst>
              </p:cNvPr>
              <p:cNvSpPr/>
              <p:nvPr/>
            </p:nvSpPr>
            <p:spPr>
              <a:xfrm>
                <a:off x="5473147" y="344555"/>
                <a:ext cx="1245705" cy="1245705"/>
              </a:xfrm>
              <a:prstGeom prst="pie">
                <a:avLst>
                  <a:gd name="adj1" fmla="val 4344454"/>
                  <a:gd name="adj2" fmla="val 7309651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58A5FAFA-AA45-47BB-B744-FF7A28ECCCAB}"/>
                      </a:ext>
                    </a:extLst>
                  </p:cNvPr>
                  <p:cNvSpPr txBox="1"/>
                  <p:nvPr/>
                </p:nvSpPr>
                <p:spPr>
                  <a:xfrm>
                    <a:off x="5581254" y="1550504"/>
                    <a:ext cx="787075" cy="55399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42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sz="3600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58A5FAFA-AA45-47BB-B744-FF7A28ECCCA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81254" y="1550504"/>
                    <a:ext cx="787075" cy="55399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BFF0BB7-265F-4F9F-AA82-385D36776190}"/>
                    </a:ext>
                  </a:extLst>
                </p:cNvPr>
                <p:cNvSpPr txBox="1"/>
                <p:nvPr/>
              </p:nvSpPr>
              <p:spPr>
                <a:xfrm rot="19962990">
                  <a:off x="4508267" y="3435626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BFF0BB7-265F-4F9F-AA82-385D367761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9962990">
                  <a:off x="4508267" y="3435626"/>
                  <a:ext cx="964880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76430A8-6554-41ED-8537-4778C5E91EC9}"/>
              </a:ext>
            </a:extLst>
          </p:cNvPr>
          <p:cNvSpPr txBox="1"/>
          <p:nvPr/>
        </p:nvSpPr>
        <p:spPr>
          <a:xfrm>
            <a:off x="292099" y="5869283"/>
            <a:ext cx="469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Work out the shaded area.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123F28-99C9-4996-8B45-95247E6F99C6}"/>
                  </a:ext>
                </a:extLst>
              </p:cNvPr>
              <p:cNvSpPr txBox="1"/>
              <p:nvPr/>
            </p:nvSpPr>
            <p:spPr>
              <a:xfrm>
                <a:off x="292098" y="802481"/>
                <a:ext cx="4343401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The circle pictured has a radius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, where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GB" sz="2800" dirty="0"/>
                  <a:t> is the centre of the circle.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The points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 lie on the circumference of the circle.</a:t>
                </a:r>
              </a:p>
              <a:p>
                <a:endParaRPr lang="en-GB" sz="2800" dirty="0"/>
              </a:p>
              <a:p>
                <a:r>
                  <a:rPr lang="en-GB" sz="2800" b="0" dirty="0"/>
                  <a:t>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GB" sz="2800" b="0" i="1" dirty="0">
                    <a:latin typeface="Cambria Math" panose="02040503050406030204" pitchFamily="18" charset="0"/>
                  </a:rPr>
                  <a:t> </a:t>
                </a:r>
                <a:r>
                  <a:rPr lang="en-GB" sz="2800" dirty="0"/>
                  <a:t>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42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800" dirty="0"/>
                  <a:t>.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123F28-99C9-4996-8B45-95247E6F9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8" y="802481"/>
                <a:ext cx="4343401" cy="3970318"/>
              </a:xfrm>
              <a:prstGeom prst="rect">
                <a:avLst/>
              </a:prstGeom>
              <a:blipFill>
                <a:blip r:embed="rId9"/>
                <a:stretch>
                  <a:fillRect l="-2949" t="-1536" r="-2107" b="-35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35B7D2BD-53D2-40B0-A3E3-1022133AA587}"/>
              </a:ext>
            </a:extLst>
          </p:cNvPr>
          <p:cNvSpPr txBox="1"/>
          <p:nvPr/>
        </p:nvSpPr>
        <p:spPr>
          <a:xfrm rot="20154936">
            <a:off x="538553" y="1048534"/>
            <a:ext cx="3021595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45E39A5-287D-4A7A-95CB-7A92F3AAF046}"/>
                  </a:ext>
                </a:extLst>
              </p:cNvPr>
              <p:cNvSpPr txBox="1"/>
              <p:nvPr/>
            </p:nvSpPr>
            <p:spPr>
              <a:xfrm>
                <a:off x="9262941" y="202316"/>
                <a:ext cx="2813440" cy="156966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because the angle at the centre is twice the angle at the circumference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45E39A5-287D-4A7A-95CB-7A92F3AAF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2941" y="202316"/>
                <a:ext cx="2813440" cy="1569660"/>
              </a:xfrm>
              <a:prstGeom prst="rect">
                <a:avLst/>
              </a:prstGeom>
              <a:blipFill>
                <a:blip r:embed="rId10"/>
                <a:stretch>
                  <a:fillRect l="-1073" t="-2281" r="-3219" b="-6464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E9A9169-8DBB-450B-A1FB-EB411531544B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8017236" y="987146"/>
            <a:ext cx="1245705" cy="27889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98960B0-848B-4038-BE4A-39A62F996384}"/>
                  </a:ext>
                </a:extLst>
              </p:cNvPr>
              <p:cNvSpPr txBox="1"/>
              <p:nvPr/>
            </p:nvSpPr>
            <p:spPr>
              <a:xfrm>
                <a:off x="165055" y="3018863"/>
                <a:ext cx="4112903" cy="118737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Area of sector: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𝟑𝟔𝟎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𝟐𝟐𝟒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98960B0-848B-4038-BE4A-39A62F996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055" y="3018863"/>
                <a:ext cx="4112903" cy="1187376"/>
              </a:xfrm>
              <a:prstGeom prst="rect">
                <a:avLst/>
              </a:prstGeom>
              <a:blipFill>
                <a:blip r:embed="rId11"/>
                <a:stretch>
                  <a:fillRect t="-3000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artial Circle 3">
            <a:extLst>
              <a:ext uri="{FF2B5EF4-FFF2-40B4-BE49-F238E27FC236}">
                <a16:creationId xmlns:a16="http://schemas.microsoft.com/office/drawing/2014/main" id="{E4FD6F83-433E-4C2E-A68F-AC06E5C2FFE5}"/>
              </a:ext>
            </a:extLst>
          </p:cNvPr>
          <p:cNvSpPr/>
          <p:nvPr/>
        </p:nvSpPr>
        <p:spPr>
          <a:xfrm>
            <a:off x="5640088" y="1047970"/>
            <a:ext cx="4945765" cy="4945765"/>
          </a:xfrm>
          <a:prstGeom prst="pie">
            <a:avLst>
              <a:gd name="adj1" fmla="val 3199217"/>
              <a:gd name="adj2" fmla="val 9121313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411884F-BCD1-4B48-9F4E-254992859622}"/>
              </a:ext>
            </a:extLst>
          </p:cNvPr>
          <p:cNvSpPr/>
          <p:nvPr/>
        </p:nvSpPr>
        <p:spPr>
          <a:xfrm rot="764889">
            <a:off x="6115727" y="3504304"/>
            <a:ext cx="3680373" cy="1594610"/>
          </a:xfrm>
          <a:prstGeom prst="triangl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A12C353-0CEB-46A6-B18E-058FFD143B06}"/>
                  </a:ext>
                </a:extLst>
              </p:cNvPr>
              <p:cNvSpPr txBox="1"/>
              <p:nvPr/>
            </p:nvSpPr>
            <p:spPr>
              <a:xfrm>
                <a:off x="165055" y="4713774"/>
                <a:ext cx="4112903" cy="1187376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70C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0070C0"/>
                    </a:solidFill>
                  </a:rPr>
                  <a:t>Area of triangle: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func>
                        <m:funcPr>
                          <m:ctrlP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  <m:r>
                            <a:rPr lang="en-US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  <m:r>
                        <a:rPr lang="en-GB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𝟑𝟏</m:t>
                      </m:r>
                      <m:r>
                        <a:rPr lang="en-GB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A12C353-0CEB-46A6-B18E-058FFD143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055" y="4713774"/>
                <a:ext cx="4112903" cy="1187376"/>
              </a:xfrm>
              <a:prstGeom prst="rect">
                <a:avLst/>
              </a:prstGeom>
              <a:blipFill>
                <a:blip r:embed="rId12"/>
                <a:stretch>
                  <a:fillRect t="-3000"/>
                </a:stretch>
              </a:blipFill>
              <a:ln w="28575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1DE814-AEEB-46AF-9B9D-2106C3BC624B}"/>
                  </a:ext>
                </a:extLst>
              </p:cNvPr>
              <p:cNvSpPr txBox="1"/>
              <p:nvPr/>
            </p:nvSpPr>
            <p:spPr>
              <a:xfrm>
                <a:off x="8649325" y="6153038"/>
                <a:ext cx="3436147" cy="5959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1DE814-AEEB-46AF-9B9D-2106C3BC6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9325" y="6153038"/>
                <a:ext cx="3436147" cy="595932"/>
              </a:xfrm>
              <a:prstGeom prst="rect">
                <a:avLst/>
              </a:prstGeom>
              <a:blipFill>
                <a:blip r:embed="rId13"/>
                <a:stretch>
                  <a:fillRect l="-3691" t="-7767" b="-29126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413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4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4E766EA-574C-4782-A666-407299306BEB}"/>
              </a:ext>
            </a:extLst>
          </p:cNvPr>
          <p:cNvGrpSpPr/>
          <p:nvPr/>
        </p:nvGrpSpPr>
        <p:grpSpPr>
          <a:xfrm>
            <a:off x="5123234" y="547321"/>
            <a:ext cx="5425337" cy="5763357"/>
            <a:chOff x="3341860" y="539138"/>
            <a:chExt cx="5425337" cy="576335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F0827F9-594D-4F28-9BF1-379621349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24802" y="769972"/>
              <a:ext cx="5342395" cy="53180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78C96CD1-BCCA-4AB9-B14E-A3047459EFDE}"/>
                    </a:ext>
                  </a:extLst>
                </p:cNvPr>
                <p:cNvSpPr txBox="1"/>
                <p:nvPr/>
              </p:nvSpPr>
              <p:spPr>
                <a:xfrm>
                  <a:off x="3564282" y="4279348"/>
                  <a:ext cx="40043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78C96CD1-BCCA-4AB9-B14E-A3047459EF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4282" y="4279348"/>
                  <a:ext cx="400431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8E4D739-464F-4F3E-94F8-C5A4AE9A4CE2}"/>
                    </a:ext>
                  </a:extLst>
                </p:cNvPr>
                <p:cNvSpPr txBox="1"/>
                <p:nvPr/>
              </p:nvSpPr>
              <p:spPr>
                <a:xfrm>
                  <a:off x="7718199" y="1313261"/>
                  <a:ext cx="40017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8E4D739-464F-4F3E-94F8-C5A4AE9A4C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8199" y="1313261"/>
                  <a:ext cx="400173" cy="55399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EEBBFE0-C6FB-4D54-869E-E5CF0D4A9BE3}"/>
                    </a:ext>
                  </a:extLst>
                </p:cNvPr>
                <p:cNvSpPr txBox="1"/>
                <p:nvPr/>
              </p:nvSpPr>
              <p:spPr>
                <a:xfrm>
                  <a:off x="6165128" y="539138"/>
                  <a:ext cx="41953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EEBBFE0-C6FB-4D54-869E-E5CF0D4A9B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128" y="539138"/>
                  <a:ext cx="419537" cy="5539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C7A764D-9360-4839-8D61-5A9242012928}"/>
                    </a:ext>
                  </a:extLst>
                </p:cNvPr>
                <p:cNvSpPr txBox="1"/>
                <p:nvPr/>
              </p:nvSpPr>
              <p:spPr>
                <a:xfrm>
                  <a:off x="6718852" y="5584830"/>
                  <a:ext cx="436722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C7A764D-9360-4839-8D61-5A92420129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8852" y="5584830"/>
                  <a:ext cx="436722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Partial Circle 7">
              <a:extLst>
                <a:ext uri="{FF2B5EF4-FFF2-40B4-BE49-F238E27FC236}">
                  <a16:creationId xmlns:a16="http://schemas.microsoft.com/office/drawing/2014/main" id="{1B42141A-B9DC-4272-92FC-D28DE700AAA7}"/>
                </a:ext>
              </a:extLst>
            </p:cNvPr>
            <p:cNvSpPr/>
            <p:nvPr/>
          </p:nvSpPr>
          <p:spPr>
            <a:xfrm>
              <a:off x="3341860" y="3853671"/>
              <a:ext cx="1245705" cy="1245705"/>
            </a:xfrm>
            <a:prstGeom prst="pie">
              <a:avLst>
                <a:gd name="adj1" fmla="val 18245129"/>
                <a:gd name="adj2" fmla="val 1496726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1B2CDE2-F0EA-48FF-A62A-4BA8B3718DF6}"/>
                    </a:ext>
                  </a:extLst>
                </p:cNvPr>
                <p:cNvSpPr txBox="1"/>
                <p:nvPr/>
              </p:nvSpPr>
              <p:spPr>
                <a:xfrm>
                  <a:off x="4536765" y="4002349"/>
                  <a:ext cx="78707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77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1B2CDE2-F0EA-48FF-A62A-4BA8B3718D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6765" y="4002349"/>
                  <a:ext cx="787074" cy="55399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Partial Circle 9">
              <a:extLst>
                <a:ext uri="{FF2B5EF4-FFF2-40B4-BE49-F238E27FC236}">
                  <a16:creationId xmlns:a16="http://schemas.microsoft.com/office/drawing/2014/main" id="{48DE88F4-D341-435D-A267-A72A19EB00AF}"/>
                </a:ext>
              </a:extLst>
            </p:cNvPr>
            <p:cNvSpPr/>
            <p:nvPr/>
          </p:nvSpPr>
          <p:spPr>
            <a:xfrm>
              <a:off x="6177828" y="5056790"/>
              <a:ext cx="1245705" cy="1245705"/>
            </a:xfrm>
            <a:prstGeom prst="pie">
              <a:avLst>
                <a:gd name="adj1" fmla="val 12189433"/>
                <a:gd name="adj2" fmla="val 16987555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24E9C18-D777-4CCE-850C-0A886B6A12F1}"/>
                    </a:ext>
                  </a:extLst>
                </p:cNvPr>
                <p:cNvSpPr txBox="1"/>
                <p:nvPr/>
              </p:nvSpPr>
              <p:spPr>
                <a:xfrm>
                  <a:off x="6045200" y="4627298"/>
                  <a:ext cx="78707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24E9C18-D777-4CCE-850C-0A886B6A12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5200" y="4627298"/>
                  <a:ext cx="787075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2035163-C574-4A2F-B14D-0AFE335E0A33}"/>
                    </a:ext>
                  </a:extLst>
                </p:cNvPr>
                <p:cNvSpPr txBox="1"/>
                <p:nvPr/>
              </p:nvSpPr>
              <p:spPr>
                <a:xfrm rot="18406381">
                  <a:off x="4195257" y="2459777"/>
                  <a:ext cx="13143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9.2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2035163-C574-4A2F-B14D-0AFE335E0A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406381">
                  <a:off x="4195257" y="2459777"/>
                  <a:ext cx="1314334" cy="55399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2B9D7B4-9BFF-44B5-9C3A-76D77C527010}"/>
                    </a:ext>
                  </a:extLst>
                </p:cNvPr>
                <p:cNvSpPr txBox="1"/>
                <p:nvPr/>
              </p:nvSpPr>
              <p:spPr>
                <a:xfrm rot="6060464">
                  <a:off x="6895790" y="3425296"/>
                  <a:ext cx="13143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8.9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2B9D7B4-9BFF-44B5-9C3A-76D77C5270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6060464">
                  <a:off x="6895790" y="3425296"/>
                  <a:ext cx="1314334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67F2FC4-B0E5-406B-8F9E-3D47817067C6}"/>
                    </a:ext>
                  </a:extLst>
                </p:cNvPr>
                <p:cNvSpPr txBox="1"/>
                <p:nvPr/>
              </p:nvSpPr>
              <p:spPr>
                <a:xfrm rot="12159484">
                  <a:off x="4670507" y="5099376"/>
                  <a:ext cx="13143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6.8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67F2FC4-B0E5-406B-8F9E-3D47817067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159484">
                  <a:off x="4670507" y="5099376"/>
                  <a:ext cx="1314334" cy="55399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AFF7F94-5D81-407D-B2F9-66B2E9A3D00D}"/>
                    </a:ext>
                  </a:extLst>
                </p:cNvPr>
                <p:cNvSpPr txBox="1"/>
                <p:nvPr/>
              </p:nvSpPr>
              <p:spPr>
                <a:xfrm rot="1456521">
                  <a:off x="6564240" y="824065"/>
                  <a:ext cx="13143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3.2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AFF7F94-5D81-407D-B2F9-66B2E9A3D0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56521">
                  <a:off x="6564240" y="824065"/>
                  <a:ext cx="1314334" cy="55399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1AD887B-6982-48FB-9388-69BF70A18906}"/>
                  </a:ext>
                </a:extLst>
              </p:cNvPr>
              <p:cNvSpPr txBox="1"/>
              <p:nvPr/>
            </p:nvSpPr>
            <p:spPr>
              <a:xfrm>
                <a:off x="199122" y="6096211"/>
                <a:ext cx="38682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Calculate the length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1AD887B-6982-48FB-9388-69BF70A18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22" y="6096211"/>
                <a:ext cx="3868251" cy="523220"/>
              </a:xfrm>
              <a:prstGeom prst="rect">
                <a:avLst/>
              </a:prstGeom>
              <a:blipFill>
                <a:blip r:embed="rId13"/>
                <a:stretch>
                  <a:fillRect l="-3312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16EB433-0DEC-4B95-88B8-6CF02E326182}"/>
                  </a:ext>
                </a:extLst>
              </p:cNvPr>
              <p:cNvSpPr txBox="1"/>
              <p:nvPr/>
            </p:nvSpPr>
            <p:spPr>
              <a:xfrm>
                <a:off x="207781" y="330034"/>
                <a:ext cx="4343401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In the circle shown the points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800" dirty="0"/>
                  <a:t> lie on the circumference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9.2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3.2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𝐶𝐷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8.9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𝐴𝐷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.8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:endParaRPr lang="en-GB" sz="2800" dirty="0"/>
              </a:p>
              <a:p>
                <a:r>
                  <a:rPr lang="en-GB" sz="2800" b="0" dirty="0"/>
                  <a:t>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𝐵𝐴𝐷</m:t>
                    </m:r>
                  </m:oMath>
                </a14:m>
                <a:r>
                  <a:rPr lang="en-GB" sz="2800" b="0" i="1" dirty="0">
                    <a:latin typeface="Cambria Math" panose="02040503050406030204" pitchFamily="18" charset="0"/>
                  </a:rPr>
                  <a:t> </a:t>
                </a:r>
                <a:r>
                  <a:rPr lang="en-GB" sz="2800" dirty="0"/>
                  <a:t>is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77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800" dirty="0"/>
                  <a:t>. </a:t>
                </a:r>
              </a:p>
              <a:p>
                <a:r>
                  <a:rPr lang="en-GB" sz="2800" b="0" dirty="0"/>
                  <a:t>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𝐴𝐷𝐶</m:t>
                    </m:r>
                  </m:oMath>
                </a14:m>
                <a:r>
                  <a:rPr lang="en-GB" sz="2800" b="0" i="1" dirty="0">
                    <a:latin typeface="Cambria Math" panose="02040503050406030204" pitchFamily="18" charset="0"/>
                  </a:rPr>
                  <a:t> </a:t>
                </a:r>
                <a:r>
                  <a:rPr lang="en-GB" sz="2800" dirty="0"/>
                  <a:t>is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80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800" dirty="0"/>
                  <a:t>.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16EB433-0DEC-4B95-88B8-6CF02E326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781" y="330034"/>
                <a:ext cx="4343401" cy="5262979"/>
              </a:xfrm>
              <a:prstGeom prst="rect">
                <a:avLst/>
              </a:prstGeom>
              <a:blipFill>
                <a:blip r:embed="rId14"/>
                <a:stretch>
                  <a:fillRect l="-2805" t="-1043" b="-2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9478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4E766EA-574C-4782-A666-407299306BEB}"/>
              </a:ext>
            </a:extLst>
          </p:cNvPr>
          <p:cNvGrpSpPr/>
          <p:nvPr/>
        </p:nvGrpSpPr>
        <p:grpSpPr>
          <a:xfrm>
            <a:off x="5123234" y="547321"/>
            <a:ext cx="5425337" cy="5763357"/>
            <a:chOff x="3341860" y="539138"/>
            <a:chExt cx="5425337" cy="576335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F0827F9-594D-4F28-9BF1-379621349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24802" y="769972"/>
              <a:ext cx="5342395" cy="53180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78C96CD1-BCCA-4AB9-B14E-A3047459EFDE}"/>
                    </a:ext>
                  </a:extLst>
                </p:cNvPr>
                <p:cNvSpPr txBox="1"/>
                <p:nvPr/>
              </p:nvSpPr>
              <p:spPr>
                <a:xfrm>
                  <a:off x="3564539" y="4266912"/>
                  <a:ext cx="40043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78C96CD1-BCCA-4AB9-B14E-A3047459EF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4539" y="4266912"/>
                  <a:ext cx="400431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8E4D739-464F-4F3E-94F8-C5A4AE9A4CE2}"/>
                    </a:ext>
                  </a:extLst>
                </p:cNvPr>
                <p:cNvSpPr txBox="1"/>
                <p:nvPr/>
              </p:nvSpPr>
              <p:spPr>
                <a:xfrm>
                  <a:off x="7718199" y="1313261"/>
                  <a:ext cx="40017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8E4D739-464F-4F3E-94F8-C5A4AE9A4C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8199" y="1313261"/>
                  <a:ext cx="400173" cy="55399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EEBBFE0-C6FB-4D54-869E-E5CF0D4A9BE3}"/>
                    </a:ext>
                  </a:extLst>
                </p:cNvPr>
                <p:cNvSpPr txBox="1"/>
                <p:nvPr/>
              </p:nvSpPr>
              <p:spPr>
                <a:xfrm>
                  <a:off x="6165128" y="539138"/>
                  <a:ext cx="41953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2EEBBFE0-C6FB-4D54-869E-E5CF0D4A9B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65128" y="539138"/>
                  <a:ext cx="419537" cy="5539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C7A764D-9360-4839-8D61-5A9242012928}"/>
                    </a:ext>
                  </a:extLst>
                </p:cNvPr>
                <p:cNvSpPr txBox="1"/>
                <p:nvPr/>
              </p:nvSpPr>
              <p:spPr>
                <a:xfrm>
                  <a:off x="6718852" y="5584830"/>
                  <a:ext cx="436722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3C7A764D-9360-4839-8D61-5A92420129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8852" y="5584830"/>
                  <a:ext cx="436722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Partial Circle 7">
              <a:extLst>
                <a:ext uri="{FF2B5EF4-FFF2-40B4-BE49-F238E27FC236}">
                  <a16:creationId xmlns:a16="http://schemas.microsoft.com/office/drawing/2014/main" id="{1B42141A-B9DC-4272-92FC-D28DE700AAA7}"/>
                </a:ext>
              </a:extLst>
            </p:cNvPr>
            <p:cNvSpPr/>
            <p:nvPr/>
          </p:nvSpPr>
          <p:spPr>
            <a:xfrm>
              <a:off x="3341860" y="3853671"/>
              <a:ext cx="1245705" cy="1245705"/>
            </a:xfrm>
            <a:prstGeom prst="pie">
              <a:avLst>
                <a:gd name="adj1" fmla="val 18245129"/>
                <a:gd name="adj2" fmla="val 1496726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1B2CDE2-F0EA-48FF-A62A-4BA8B3718DF6}"/>
                    </a:ext>
                  </a:extLst>
                </p:cNvPr>
                <p:cNvSpPr txBox="1"/>
                <p:nvPr/>
              </p:nvSpPr>
              <p:spPr>
                <a:xfrm>
                  <a:off x="4536765" y="4002349"/>
                  <a:ext cx="78707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77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1B2CDE2-F0EA-48FF-A62A-4BA8B3718D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6765" y="4002349"/>
                  <a:ext cx="787074" cy="55399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Partial Circle 9">
              <a:extLst>
                <a:ext uri="{FF2B5EF4-FFF2-40B4-BE49-F238E27FC236}">
                  <a16:creationId xmlns:a16="http://schemas.microsoft.com/office/drawing/2014/main" id="{48DE88F4-D341-435D-A267-A72A19EB00AF}"/>
                </a:ext>
              </a:extLst>
            </p:cNvPr>
            <p:cNvSpPr/>
            <p:nvPr/>
          </p:nvSpPr>
          <p:spPr>
            <a:xfrm>
              <a:off x="6177828" y="5056790"/>
              <a:ext cx="1245705" cy="1245705"/>
            </a:xfrm>
            <a:prstGeom prst="pie">
              <a:avLst>
                <a:gd name="adj1" fmla="val 12189433"/>
                <a:gd name="adj2" fmla="val 16987555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24E9C18-D777-4CCE-850C-0A886B6A12F1}"/>
                    </a:ext>
                  </a:extLst>
                </p:cNvPr>
                <p:cNvSpPr txBox="1"/>
                <p:nvPr/>
              </p:nvSpPr>
              <p:spPr>
                <a:xfrm>
                  <a:off x="6045200" y="4627298"/>
                  <a:ext cx="787075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80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24E9C18-D777-4CCE-850C-0A886B6A12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5200" y="4627298"/>
                  <a:ext cx="787075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2035163-C574-4A2F-B14D-0AFE335E0A33}"/>
                    </a:ext>
                  </a:extLst>
                </p:cNvPr>
                <p:cNvSpPr txBox="1"/>
                <p:nvPr/>
              </p:nvSpPr>
              <p:spPr>
                <a:xfrm rot="18406381">
                  <a:off x="4195257" y="2459777"/>
                  <a:ext cx="13143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9.2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2035163-C574-4A2F-B14D-0AFE335E0A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406381">
                  <a:off x="4195257" y="2459777"/>
                  <a:ext cx="1314334" cy="55399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2B9D7B4-9BFF-44B5-9C3A-76D77C527010}"/>
                    </a:ext>
                  </a:extLst>
                </p:cNvPr>
                <p:cNvSpPr txBox="1"/>
                <p:nvPr/>
              </p:nvSpPr>
              <p:spPr>
                <a:xfrm rot="6060464">
                  <a:off x="6895790" y="3425296"/>
                  <a:ext cx="13143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8.9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F2B9D7B4-9BFF-44B5-9C3A-76D77C5270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6060464">
                  <a:off x="6895790" y="3425296"/>
                  <a:ext cx="1314334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67F2FC4-B0E5-406B-8F9E-3D47817067C6}"/>
                    </a:ext>
                  </a:extLst>
                </p:cNvPr>
                <p:cNvSpPr txBox="1"/>
                <p:nvPr/>
              </p:nvSpPr>
              <p:spPr>
                <a:xfrm rot="12159484">
                  <a:off x="4670507" y="5099376"/>
                  <a:ext cx="13143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6.8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67F2FC4-B0E5-406B-8F9E-3D47817067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2159484">
                  <a:off x="4670507" y="5099376"/>
                  <a:ext cx="1314334" cy="55399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AFF7F94-5D81-407D-B2F9-66B2E9A3D00D}"/>
                    </a:ext>
                  </a:extLst>
                </p:cNvPr>
                <p:cNvSpPr txBox="1"/>
                <p:nvPr/>
              </p:nvSpPr>
              <p:spPr>
                <a:xfrm rot="1456521">
                  <a:off x="6564240" y="824065"/>
                  <a:ext cx="1314334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3.2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AFF7F94-5D81-407D-B2F9-66B2E9A3D0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56521">
                  <a:off x="6564240" y="824065"/>
                  <a:ext cx="1314334" cy="55399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1AD887B-6982-48FB-9388-69BF70A18906}"/>
                  </a:ext>
                </a:extLst>
              </p:cNvPr>
              <p:cNvSpPr txBox="1"/>
              <p:nvPr/>
            </p:nvSpPr>
            <p:spPr>
              <a:xfrm>
                <a:off x="199122" y="6096211"/>
                <a:ext cx="386825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Calculate the length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1AD887B-6982-48FB-9388-69BF70A189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22" y="6096211"/>
                <a:ext cx="3868251" cy="523220"/>
              </a:xfrm>
              <a:prstGeom prst="rect">
                <a:avLst/>
              </a:prstGeom>
              <a:blipFill>
                <a:blip r:embed="rId13"/>
                <a:stretch>
                  <a:fillRect l="-3312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16EB433-0DEC-4B95-88B8-6CF02E326182}"/>
                  </a:ext>
                </a:extLst>
              </p:cNvPr>
              <p:cNvSpPr txBox="1"/>
              <p:nvPr/>
            </p:nvSpPr>
            <p:spPr>
              <a:xfrm>
                <a:off x="207781" y="330034"/>
                <a:ext cx="4343401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In the circle shown the points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800" dirty="0"/>
                  <a:t> lie on the circumference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9.2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𝐵𝐶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3.2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𝐶𝐷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8.9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𝐴𝐷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.8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:endParaRPr lang="en-GB" sz="2800" dirty="0"/>
              </a:p>
              <a:p>
                <a:r>
                  <a:rPr lang="en-GB" sz="2800" b="0" dirty="0"/>
                  <a:t>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𝐵𝐴𝐷</m:t>
                    </m:r>
                  </m:oMath>
                </a14:m>
                <a:r>
                  <a:rPr lang="en-GB" sz="2800" b="0" i="1" dirty="0">
                    <a:latin typeface="Cambria Math" panose="02040503050406030204" pitchFamily="18" charset="0"/>
                  </a:rPr>
                  <a:t> </a:t>
                </a:r>
                <a:r>
                  <a:rPr lang="en-GB" sz="2800" dirty="0"/>
                  <a:t>is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77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800" dirty="0"/>
                  <a:t>. </a:t>
                </a:r>
              </a:p>
              <a:p>
                <a:r>
                  <a:rPr lang="en-GB" sz="2800" b="0" dirty="0"/>
                  <a:t>Angle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𝐴𝐷𝐶</m:t>
                    </m:r>
                  </m:oMath>
                </a14:m>
                <a:r>
                  <a:rPr lang="en-GB" sz="2800" b="0" i="1" dirty="0">
                    <a:latin typeface="Cambria Math" panose="02040503050406030204" pitchFamily="18" charset="0"/>
                  </a:rPr>
                  <a:t> </a:t>
                </a:r>
                <a:r>
                  <a:rPr lang="en-GB" sz="2800" dirty="0"/>
                  <a:t>is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80</m:t>
                    </m:r>
                    <m:r>
                      <a:rPr lang="en-GB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800" dirty="0"/>
                  <a:t>.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16EB433-0DEC-4B95-88B8-6CF02E326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781" y="330034"/>
                <a:ext cx="4343401" cy="5262979"/>
              </a:xfrm>
              <a:prstGeom prst="rect">
                <a:avLst/>
              </a:prstGeom>
              <a:blipFill>
                <a:blip r:embed="rId14"/>
                <a:stretch>
                  <a:fillRect l="-2805" t="-1043" b="-2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16644D57-A7B6-42E7-B33F-159DB4F2A4B6}"/>
              </a:ext>
            </a:extLst>
          </p:cNvPr>
          <p:cNvSpPr txBox="1"/>
          <p:nvPr/>
        </p:nvSpPr>
        <p:spPr>
          <a:xfrm rot="20154936">
            <a:off x="581363" y="821606"/>
            <a:ext cx="3021595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6276BCC-6341-4014-B114-351B34BF5FE1}"/>
              </a:ext>
            </a:extLst>
          </p:cNvPr>
          <p:cNvCxnSpPr>
            <a:cxnSpLocks/>
          </p:cNvCxnSpPr>
          <p:nvPr/>
        </p:nvCxnSpPr>
        <p:spPr>
          <a:xfrm flipH="1" flipV="1">
            <a:off x="8156270" y="1102938"/>
            <a:ext cx="425784" cy="45848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6669CC6-B9E7-478C-A1FA-4A8F26E7CEA0}"/>
                  </a:ext>
                </a:extLst>
              </p:cNvPr>
              <p:cNvSpPr txBox="1"/>
              <p:nvPr/>
            </p:nvSpPr>
            <p:spPr>
              <a:xfrm>
                <a:off x="165055" y="5362254"/>
                <a:ext cx="6153084" cy="839332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Using the cosine rule: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𝑩𝑫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func>
                        <m:func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𝟕𝟕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e>
                      </m:func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6669CC6-B9E7-478C-A1FA-4A8F26E7C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055" y="5362254"/>
                <a:ext cx="6153084" cy="839332"/>
              </a:xfrm>
              <a:prstGeom prst="rect">
                <a:avLst/>
              </a:prstGeom>
              <a:blipFill>
                <a:blip r:embed="rId15"/>
                <a:stretch>
                  <a:fillRect t="-4225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D891E0F-CD2D-4993-9E27-FB298C7F0960}"/>
                  </a:ext>
                </a:extLst>
              </p:cNvPr>
              <p:cNvSpPr txBox="1"/>
              <p:nvPr/>
            </p:nvSpPr>
            <p:spPr>
              <a:xfrm>
                <a:off x="8889167" y="6153038"/>
                <a:ext cx="3212728" cy="5847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D891E0F-CD2D-4993-9E27-FB298C7F0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167" y="6153038"/>
                <a:ext cx="3212728" cy="584775"/>
              </a:xfrm>
              <a:prstGeom prst="rect">
                <a:avLst/>
              </a:prstGeom>
              <a:blipFill>
                <a:blip r:embed="rId16"/>
                <a:stretch>
                  <a:fillRect l="-4323" t="-9901" b="-29703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299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F2AF24C-9525-430A-A931-6030E1E93835}"/>
              </a:ext>
            </a:extLst>
          </p:cNvPr>
          <p:cNvGrpSpPr/>
          <p:nvPr/>
        </p:nvGrpSpPr>
        <p:grpSpPr>
          <a:xfrm>
            <a:off x="4995025" y="631031"/>
            <a:ext cx="6548662" cy="5779416"/>
            <a:chOff x="2861425" y="631031"/>
            <a:chExt cx="6548662" cy="577941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A1282FC-EFB5-4055-AD83-944C9BC31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1425" y="631031"/>
              <a:ext cx="6469150" cy="559593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DDD4BCF1-313F-4583-94E5-8D94CA15D218}"/>
                    </a:ext>
                  </a:extLst>
                </p:cNvPr>
                <p:cNvSpPr txBox="1"/>
                <p:nvPr/>
              </p:nvSpPr>
              <p:spPr>
                <a:xfrm>
                  <a:off x="5774424" y="5856449"/>
                  <a:ext cx="41953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DDD4BCF1-313F-4583-94E5-8D94CA15D2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74424" y="5856449"/>
                  <a:ext cx="419537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3B94CCB-9FBC-466E-9063-EEA2C2768E24}"/>
                    </a:ext>
                  </a:extLst>
                </p:cNvPr>
                <p:cNvSpPr txBox="1"/>
                <p:nvPr/>
              </p:nvSpPr>
              <p:spPr>
                <a:xfrm rot="20518065">
                  <a:off x="4772894" y="1293216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3B94CCB-9FBC-466E-9063-EEA2C2768E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518065">
                  <a:off x="4772894" y="1293216"/>
                  <a:ext cx="964880" cy="55399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3D59777-032A-4A1B-86A8-F1161861545C}"/>
                    </a:ext>
                  </a:extLst>
                </p:cNvPr>
                <p:cNvSpPr txBox="1"/>
                <p:nvPr/>
              </p:nvSpPr>
              <p:spPr>
                <a:xfrm>
                  <a:off x="9009914" y="5579450"/>
                  <a:ext cx="40017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3D59777-032A-4A1B-86A8-F116186154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09914" y="5579450"/>
                  <a:ext cx="400173" cy="5539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F99AF8E-34CE-47C8-8B84-E78DEFCBABF2}"/>
                    </a:ext>
                  </a:extLst>
                </p:cNvPr>
                <p:cNvSpPr txBox="1"/>
                <p:nvPr/>
              </p:nvSpPr>
              <p:spPr>
                <a:xfrm>
                  <a:off x="2887929" y="5579450"/>
                  <a:ext cx="40043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F99AF8E-34CE-47C8-8B84-E78DEFCBAB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7929" y="5579450"/>
                  <a:ext cx="400431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C9219FF-50D8-4BD4-B464-E3CED731D692}"/>
                    </a:ext>
                  </a:extLst>
                </p:cNvPr>
                <p:cNvSpPr txBox="1"/>
                <p:nvPr/>
              </p:nvSpPr>
              <p:spPr>
                <a:xfrm>
                  <a:off x="6993624" y="704331"/>
                  <a:ext cx="41075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C9219FF-50D8-4BD4-B464-E3CED731D6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3624" y="704331"/>
                  <a:ext cx="410753" cy="55399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EC70604-BCA6-4B75-BEFC-35E40B369C4D}"/>
                    </a:ext>
                  </a:extLst>
                </p:cNvPr>
                <p:cNvSpPr txBox="1"/>
                <p:nvPr/>
              </p:nvSpPr>
              <p:spPr>
                <a:xfrm>
                  <a:off x="3361424" y="2008349"/>
                  <a:ext cx="436722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EC70604-BCA6-4B75-BEFC-35E40B369C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1424" y="2008349"/>
                  <a:ext cx="436722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6EA7AA5-B551-4CF6-BC89-20E7274104A5}"/>
                    </a:ext>
                  </a:extLst>
                </p:cNvPr>
                <p:cNvSpPr txBox="1"/>
                <p:nvPr/>
              </p:nvSpPr>
              <p:spPr>
                <a:xfrm rot="6124062">
                  <a:off x="6329583" y="3271904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6EA7AA5-B551-4CF6-BC89-20E7274104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6124062">
                  <a:off x="6329583" y="3271904"/>
                  <a:ext cx="964880" cy="55399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6BF3BF8-B6B8-49A3-B3AF-A37B9A5B1AC7}"/>
                    </a:ext>
                  </a:extLst>
                </p:cNvPr>
                <p:cNvSpPr txBox="1"/>
                <p:nvPr/>
              </p:nvSpPr>
              <p:spPr>
                <a:xfrm rot="14304614">
                  <a:off x="4099794" y="3815259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6BF3BF8-B6B8-49A3-B3AF-A37B9A5B1A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304614">
                  <a:off x="4099794" y="3815259"/>
                  <a:ext cx="964880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C83A42-DE6B-48CF-97EE-5948852AC306}"/>
                  </a:ext>
                </a:extLst>
              </p:cNvPr>
              <p:cNvSpPr txBox="1"/>
              <p:nvPr/>
            </p:nvSpPr>
            <p:spPr>
              <a:xfrm>
                <a:off x="292098" y="5379395"/>
                <a:ext cx="29210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Calculate the size of the angle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C83A42-DE6B-48CF-97EE-5948852AC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8" y="5379395"/>
                <a:ext cx="2921002" cy="954107"/>
              </a:xfrm>
              <a:prstGeom prst="rect">
                <a:avLst/>
              </a:prstGeom>
              <a:blipFill>
                <a:blip r:embed="rId11"/>
                <a:stretch>
                  <a:fillRect l="-4384" t="-5732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176FE7F-DD03-430E-9DB8-E8497DC04359}"/>
                  </a:ext>
                </a:extLst>
              </p:cNvPr>
              <p:cNvSpPr txBox="1"/>
              <p:nvPr/>
            </p:nvSpPr>
            <p:spPr>
              <a:xfrm>
                <a:off x="292098" y="454129"/>
                <a:ext cx="4343401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GB" sz="2800" dirty="0"/>
                  <a:t> is a tangent to the circle shown.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The points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800" dirty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sz="2800" dirty="0"/>
                  <a:t> lie on the circumference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𝐵𝐷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𝐷𝐸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𝐵𝐸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176FE7F-DD03-430E-9DB8-E8497DC04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8" y="454129"/>
                <a:ext cx="4343401" cy="4401205"/>
              </a:xfrm>
              <a:prstGeom prst="rect">
                <a:avLst/>
              </a:prstGeom>
              <a:blipFill>
                <a:blip r:embed="rId12"/>
                <a:stretch>
                  <a:fillRect l="-2949" t="-1247" r="-2949" b="-30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020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F2AF24C-9525-430A-A931-6030E1E93835}"/>
              </a:ext>
            </a:extLst>
          </p:cNvPr>
          <p:cNvGrpSpPr/>
          <p:nvPr/>
        </p:nvGrpSpPr>
        <p:grpSpPr>
          <a:xfrm>
            <a:off x="4995025" y="631031"/>
            <a:ext cx="6548662" cy="5779416"/>
            <a:chOff x="2861425" y="631031"/>
            <a:chExt cx="6548662" cy="577941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A1282FC-EFB5-4055-AD83-944C9BC31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1425" y="631031"/>
              <a:ext cx="6469150" cy="559593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DDD4BCF1-313F-4583-94E5-8D94CA15D218}"/>
                    </a:ext>
                  </a:extLst>
                </p:cNvPr>
                <p:cNvSpPr txBox="1"/>
                <p:nvPr/>
              </p:nvSpPr>
              <p:spPr>
                <a:xfrm>
                  <a:off x="5774424" y="5856449"/>
                  <a:ext cx="419537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DDD4BCF1-313F-4583-94E5-8D94CA15D2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74424" y="5856449"/>
                  <a:ext cx="419537" cy="55399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3B94CCB-9FBC-466E-9063-EEA2C2768E24}"/>
                    </a:ext>
                  </a:extLst>
                </p:cNvPr>
                <p:cNvSpPr txBox="1"/>
                <p:nvPr/>
              </p:nvSpPr>
              <p:spPr>
                <a:xfrm rot="20518065">
                  <a:off x="4772894" y="1293216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3B94CCB-9FBC-466E-9063-EEA2C2768E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518065">
                  <a:off x="4772894" y="1293216"/>
                  <a:ext cx="964880" cy="55399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3D59777-032A-4A1B-86A8-F1161861545C}"/>
                    </a:ext>
                  </a:extLst>
                </p:cNvPr>
                <p:cNvSpPr txBox="1"/>
                <p:nvPr/>
              </p:nvSpPr>
              <p:spPr>
                <a:xfrm>
                  <a:off x="9009914" y="5579450"/>
                  <a:ext cx="40017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3D59777-032A-4A1B-86A8-F116186154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09914" y="5579450"/>
                  <a:ext cx="400173" cy="5539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F99AF8E-34CE-47C8-8B84-E78DEFCBABF2}"/>
                    </a:ext>
                  </a:extLst>
                </p:cNvPr>
                <p:cNvSpPr txBox="1"/>
                <p:nvPr/>
              </p:nvSpPr>
              <p:spPr>
                <a:xfrm>
                  <a:off x="2887929" y="5579450"/>
                  <a:ext cx="400431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F99AF8E-34CE-47C8-8B84-E78DEFCBAB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7929" y="5579450"/>
                  <a:ext cx="400431" cy="55399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C9219FF-50D8-4BD4-B464-E3CED731D692}"/>
                    </a:ext>
                  </a:extLst>
                </p:cNvPr>
                <p:cNvSpPr txBox="1"/>
                <p:nvPr/>
              </p:nvSpPr>
              <p:spPr>
                <a:xfrm>
                  <a:off x="6993624" y="704331"/>
                  <a:ext cx="410753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C9219FF-50D8-4BD4-B464-E3CED731D6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3624" y="704331"/>
                  <a:ext cx="410753" cy="55399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EC70604-BCA6-4B75-BEFC-35E40B369C4D}"/>
                    </a:ext>
                  </a:extLst>
                </p:cNvPr>
                <p:cNvSpPr txBox="1"/>
                <p:nvPr/>
              </p:nvSpPr>
              <p:spPr>
                <a:xfrm>
                  <a:off x="3361424" y="2008349"/>
                  <a:ext cx="436722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5EC70604-BCA6-4B75-BEFC-35E40B369C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1424" y="2008349"/>
                  <a:ext cx="436722" cy="55399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6EA7AA5-B551-4CF6-BC89-20E7274104A5}"/>
                    </a:ext>
                  </a:extLst>
                </p:cNvPr>
                <p:cNvSpPr txBox="1"/>
                <p:nvPr/>
              </p:nvSpPr>
              <p:spPr>
                <a:xfrm rot="6124062">
                  <a:off x="6329583" y="3271904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6EA7AA5-B551-4CF6-BC89-20E7274104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6124062">
                  <a:off x="6329583" y="3271904"/>
                  <a:ext cx="964880" cy="55399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6BF3BF8-B6B8-49A3-B3AF-A37B9A5B1AC7}"/>
                    </a:ext>
                  </a:extLst>
                </p:cNvPr>
                <p:cNvSpPr txBox="1"/>
                <p:nvPr/>
              </p:nvSpPr>
              <p:spPr>
                <a:xfrm rot="14304614">
                  <a:off x="4099794" y="3815259"/>
                  <a:ext cx="964880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36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C6BF3BF8-B6B8-49A3-B3AF-A37B9A5B1A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4304614">
                  <a:off x="4099794" y="3815259"/>
                  <a:ext cx="964880" cy="55399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C83A42-DE6B-48CF-97EE-5948852AC306}"/>
                  </a:ext>
                </a:extLst>
              </p:cNvPr>
              <p:cNvSpPr txBox="1"/>
              <p:nvPr/>
            </p:nvSpPr>
            <p:spPr>
              <a:xfrm>
                <a:off x="292098" y="5379395"/>
                <a:ext cx="29210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Calculate the size of the angle </a:t>
                </a:r>
                <a14:m>
                  <m:oMath xmlns:m="http://schemas.openxmlformats.org/officeDocument/2006/math"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C83A42-DE6B-48CF-97EE-5948852AC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8" y="5379395"/>
                <a:ext cx="2921002" cy="954107"/>
              </a:xfrm>
              <a:prstGeom prst="rect">
                <a:avLst/>
              </a:prstGeom>
              <a:blipFill>
                <a:blip r:embed="rId11"/>
                <a:stretch>
                  <a:fillRect l="-4384" t="-5732" b="-17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176FE7F-DD03-430E-9DB8-E8497DC04359}"/>
                  </a:ext>
                </a:extLst>
              </p:cNvPr>
              <p:cNvSpPr txBox="1"/>
              <p:nvPr/>
            </p:nvSpPr>
            <p:spPr>
              <a:xfrm>
                <a:off x="292098" y="454129"/>
                <a:ext cx="4343401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The line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r>
                  <a:rPr lang="en-GB" sz="2800" dirty="0"/>
                  <a:t> is a tangent to the circle shown.</a:t>
                </a:r>
              </a:p>
              <a:p>
                <a:endParaRPr lang="en-GB" sz="2800" dirty="0"/>
              </a:p>
              <a:p>
                <a:r>
                  <a:rPr lang="en-GB" sz="2800" dirty="0"/>
                  <a:t>The points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sz="2800" dirty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sz="2800" dirty="0"/>
                  <a:t> lie on the circumference of the circle.</a:t>
                </a:r>
              </a:p>
              <a:p>
                <a:endParaRPr lang="en-GB" sz="2800" dirty="0"/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𝐵𝐷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𝐷𝐸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𝐵𝐸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dirty="0"/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176FE7F-DD03-430E-9DB8-E8497DC04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98" y="454129"/>
                <a:ext cx="4343401" cy="4401205"/>
              </a:xfrm>
              <a:prstGeom prst="rect">
                <a:avLst/>
              </a:prstGeom>
              <a:blipFill>
                <a:blip r:embed="rId12"/>
                <a:stretch>
                  <a:fillRect l="-2949" t="-1247" r="-2949" b="-30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468CDE2-6DA2-4312-8DB8-EFE4F471B1AB}"/>
              </a:ext>
            </a:extLst>
          </p:cNvPr>
          <p:cNvSpPr txBox="1"/>
          <p:nvPr/>
        </p:nvSpPr>
        <p:spPr>
          <a:xfrm rot="20154936">
            <a:off x="471673" y="2076522"/>
            <a:ext cx="3021595" cy="76944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E4AA89-77B5-4775-9A2B-344C09085693}"/>
                  </a:ext>
                </a:extLst>
              </p:cNvPr>
              <p:cNvSpPr txBox="1"/>
              <p:nvPr/>
            </p:nvSpPr>
            <p:spPr>
              <a:xfrm>
                <a:off x="2888092" y="3083716"/>
                <a:ext cx="2583099" cy="12003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𝑨𝑩𝑫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𝑩𝑬𝑫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using the alternate segment theorem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4E4AA89-77B5-4775-9A2B-344C09085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8092" y="3083716"/>
                <a:ext cx="2583099" cy="1200329"/>
              </a:xfrm>
              <a:prstGeom prst="rect">
                <a:avLst/>
              </a:prstGeom>
              <a:blipFill>
                <a:blip r:embed="rId13"/>
                <a:stretch>
                  <a:fillRect l="-3030" r="-5128" b="-8911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F2CC210-8649-4121-9871-86D4A88F278C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5471191" y="1493484"/>
            <a:ext cx="3432966" cy="21903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8959C19-0B8D-4010-B68D-03768A94BFF2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5471191" y="3683881"/>
            <a:ext cx="2328601" cy="20111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D446C7-FEE1-47C0-AFB0-F4E22B85D752}"/>
                  </a:ext>
                </a:extLst>
              </p:cNvPr>
              <p:cNvSpPr txBox="1"/>
              <p:nvPr/>
            </p:nvSpPr>
            <p:spPr>
              <a:xfrm>
                <a:off x="203335" y="4523149"/>
                <a:ext cx="3777358" cy="123565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Using the cosine rule: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𝑩𝑬𝑫</m:t>
                          </m:r>
                        </m:e>
                      </m:func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e>
                            <m:sup>
                              <m: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D446C7-FEE1-47C0-AFB0-F4E22B85D7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35" y="4523149"/>
                <a:ext cx="3777358" cy="1235659"/>
              </a:xfrm>
              <a:prstGeom prst="rect">
                <a:avLst/>
              </a:prstGeom>
              <a:blipFill>
                <a:blip r:embed="rId14"/>
                <a:stretch>
                  <a:fillRect t="-2885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F9CF3B-6E69-4FED-8FD3-77569E1BB58D}"/>
                  </a:ext>
                </a:extLst>
              </p:cNvPr>
              <p:cNvSpPr txBox="1"/>
              <p:nvPr/>
            </p:nvSpPr>
            <p:spPr>
              <a:xfrm>
                <a:off x="9214904" y="6153038"/>
                <a:ext cx="2867168" cy="5847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Answer: </a:t>
                </a:r>
                <a14:m>
                  <m:oMath xmlns:m="http://schemas.openxmlformats.org/officeDocument/2006/math"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𝟔𝟏</m:t>
                    </m:r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5F9CF3B-6E69-4FED-8FD3-77569E1BB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4904" y="6153038"/>
                <a:ext cx="2867168" cy="584775"/>
              </a:xfrm>
              <a:prstGeom prst="rect">
                <a:avLst/>
              </a:prstGeom>
              <a:blipFill>
                <a:blip r:embed="rId15"/>
                <a:stretch>
                  <a:fillRect l="-2105" t="-9901" b="-29703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598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28" grpId="0" animBg="1"/>
      <p:bldP spid="3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730</Words>
  <Application>Microsoft Office PowerPoint</Application>
  <PresentationFormat>Widescreen</PresentationFormat>
  <Paragraphs>174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Trigonometry and Circle Theorems Problems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Lutwyche</dc:creator>
  <cp:lastModifiedBy>Andrew Lutwyche</cp:lastModifiedBy>
  <cp:revision>10</cp:revision>
  <dcterms:created xsi:type="dcterms:W3CDTF">2023-01-03T15:12:28Z</dcterms:created>
  <dcterms:modified xsi:type="dcterms:W3CDTF">2023-01-04T07:18:18Z</dcterms:modified>
</cp:coreProperties>
</file>