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5" r:id="rId4"/>
    <p:sldId id="263" r:id="rId5"/>
    <p:sldId id="266" r:id="rId6"/>
    <p:sldId id="262" r:id="rId7"/>
    <p:sldId id="267" r:id="rId8"/>
    <p:sldId id="264" r:id="rId9"/>
    <p:sldId id="2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7" d="100"/>
          <a:sy n="97" d="100"/>
        </p:scale>
        <p:origin x="68" y="2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65517-B701-406C-B9FD-FDF01AE41A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2C5018-5A7E-4E18-9613-E8707396BD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FEBD1A-3A57-4464-B552-10897E321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268F-3C6E-4FCF-8953-D7B721CA5EF5}" type="datetimeFigureOut">
              <a:rPr lang="en-GB" smtClean="0"/>
              <a:t>31/10/2022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7127C-90F0-4E3F-B7EA-EDF86347A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61DB5-3D89-432F-86A0-865E13810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C6E09-043B-4E6F-AF13-7AD05AC8AB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449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CAFF3-DBC2-429D-A429-C3562C6EC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08FE1-ABD7-4E75-9334-F73465DA9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789E2-1A0F-4121-B974-F8BB691A8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268F-3C6E-4FCF-8953-D7B721CA5EF5}" type="datetimeFigureOut">
              <a:rPr lang="en-GB" smtClean="0"/>
              <a:t>31/10/2022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9DD083-5DC7-44DA-B820-851116214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4BF01-29BC-4814-B9E3-C694383D8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C6E09-043B-4E6F-AF13-7AD05AC8AB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497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860B5-673F-4360-86D0-17D0A89EC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4EC4FB-EBB9-48A5-B62C-653B481E55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408AC-BC7D-428E-87F4-F84E17959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268F-3C6E-4FCF-8953-D7B721CA5EF5}" type="datetimeFigureOut">
              <a:rPr lang="en-GB" smtClean="0"/>
              <a:t>31/10/2022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FD8D7-5085-4C51-826D-C69A1D951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5DF6D-EFF2-483E-9810-9D76D72F8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C6E09-043B-4E6F-AF13-7AD05AC8AB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033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196C7-2B59-4271-9779-ECEF5FF04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2249B-B63D-472B-AC39-88896E1C37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C621D9-4A95-4E3D-B63E-1CFBE63A6B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3387BE-D42E-4B21-A9A8-B2E61C287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268F-3C6E-4FCF-8953-D7B721CA5EF5}" type="datetimeFigureOut">
              <a:rPr lang="en-GB" smtClean="0"/>
              <a:t>31/10/2022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7C7D3B-98B9-49C0-BDED-EA5E7ADD9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9B3EC3-B7A8-4637-9932-811C352E6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C6E09-043B-4E6F-AF13-7AD05AC8AB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576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56F95-7B1F-4B3F-9BE0-77D7592DE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AE3646-4A60-44A0-8F22-74CB0ED899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62D24-7E42-4CBF-A089-5EA08169D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D93575-2131-4DA5-B302-9297C8E23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DCC807-9659-48D2-A6CB-E5044CAC51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CC68A9-5DDF-4FF2-B249-712AFC4AC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268F-3C6E-4FCF-8953-D7B721CA5EF5}" type="datetimeFigureOut">
              <a:rPr lang="en-GB" smtClean="0"/>
              <a:t>31/10/2022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68D393-50CA-4ACC-B638-A31ABD27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0B680E-592E-4EF8-8A43-680B7D0E9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C6E09-043B-4E6F-AF13-7AD05AC8AB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587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E570D-5463-4401-A7BE-7D6A17A57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FF6751-803F-4EE3-BCB0-B483198AE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268F-3C6E-4FCF-8953-D7B721CA5EF5}" type="datetimeFigureOut">
              <a:rPr lang="en-GB" smtClean="0"/>
              <a:t>31/10/2022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A71868-EF53-467E-85A5-D2D0A64F6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6D5D09-12C8-4481-A275-53EE1DB7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C6E09-043B-4E6F-AF13-7AD05AC8AB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721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77C5A9-086F-45AE-A411-F8B08B279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268F-3C6E-4FCF-8953-D7B721CA5EF5}" type="datetimeFigureOut">
              <a:rPr lang="en-GB" smtClean="0"/>
              <a:t>31/10/2022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E30CEF-CB8A-44E1-BE21-7F6E30087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3C184E-060E-4E2C-AAE7-7D8038CCA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C6E09-043B-4E6F-AF13-7AD05AC8AB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215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227FC-E789-4D72-B6DE-0E4942FD0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E74BF-D96B-44F0-A2B6-C9C0EDC1F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FA54F-4EA3-4047-B9B7-2BB0E2673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B2AC3-3CEE-495C-8D9C-0CB330630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268F-3C6E-4FCF-8953-D7B721CA5EF5}" type="datetimeFigureOut">
              <a:rPr lang="en-GB" smtClean="0"/>
              <a:t>31/10/2022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0900E7-3F21-49ED-9094-EC4318D54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3100F4-5FBE-4BFE-873C-6F1236DC2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C6E09-043B-4E6F-AF13-7AD05AC8AB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185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3F6E7-9ED0-4834-8942-844E90DFF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B31DCC-19AE-46B9-8C23-1A8E533CEA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0BC7F-221A-4222-90CF-44E767085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707F62-C90C-40E2-B784-CA0F70976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268F-3C6E-4FCF-8953-D7B721CA5EF5}" type="datetimeFigureOut">
              <a:rPr lang="en-GB" smtClean="0"/>
              <a:t>31/10/2022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E0BE2C-6CC9-469B-A338-A9C90DA8C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5E542F-CF89-4451-9FD8-F71A63F3B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C6E09-043B-4E6F-AF13-7AD05AC8AB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39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C2CB7-5CBC-4E98-A394-5ED1D9695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DB5BD3-548E-4BCA-A73C-F3576591FF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1C8B4-B620-4FDF-ABC2-19F1C1DE3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268F-3C6E-4FCF-8953-D7B721CA5EF5}" type="datetimeFigureOut">
              <a:rPr lang="en-GB" smtClean="0"/>
              <a:t>31/10/2022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A1207-B25C-4A54-A07C-5A45F1162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6814F8-DD62-4FC8-AE3E-C2A98C71B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C6E09-043B-4E6F-AF13-7AD05AC8AB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9683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36CE48-3D71-43D6-AFD0-B8C0FF9D68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5A3F5D-D8EE-43DF-8D2D-D9D9171265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F1DE9F-0D16-48F6-A189-068CB43E0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268F-3C6E-4FCF-8953-D7B721CA5EF5}" type="datetimeFigureOut">
              <a:rPr lang="en-GB" smtClean="0"/>
              <a:t>31/10/2022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2231E-8A94-4D43-B9EE-F332AA6D0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6277C-40E5-482A-BAEE-816DE660B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C6E09-043B-4E6F-AF13-7AD05AC8AB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6007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25B15E-786D-46C8-896F-1E67057AA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566CA6-BBE2-4E19-9DB1-9CFD036D1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DFDEB-CDBC-422E-B213-2C0E9CBDDF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1268F-3C6E-4FCF-8953-D7B721CA5EF5}" type="datetimeFigureOut">
              <a:rPr lang="en-GB" smtClean="0"/>
              <a:t>31/10/2022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AFBCE-41C8-4135-8DE6-0EB50CF41C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9F1181-0B1F-4A19-8F4D-622F2E644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7C6E09-043B-4E6F-AF13-7AD05AC8AB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311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jp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485A9-E84E-4F7E-A44D-830E9021B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54886"/>
            <a:ext cx="9144000" cy="2387600"/>
          </a:xfrm>
        </p:spPr>
        <p:txBody>
          <a:bodyPr>
            <a:normAutofit/>
          </a:bodyPr>
          <a:lstStyle/>
          <a:p>
            <a:r>
              <a:rPr lang="en-GB" sz="7200" b="1" dirty="0"/>
              <a:t>Sporting Bounds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82548C-7081-4222-BCB7-86F833050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9601"/>
            <a:ext cx="9144000" cy="1655762"/>
          </a:xfrm>
        </p:spPr>
        <p:txBody>
          <a:bodyPr/>
          <a:lstStyle/>
          <a:p>
            <a:r>
              <a:rPr lang="en-GB" i="1" dirty="0"/>
              <a:t>The potential error in cricket, tennis and football decisions…</a:t>
            </a: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A456E08-BDEF-46F9-AAF2-98CAB11AE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30" y="4080106"/>
            <a:ext cx="1696970" cy="2717569"/>
          </a:xfrm>
          <a:prstGeom prst="rect">
            <a:avLst/>
          </a:prstGeom>
        </p:spPr>
      </p:pic>
      <p:pic>
        <p:nvPicPr>
          <p:cNvPr id="9" name="Picture 8" descr="A picture containing athletic game, sport&#10;&#10;Description automatically generated">
            <a:extLst>
              <a:ext uri="{FF2B5EF4-FFF2-40B4-BE49-F238E27FC236}">
                <a16:creationId xmlns:a16="http://schemas.microsoft.com/office/drawing/2014/main" id="{25087724-57A7-4A13-980A-771C6E1175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3775" y="3902075"/>
            <a:ext cx="2226395" cy="2895600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7488D852-0DA1-40E2-9E5F-310A66C19E3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63" b="90021" l="10000" r="90000">
                        <a14:foregroundMark x1="52500" y1="86902" x2="52500" y2="86902"/>
                        <a14:foregroundMark x1="52500" y1="86902" x2="52500" y2="86902"/>
                        <a14:foregroundMark x1="56310" y1="16216" x2="56310" y2="16216"/>
                        <a14:foregroundMark x1="56310" y1="16216" x2="56310" y2="16216"/>
                        <a14:foregroundMark x1="64524" y1="9771" x2="64524" y2="9771"/>
                        <a14:foregroundMark x1="64524" y1="9771" x2="64524" y2="9771"/>
                        <a14:foregroundMark x1="63452" y1="90021" x2="63452" y2="90021"/>
                        <a14:foregroundMark x1="63452" y1="90021" x2="63452" y2="900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83" r="28468"/>
          <a:stretch/>
        </p:blipFill>
        <p:spPr>
          <a:xfrm>
            <a:off x="5191961" y="0"/>
            <a:ext cx="1808078" cy="257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9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629BD-5D41-4385-BCEB-8CEC1379F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/>
              <a:t>Tennis – Hawkeye</a:t>
            </a:r>
          </a:p>
        </p:txBody>
      </p:sp>
      <p:pic>
        <p:nvPicPr>
          <p:cNvPr id="10" name="Content Placeholder 9" descr="A picture containing sport, athletic game, grass, tennis&#10;&#10;Description automatically generated">
            <a:extLst>
              <a:ext uri="{FF2B5EF4-FFF2-40B4-BE49-F238E27FC236}">
                <a16:creationId xmlns:a16="http://schemas.microsoft.com/office/drawing/2014/main" id="{CD6CA827-5B48-4AC0-B24B-E46D6F1457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948" y="1285460"/>
            <a:ext cx="5935490" cy="2894012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DAE970E8-3B05-4773-8B34-586F1CF762E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160510" y="1219200"/>
                <a:ext cx="5257800" cy="5512214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dirty="0"/>
                  <a:t>A tennis ball must be between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6.54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6.86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dirty="0"/>
                  <a:t> in diameter; both measurements are rounded to the nearest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0.01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If any part of a ball is overlapping the line when it lands, the ball is considered “in”.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sz="2800" dirty="0"/>
                  <a:t>If the centre of a ball lands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 from the edge of the line (to the nearest </a:t>
                </a:r>
                <a14:m>
                  <m:oMath xmlns:m="http://schemas.openxmlformats.org/officeDocument/2006/math">
                    <m:r>
                      <a:rPr lang="en-GB" sz="2800" b="0" i="0" dirty="0" smtClean="0">
                        <a:latin typeface="Cambria Math" panose="02040503050406030204" pitchFamily="18" charset="0"/>
                      </a:rPr>
                      <m:t>0.5</m:t>
                    </m:r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), can Hawkeye guarantee that the shot should be called “in”?</a:t>
                </a:r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DAE970E8-3B05-4773-8B34-586F1CF762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60510" y="1219200"/>
                <a:ext cx="5257800" cy="5512214"/>
              </a:xfrm>
              <a:blipFill>
                <a:blip r:embed="rId3"/>
                <a:stretch>
                  <a:fillRect l="-811" t="-2434" r="-2202" b="-8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4842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629BD-5D41-4385-BCEB-8CEC1379F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/>
              <a:t>Tennis – Hawkeye</a:t>
            </a:r>
          </a:p>
        </p:txBody>
      </p:sp>
      <p:pic>
        <p:nvPicPr>
          <p:cNvPr id="10" name="Content Placeholder 9" descr="A picture containing sport, athletic game, grass, tennis&#10;&#10;Description automatically generated">
            <a:extLst>
              <a:ext uri="{FF2B5EF4-FFF2-40B4-BE49-F238E27FC236}">
                <a16:creationId xmlns:a16="http://schemas.microsoft.com/office/drawing/2014/main" id="{CD6CA827-5B48-4AC0-B24B-E46D6F1457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948" y="1285460"/>
            <a:ext cx="5935490" cy="2894012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DAE970E8-3B05-4773-8B34-586F1CF762E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160510" y="1219200"/>
                <a:ext cx="5257800" cy="5512214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dirty="0"/>
                  <a:t>A tennis ball must be between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6.54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6.86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dirty="0"/>
                  <a:t> in diameter; both measurements are rounded to the nearest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0.01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If any part of a ball is overlapping the line when it lands, the ball is considered “in”.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sz="2800" dirty="0"/>
                  <a:t>If the centre of a ball lands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 from the edge of the line (to the nearest </a:t>
                </a:r>
                <a14:m>
                  <m:oMath xmlns:m="http://schemas.openxmlformats.org/officeDocument/2006/math">
                    <m:r>
                      <a:rPr lang="en-GB" sz="2800" b="0" i="0" dirty="0" smtClean="0">
                        <a:latin typeface="Cambria Math" panose="02040503050406030204" pitchFamily="18" charset="0"/>
                      </a:rPr>
                      <m:t>0.5</m:t>
                    </m:r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), can Hawkeye guarantee that the shot should be called “in”?</a:t>
                </a:r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DAE970E8-3B05-4773-8B34-586F1CF762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60510" y="1219200"/>
                <a:ext cx="5257800" cy="5512214"/>
              </a:xfrm>
              <a:blipFill>
                <a:blip r:embed="rId3"/>
                <a:stretch>
                  <a:fillRect l="-811" t="-2434" r="-2202" b="-8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DFB47660-F6FE-4B01-B2A2-7DD0E3579B96}"/>
              </a:ext>
            </a:extLst>
          </p:cNvPr>
          <p:cNvSpPr txBox="1"/>
          <p:nvPr/>
        </p:nvSpPr>
        <p:spPr>
          <a:xfrm>
            <a:off x="6764493" y="2224634"/>
            <a:ext cx="3962400" cy="101566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FF0000"/>
                </a:solidFill>
              </a:rPr>
              <a:t>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7F653D1-EEBE-409F-96E2-D7CD023B02C0}"/>
                  </a:ext>
                </a:extLst>
              </p:cNvPr>
              <p:cNvSpPr txBox="1"/>
              <p:nvPr/>
            </p:nvSpPr>
            <p:spPr>
              <a:xfrm>
                <a:off x="5453270" y="4329394"/>
                <a:ext cx="6584845" cy="629531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Smallest radius of the ball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𝟓𝟑𝟓</m:t>
                        </m:r>
                      </m:num>
                      <m:den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𝟐𝟔𝟕𝟓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7F653D1-EEBE-409F-96E2-D7CD023B02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3270" y="4329394"/>
                <a:ext cx="6584845" cy="629531"/>
              </a:xfrm>
              <a:prstGeom prst="rect">
                <a:avLst/>
              </a:prstGeom>
              <a:blipFill>
                <a:blip r:embed="rId4"/>
                <a:stretch>
                  <a:fillRect b="-648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6AB168B-86AA-4C79-A83A-760F8FA2AFDE}"/>
                  </a:ext>
                </a:extLst>
              </p:cNvPr>
              <p:cNvSpPr txBox="1"/>
              <p:nvPr/>
            </p:nvSpPr>
            <p:spPr>
              <a:xfrm>
                <a:off x="5459897" y="4992054"/>
                <a:ext cx="6584845" cy="830997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The ball lands a maximum of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𝟐𝟓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from the edge of the line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6AB168B-86AA-4C79-A83A-760F8FA2AF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9897" y="4992054"/>
                <a:ext cx="6584845" cy="830997"/>
              </a:xfrm>
              <a:prstGeom prst="rect">
                <a:avLst/>
              </a:prstGeom>
              <a:blipFill>
                <a:blip r:embed="rId5"/>
                <a:stretch>
                  <a:fillRect t="-4255" b="-1347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E3BAAD9-3228-48A6-A44B-BA27DCC2D8E9}"/>
                  </a:ext>
                </a:extLst>
              </p:cNvPr>
              <p:cNvSpPr txBox="1"/>
              <p:nvPr/>
            </p:nvSpPr>
            <p:spPr>
              <a:xfrm>
                <a:off x="5459897" y="5856180"/>
                <a:ext cx="6584845" cy="830997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Yes, Hawkeye can guarantee that the ball has landed “in” because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𝟐𝟔𝟕𝟓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𝟐𝟓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E3BAAD9-3228-48A6-A44B-BA27DCC2D8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9897" y="5856180"/>
                <a:ext cx="6584845" cy="830997"/>
              </a:xfrm>
              <a:prstGeom prst="rect">
                <a:avLst/>
              </a:prstGeom>
              <a:blipFill>
                <a:blip r:embed="rId6"/>
                <a:stretch>
                  <a:fillRect t="-4255" b="-1347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894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9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0D49D-96F8-4B0A-BA73-D6984A533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3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/>
              <a:t>Cricket – DRS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5F2437-2B62-4CF7-8C49-0C942D50262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14739" y="1279874"/>
                <a:ext cx="5781261" cy="519974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dirty="0"/>
                  <a:t>The diameter of a cricket ball must be between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7.13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7.29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dirty="0"/>
                  <a:t>, both rounded to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dirty="0"/>
                  <a:t> significant figures.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If the ball is judged to be hitting the wicket the batter is considered “out”.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sz="2800" dirty="0"/>
                  <a:t>If the centre of the ball passes the wickets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3.5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 (to the nearest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0.1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from them, can DRS guarantee that the ball would hit the wicket?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5F2437-2B62-4CF7-8C49-0C942D5026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14739" y="1279874"/>
                <a:ext cx="5781261" cy="5199747"/>
              </a:xfrm>
              <a:blipFill>
                <a:blip r:embed="rId2"/>
                <a:stretch>
                  <a:fillRect l="-1160" t="-1993" r="-22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 descr="A picture containing grass, sport, athletic game, outdoor&#10;&#10;Description automatically generated">
            <a:extLst>
              <a:ext uri="{FF2B5EF4-FFF2-40B4-BE49-F238E27FC236}">
                <a16:creationId xmlns:a16="http://schemas.microsoft.com/office/drawing/2014/main" id="{18F70DAB-8039-41B1-ACAE-23C5580BE3E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470" y="1279874"/>
            <a:ext cx="3369365" cy="3369365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C1DBAA0-35A1-43A5-AD6C-FBDEA9CDEE49}"/>
              </a:ext>
            </a:extLst>
          </p:cNvPr>
          <p:cNvSpPr txBox="1"/>
          <p:nvPr/>
        </p:nvSpPr>
        <p:spPr>
          <a:xfrm>
            <a:off x="6276560" y="4812132"/>
            <a:ext cx="5685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3811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0D49D-96F8-4B0A-BA73-D6984A533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3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/>
              <a:t>Cricket – DRS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5F2437-2B62-4CF7-8C49-0C942D50262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14739" y="1279874"/>
                <a:ext cx="5781261" cy="519974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dirty="0"/>
                  <a:t>The diameter of a cricket ball must be between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7.13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7.29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dirty="0"/>
                  <a:t>, both rounded to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dirty="0"/>
                  <a:t> significant figures.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If the ball is judged to be hitting the wicket the batter is considered “out”.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sz="2800" dirty="0"/>
                  <a:t>If the centre of the ball passes the wickets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3.5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 (to the nearest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0.1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from them, can DRS guarantee that the ball would hit the wicket?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5F2437-2B62-4CF7-8C49-0C942D5026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14739" y="1279874"/>
                <a:ext cx="5781261" cy="5199747"/>
              </a:xfrm>
              <a:blipFill>
                <a:blip r:embed="rId2"/>
                <a:stretch>
                  <a:fillRect l="-1160" t="-1993" r="-22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 descr="A picture containing grass, sport, athletic game, outdoor&#10;&#10;Description automatically generated">
            <a:extLst>
              <a:ext uri="{FF2B5EF4-FFF2-40B4-BE49-F238E27FC236}">
                <a16:creationId xmlns:a16="http://schemas.microsoft.com/office/drawing/2014/main" id="{18F70DAB-8039-41B1-ACAE-23C5580BE3E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470" y="1279874"/>
            <a:ext cx="3369365" cy="3369365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C1DBAA0-35A1-43A5-AD6C-FBDEA9CDEE49}"/>
              </a:ext>
            </a:extLst>
          </p:cNvPr>
          <p:cNvSpPr txBox="1"/>
          <p:nvPr/>
        </p:nvSpPr>
        <p:spPr>
          <a:xfrm>
            <a:off x="6276560" y="4812132"/>
            <a:ext cx="5685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2699A6-3D9E-4E20-AF36-9FFDC25303DD}"/>
              </a:ext>
            </a:extLst>
          </p:cNvPr>
          <p:cNvSpPr txBox="1"/>
          <p:nvPr/>
        </p:nvSpPr>
        <p:spPr>
          <a:xfrm>
            <a:off x="7137951" y="2462270"/>
            <a:ext cx="3962400" cy="101566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FF0000"/>
                </a:solidFill>
              </a:rPr>
              <a:t>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7387CD0-38DE-4ED4-97EB-4C184AC5A887}"/>
                  </a:ext>
                </a:extLst>
              </p:cNvPr>
              <p:cNvSpPr txBox="1"/>
              <p:nvPr/>
            </p:nvSpPr>
            <p:spPr>
              <a:xfrm>
                <a:off x="6151493" y="4721296"/>
                <a:ext cx="5958508" cy="46166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Maximum distance ball from wicket: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𝟓𝟓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7387CD0-38DE-4ED4-97EB-4C184AC5A8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1493" y="4721296"/>
                <a:ext cx="5958508" cy="461665"/>
              </a:xfrm>
              <a:prstGeom prst="rect">
                <a:avLst/>
              </a:prstGeom>
              <a:blipFill>
                <a:blip r:embed="rId4"/>
                <a:stretch>
                  <a:fillRect l="-1322" t="-7407" b="-2345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5001FDB-ACEB-4215-AC18-3128B444C92D}"/>
                  </a:ext>
                </a:extLst>
              </p:cNvPr>
              <p:cNvSpPr txBox="1"/>
              <p:nvPr/>
            </p:nvSpPr>
            <p:spPr>
              <a:xfrm>
                <a:off x="6151493" y="5245061"/>
                <a:ext cx="5958508" cy="629531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Minimum width of ball: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𝟏𝟐𝟓</m:t>
                        </m:r>
                      </m:num>
                      <m:den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𝟓𝟔𝟐𝟓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5001FDB-ACEB-4215-AC18-3128B444C9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1493" y="5245061"/>
                <a:ext cx="5958508" cy="629531"/>
              </a:xfrm>
              <a:prstGeom prst="rect">
                <a:avLst/>
              </a:prstGeom>
              <a:blipFill>
                <a:blip r:embed="rId5"/>
                <a:stretch>
                  <a:fillRect b="-550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083CD1A-89DC-45CC-84D2-47B608606E58}"/>
                  </a:ext>
                </a:extLst>
              </p:cNvPr>
              <p:cNvSpPr txBox="1"/>
              <p:nvPr/>
            </p:nvSpPr>
            <p:spPr>
              <a:xfrm>
                <a:off x="6151493" y="5936692"/>
                <a:ext cx="5958508" cy="830997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Yes, DRS can guarantee that the ball will hit the stumps because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𝟓𝟔𝟐𝟓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𝟓𝟓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083CD1A-89DC-45CC-84D2-47B608606E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1493" y="5936692"/>
                <a:ext cx="5958508" cy="830997"/>
              </a:xfrm>
              <a:prstGeom prst="rect">
                <a:avLst/>
              </a:prstGeom>
              <a:blipFill>
                <a:blip r:embed="rId6"/>
                <a:stretch>
                  <a:fillRect t="-4255" b="-1347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8120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0D49D-96F8-4B0A-BA73-D6984A533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3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/>
              <a:t>Cricket – DRS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5F2437-2B62-4CF7-8C49-0C942D50262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28600" y="1473068"/>
                <a:ext cx="4916557" cy="5199747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dirty="0"/>
                  <a:t>The lines on a cricket pitch should be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40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𝑚𝑚</m:t>
                    </m:r>
                  </m:oMath>
                </a14:m>
                <a:r>
                  <a:rPr lang="en-GB" dirty="0"/>
                  <a:t> to the nearest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𝑚𝑚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The arm reach (from their shoulder) of a batter and their bat has been measured as being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1.2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dirty="0"/>
                  <a:t> to the nearest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For a batter to be considered “in” they have to have part of them or the bat over the line.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5F2437-2B62-4CF7-8C49-0C942D5026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28600" y="1473068"/>
                <a:ext cx="4916557" cy="5199747"/>
              </a:xfrm>
              <a:blipFill>
                <a:blip r:embed="rId2"/>
                <a:stretch>
                  <a:fillRect l="-1737" t="-2696" r="-33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 descr="A picture containing grass, outdoor, person, player&#10;&#10;Description automatically generated">
            <a:extLst>
              <a:ext uri="{FF2B5EF4-FFF2-40B4-BE49-F238E27FC236}">
                <a16:creationId xmlns:a16="http://schemas.microsoft.com/office/drawing/2014/main" id="{3FCDA906-4DA7-4379-9534-06305777DB7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757" y="1473068"/>
            <a:ext cx="5864087" cy="2873403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831A89A-EF32-4980-8EB5-EE5B9E36F0CF}"/>
                  </a:ext>
                </a:extLst>
              </p:cNvPr>
              <p:cNvSpPr txBox="1"/>
              <p:nvPr/>
            </p:nvSpPr>
            <p:spPr>
              <a:xfrm>
                <a:off x="5539409" y="4585509"/>
                <a:ext cx="6308034" cy="18158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GB" sz="2800" dirty="0"/>
                  <a:t>If the batter’s shoulder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1.13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2800" dirty="0"/>
                  <a:t> (to the nearest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) from the edge of the line when the stumps are broken, can DRS guarantee that the batter is over the line?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831A89A-EF32-4980-8EB5-EE5B9E36F0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409" y="4585509"/>
                <a:ext cx="6308034" cy="1815882"/>
              </a:xfrm>
              <a:prstGeom prst="rect">
                <a:avLst/>
              </a:prstGeom>
              <a:blipFill>
                <a:blip r:embed="rId4"/>
                <a:stretch>
                  <a:fillRect l="-1161" t="-3020" r="-1161" b="-87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592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0D49D-96F8-4B0A-BA73-D6984A533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3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/>
              <a:t>Cricket – DRS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5F2437-2B62-4CF7-8C49-0C942D50262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28600" y="1473068"/>
                <a:ext cx="4916557" cy="5199747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dirty="0"/>
                  <a:t>The lines on a cricket pitch should be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40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𝑚𝑚</m:t>
                    </m:r>
                  </m:oMath>
                </a14:m>
                <a:r>
                  <a:rPr lang="en-GB" dirty="0"/>
                  <a:t> to the nearest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𝑚𝑚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The arm reach (from their shoulder) of a batter and their bat has been measured as being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1.2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dirty="0"/>
                  <a:t> to the nearest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For a batter to be considered “in” they have to have part of them or the bat over the line.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5F2437-2B62-4CF7-8C49-0C942D5026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28600" y="1473068"/>
                <a:ext cx="4916557" cy="5199747"/>
              </a:xfrm>
              <a:blipFill>
                <a:blip r:embed="rId2"/>
                <a:stretch>
                  <a:fillRect l="-1737" t="-2696" r="-33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 descr="A picture containing grass, outdoor, person, player&#10;&#10;Description automatically generated">
            <a:extLst>
              <a:ext uri="{FF2B5EF4-FFF2-40B4-BE49-F238E27FC236}">
                <a16:creationId xmlns:a16="http://schemas.microsoft.com/office/drawing/2014/main" id="{3FCDA906-4DA7-4379-9534-06305777DB7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757" y="1473068"/>
            <a:ext cx="5864087" cy="2873403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831A89A-EF32-4980-8EB5-EE5B9E36F0CF}"/>
                  </a:ext>
                </a:extLst>
              </p:cNvPr>
              <p:cNvSpPr txBox="1"/>
              <p:nvPr/>
            </p:nvSpPr>
            <p:spPr>
              <a:xfrm>
                <a:off x="5539409" y="4585509"/>
                <a:ext cx="6308034" cy="18158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GB" sz="2800" dirty="0"/>
                  <a:t>If the batter’s shoulder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1.13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2800" dirty="0"/>
                  <a:t> (to the nearest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) from the edge of the line when the stumps are broken, can DRS guarantee that the batter is over the line?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831A89A-EF32-4980-8EB5-EE5B9E36F0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409" y="4585509"/>
                <a:ext cx="6308034" cy="1815882"/>
              </a:xfrm>
              <a:prstGeom prst="rect">
                <a:avLst/>
              </a:prstGeom>
              <a:blipFill>
                <a:blip r:embed="rId4"/>
                <a:stretch>
                  <a:fillRect l="-1161" t="-3020" r="-1161" b="-87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5BB7296D-4998-4B5C-A72B-13A81E64331F}"/>
              </a:ext>
            </a:extLst>
          </p:cNvPr>
          <p:cNvSpPr txBox="1"/>
          <p:nvPr/>
        </p:nvSpPr>
        <p:spPr>
          <a:xfrm>
            <a:off x="6705600" y="1580307"/>
            <a:ext cx="3962400" cy="101566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FF0000"/>
                </a:solidFill>
              </a:rPr>
              <a:t>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43BE33E-543A-4894-A5B4-8FB85CD07CBB}"/>
                  </a:ext>
                </a:extLst>
              </p:cNvPr>
              <p:cNvSpPr txBox="1"/>
              <p:nvPr/>
            </p:nvSpPr>
            <p:spPr>
              <a:xfrm>
                <a:off x="5698434" y="2790385"/>
                <a:ext cx="5960166" cy="46166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Maximum width of the line: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𝟐𝟓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43BE33E-543A-4894-A5B4-8FB85CD07C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434" y="2790385"/>
                <a:ext cx="5960166" cy="461665"/>
              </a:xfrm>
              <a:prstGeom prst="rect">
                <a:avLst/>
              </a:prstGeom>
              <a:blipFill>
                <a:blip r:embed="rId5"/>
                <a:stretch>
                  <a:fillRect t="-7500" b="-2500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9C67900-DC00-4BE9-ABFA-11E43AC87227}"/>
                  </a:ext>
                </a:extLst>
              </p:cNvPr>
              <p:cNvSpPr txBox="1"/>
              <p:nvPr/>
            </p:nvSpPr>
            <p:spPr>
              <a:xfrm>
                <a:off x="5698434" y="3290756"/>
                <a:ext cx="5960166" cy="46166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Maximum distance from the line: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𝟏𝟏𝟑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9C67900-DC00-4BE9-ABFA-11E43AC87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434" y="3290756"/>
                <a:ext cx="5960166" cy="461665"/>
              </a:xfrm>
              <a:prstGeom prst="rect">
                <a:avLst/>
              </a:prstGeom>
              <a:blipFill>
                <a:blip r:embed="rId6"/>
                <a:stretch>
                  <a:fillRect t="-7407" b="-2345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EF0D82C-E9B3-4EC4-93A3-558068E0E1E1}"/>
                  </a:ext>
                </a:extLst>
              </p:cNvPr>
              <p:cNvSpPr txBox="1"/>
              <p:nvPr/>
            </p:nvSpPr>
            <p:spPr>
              <a:xfrm>
                <a:off x="5698434" y="3791128"/>
                <a:ext cx="5960166" cy="46166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Minimum stretch of the batter’s arm: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𝟏𝟏𝟓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EF0D82C-E9B3-4EC4-93A3-558068E0E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434" y="3791128"/>
                <a:ext cx="5960166" cy="461665"/>
              </a:xfrm>
              <a:prstGeom prst="rect">
                <a:avLst/>
              </a:prstGeom>
              <a:blipFill>
                <a:blip r:embed="rId7"/>
                <a:stretch>
                  <a:fillRect l="-1221" t="-7407" b="-2345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3BAB50C-F4E4-4B99-A85D-5F2BFFD0B965}"/>
                  </a:ext>
                </a:extLst>
              </p:cNvPr>
              <p:cNvSpPr txBox="1"/>
              <p:nvPr/>
            </p:nvSpPr>
            <p:spPr>
              <a:xfrm>
                <a:off x="5706717" y="5985892"/>
                <a:ext cx="5960166" cy="830997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No, DRS cannot guarantee that the batter is “in” because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𝟐𝟓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𝟏𝟏𝟑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𝟏𝟏𝟓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3BAB50C-F4E4-4B99-A85D-5F2BFFD0B9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6717" y="5985892"/>
                <a:ext cx="5960166" cy="830997"/>
              </a:xfrm>
              <a:prstGeom prst="rect">
                <a:avLst/>
              </a:prstGeom>
              <a:blipFill>
                <a:blip r:embed="rId8"/>
                <a:stretch>
                  <a:fillRect t="-4255" r="-102" b="-1347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167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35D2E-5FC2-4B24-9D24-DCCEE596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08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/>
              <a:t>Football – VAR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04EAB-28E7-485B-B8EB-3D1D1CC590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5533" y="1425644"/>
            <a:ext cx="5728251" cy="52136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If any part of the attacking player (in red and blue) is beyond the defensive player (in white) they are deemed “offside” (there must be a minimum of two defensive players when the ball is played forward).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Due to the pixels on the screen, the potential error in measurement is different based upon a player’s position on the field (</a:t>
            </a:r>
            <a:r>
              <a:rPr lang="en-GB" dirty="0" err="1"/>
              <a:t>ie</a:t>
            </a:r>
            <a:r>
              <a:rPr lang="en-GB" dirty="0"/>
              <a:t>. how close they are to the camera).</a:t>
            </a:r>
          </a:p>
        </p:txBody>
      </p:sp>
      <p:pic>
        <p:nvPicPr>
          <p:cNvPr id="6" name="Content Placeholder 5" descr="A group of men playing football&#10;&#10;Description automatically generated with medium confidence">
            <a:extLst>
              <a:ext uri="{FF2B5EF4-FFF2-40B4-BE49-F238E27FC236}">
                <a16:creationId xmlns:a16="http://schemas.microsoft.com/office/drawing/2014/main" id="{ADB53DD5-8EB2-47FE-8D8D-A57E15843A2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994" y="1137520"/>
            <a:ext cx="4098257" cy="2973512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36CB02B-7F0E-4F75-B1D9-E0AEA04295C4}"/>
                  </a:ext>
                </a:extLst>
              </p:cNvPr>
              <p:cNvSpPr txBox="1"/>
              <p:nvPr/>
            </p:nvSpPr>
            <p:spPr>
              <a:xfrm>
                <a:off x="5963478" y="4130193"/>
                <a:ext cx="6092683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The defender’s foot length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 to the nearest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, the attacker’s foot length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35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 to the nearest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.</a:t>
                </a:r>
              </a:p>
              <a:p>
                <a:pPr algn="ctr"/>
                <a:r>
                  <a:rPr lang="en-GB" sz="2800" dirty="0"/>
                  <a:t>If the players’ heels are exactly level, can VAR guarantee that the attacker is offside?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36CB02B-7F0E-4F75-B1D9-E0AEA04295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3478" y="4130193"/>
                <a:ext cx="6092683" cy="2677656"/>
              </a:xfrm>
              <a:prstGeom prst="rect">
                <a:avLst/>
              </a:prstGeom>
              <a:blipFill>
                <a:blip r:embed="rId3"/>
                <a:stretch>
                  <a:fillRect l="-1500" t="-2278" r="-2800" b="-56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319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35D2E-5FC2-4B24-9D24-DCCEE596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08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/>
              <a:t>Football – VAR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04EAB-28E7-485B-B8EB-3D1D1CC590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5533" y="1425644"/>
            <a:ext cx="5728251" cy="52136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If any part of the attacking player (in red and blue) is beyond the defensive player (in white) they are deemed “offside” (there must be a minimum of two defensive players when the ball is played forward).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Due to the pixels on the screen, the potential error in measurement is different based upon a player’s position on the field (</a:t>
            </a:r>
            <a:r>
              <a:rPr lang="en-GB" dirty="0" err="1"/>
              <a:t>ie</a:t>
            </a:r>
            <a:r>
              <a:rPr lang="en-GB" dirty="0"/>
              <a:t>. how close they are to the camera).</a:t>
            </a:r>
          </a:p>
        </p:txBody>
      </p:sp>
      <p:pic>
        <p:nvPicPr>
          <p:cNvPr id="6" name="Content Placeholder 5" descr="A group of men playing football&#10;&#10;Description automatically generated with medium confidence">
            <a:extLst>
              <a:ext uri="{FF2B5EF4-FFF2-40B4-BE49-F238E27FC236}">
                <a16:creationId xmlns:a16="http://schemas.microsoft.com/office/drawing/2014/main" id="{ADB53DD5-8EB2-47FE-8D8D-A57E15843A2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994" y="1137520"/>
            <a:ext cx="4098257" cy="2973512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36CB02B-7F0E-4F75-B1D9-E0AEA04295C4}"/>
                  </a:ext>
                </a:extLst>
              </p:cNvPr>
              <p:cNvSpPr txBox="1"/>
              <p:nvPr/>
            </p:nvSpPr>
            <p:spPr>
              <a:xfrm>
                <a:off x="5963478" y="4130193"/>
                <a:ext cx="6092683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The defender’s foot length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 to the nearest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, the attacker’s foot length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35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 to the nearest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.</a:t>
                </a:r>
              </a:p>
              <a:p>
                <a:pPr algn="ctr"/>
                <a:r>
                  <a:rPr lang="en-GB" sz="2800" dirty="0"/>
                  <a:t>If the players’ heels are exactly level, can VAR guarantee that the attacker is offside?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36CB02B-7F0E-4F75-B1D9-E0AEA04295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3478" y="4130193"/>
                <a:ext cx="6092683" cy="2677656"/>
              </a:xfrm>
              <a:prstGeom prst="rect">
                <a:avLst/>
              </a:prstGeom>
              <a:blipFill>
                <a:blip r:embed="rId3"/>
                <a:stretch>
                  <a:fillRect l="-1500" t="-2278" r="-2800" b="-56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73CB082F-123F-4B7A-9279-9A9BB7130899}"/>
              </a:ext>
            </a:extLst>
          </p:cNvPr>
          <p:cNvSpPr txBox="1"/>
          <p:nvPr/>
        </p:nvSpPr>
        <p:spPr>
          <a:xfrm>
            <a:off x="7028621" y="1244843"/>
            <a:ext cx="3962400" cy="101566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FF0000"/>
                </a:solidFill>
              </a:rPr>
              <a:t>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F9D127B-9A3B-4406-881A-BB05E319009C}"/>
                  </a:ext>
                </a:extLst>
              </p:cNvPr>
              <p:cNvSpPr txBox="1"/>
              <p:nvPr/>
            </p:nvSpPr>
            <p:spPr>
              <a:xfrm>
                <a:off x="6665842" y="2321071"/>
                <a:ext cx="4687957" cy="830997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Minimum length of attacker’s foot: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𝟑𝟐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F9D127B-9A3B-4406-881A-BB05E31900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5842" y="2321071"/>
                <a:ext cx="4687957" cy="830997"/>
              </a:xfrm>
              <a:prstGeom prst="rect">
                <a:avLst/>
              </a:prstGeom>
              <a:blipFill>
                <a:blip r:embed="rId4"/>
                <a:stretch>
                  <a:fillRect l="-775" t="-4255" r="-206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DAAC1A5-E8BB-46C3-B2BB-6903347C872F}"/>
                  </a:ext>
                </a:extLst>
              </p:cNvPr>
              <p:cNvSpPr txBox="1"/>
              <p:nvPr/>
            </p:nvSpPr>
            <p:spPr>
              <a:xfrm>
                <a:off x="6665842" y="3216498"/>
                <a:ext cx="4687957" cy="830997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Maximum length of defender’s foot: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𝟑𝟐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DAAC1A5-E8BB-46C3-B2BB-6903347C87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5842" y="3216498"/>
                <a:ext cx="4687957" cy="830997"/>
              </a:xfrm>
              <a:prstGeom prst="rect">
                <a:avLst/>
              </a:prstGeom>
              <a:blipFill>
                <a:blip r:embed="rId5"/>
                <a:stretch>
                  <a:fillRect t="-4255" b="-1347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FB1D96A5-0431-4768-9867-28B9196017AA}"/>
              </a:ext>
            </a:extLst>
          </p:cNvPr>
          <p:cNvSpPr txBox="1"/>
          <p:nvPr/>
        </p:nvSpPr>
        <p:spPr>
          <a:xfrm>
            <a:off x="705679" y="4594518"/>
            <a:ext cx="4687957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No, VAR cannot guarantee that the attacker is offside because the two bounds are equal so the attacker is not beyond the defender.</a:t>
            </a:r>
          </a:p>
        </p:txBody>
      </p:sp>
    </p:spTree>
    <p:extLst>
      <p:ext uri="{BB962C8B-B14F-4D97-AF65-F5344CB8AC3E}">
        <p14:creationId xmlns:p14="http://schemas.microsoft.com/office/powerpoint/2010/main" val="208951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972</Words>
  <Application>Microsoft Office PowerPoint</Application>
  <PresentationFormat>Widescreen</PresentationFormat>
  <Paragraphs>69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 Theme</vt:lpstr>
      <vt:lpstr>Sporting Bounds</vt:lpstr>
      <vt:lpstr>Tennis – Hawkeye</vt:lpstr>
      <vt:lpstr>Tennis – Hawkeye</vt:lpstr>
      <vt:lpstr>Cricket – DRS 1</vt:lpstr>
      <vt:lpstr>Cricket – DRS 1</vt:lpstr>
      <vt:lpstr>Cricket – DRS 2</vt:lpstr>
      <vt:lpstr>Cricket – DRS 2</vt:lpstr>
      <vt:lpstr>Football – VAR </vt:lpstr>
      <vt:lpstr>Football – VAR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Sporting Bounds</dc:title>
  <dc:creator>Andy Lutwyche</dc:creator>
  <cp:lastModifiedBy>Andrew Lutwyche</cp:lastModifiedBy>
  <cp:revision>19</cp:revision>
  <dcterms:created xsi:type="dcterms:W3CDTF">2022-10-27T21:52:29Z</dcterms:created>
  <dcterms:modified xsi:type="dcterms:W3CDTF">2022-10-31T16:32:48Z</dcterms:modified>
</cp:coreProperties>
</file>