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70" r:id="rId5"/>
    <p:sldId id="258" r:id="rId6"/>
    <p:sldId id="271" r:id="rId7"/>
    <p:sldId id="259" r:id="rId8"/>
    <p:sldId id="272" r:id="rId9"/>
    <p:sldId id="260" r:id="rId10"/>
    <p:sldId id="273" r:id="rId11"/>
    <p:sldId id="261" r:id="rId12"/>
    <p:sldId id="274" r:id="rId13"/>
    <p:sldId id="262" r:id="rId14"/>
    <p:sldId id="275" r:id="rId15"/>
    <p:sldId id="263" r:id="rId16"/>
    <p:sldId id="276" r:id="rId17"/>
    <p:sldId id="264" r:id="rId18"/>
    <p:sldId id="277" r:id="rId19"/>
    <p:sldId id="265" r:id="rId20"/>
    <p:sldId id="278" r:id="rId21"/>
    <p:sldId id="266" r:id="rId22"/>
    <p:sldId id="279" r:id="rId23"/>
    <p:sldId id="2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EE32"/>
    <a:srgbClr val="EB7D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3C73-81DD-4FCD-B4C0-6826C71DA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AB2B5-E5E1-488A-8DAC-6E20CB742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4EA5E-EB70-4053-B94B-5302F3C1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3E622-A81F-4ADD-930B-AE7278DF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BD201-AF96-499D-B225-976784BD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423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F4F1C-D4E6-48DE-893E-CB6BB4D0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8101A-F9CA-4C40-A976-492FD9EB6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5DD96-3BA8-4953-8B00-3A3B610F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38EBD-C43E-4919-B564-2B29BC8B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96E09-290B-44EF-A0A5-8817ACD9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5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A5572-AF02-455B-A499-468A541A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37C62-177A-4E08-AE48-7CD14D41D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5AC38-11DD-43F1-8035-66865E6A2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063BB-9413-4973-B639-7DBB07AA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315B0-205B-4EFF-AF92-89BF8303A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2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A912-E34B-438E-8F99-8E1D0E1C1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8FB69-3415-4B84-972D-492113C0A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C03F2-DA24-4BED-A44C-492A1EB9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9ED5D-1BFF-4339-BC11-201CA3AB8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CC8BF-8550-4ABF-8B89-CEC7D686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2850E-99F7-4862-8FDF-9CAEF8972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61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960F-29C3-4A53-A4D6-704C4156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DD3BF-BE5C-409D-848B-36440127B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7F654-8224-46A2-8770-9B5B912E9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B1387E-D193-49A1-8D68-F8F8B637D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6FFED8-1419-47EA-8631-D0E38B353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66169-E833-48EB-866C-FFB121BBE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6D35E-EFFA-49D0-841E-7AF75AD0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76E53E-4283-43D1-8A12-9F10526B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58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FAA5-EC77-4368-B231-6D23C72E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30D5C-5ADB-4222-80EC-5A1A061C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69747C-48E8-468C-A7D0-D06745EEA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F5EC2-7A90-46AC-BA12-A260AC557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24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FE3B1-85C4-4378-AC2D-373DDC2F6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4BFC2A-5998-43FE-AF21-6E8B5789E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896A4-B1DB-44C8-86D0-A5E896D2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5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ABD8-CBE8-4901-A416-1FE38F36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15B77-4B00-4028-A54A-C84F6B56C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4C02-CA14-4760-95F4-E4909DA01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41030-F0F9-4BF7-94BA-E427C9D4E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DFB76-FDAF-48DB-ABD3-5745C9B40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E8372-CE73-4E6B-ACF0-255B2A44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09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CDF7-6B4A-4414-9648-A661C5FD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FEDC9-D7A9-441C-B2E8-FD7A4F554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FD27A-4FDD-4B4B-8B5B-0E59FB3D2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799B5-E61C-48F9-84B0-BE490FB00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AF73C-642C-4B15-9488-F046B652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C7F7B-88A5-434B-8A3B-A916FDAE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46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9BC4-EB31-4F33-9881-F59C39F8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D06D16-7A8F-428A-BA92-35E82C21B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6EAF5-8BE9-4097-B9C2-C6B4CCBE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541B3-586E-47C4-BC5B-1D02E2E8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491B9-7A0E-4258-8254-2D3C9A39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593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B202B6-5454-4AB6-8F24-17518183FE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6CEC7-4832-4730-ACE9-59F7F31FC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EB3F4-5EE4-4387-AD9C-C5230B049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B608F-EEF6-4780-91BB-896D993F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D67C1-4B6B-451C-B13C-D82BE441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32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4C566-ED28-4DD2-AFDE-BC3B8D36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B1E3F-D250-4772-8259-6769BB1F3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9039D-AAC5-4139-A983-DD238B9C9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0FB5F-9C67-4BB7-85AF-FC02751408F0}" type="datetimeFigureOut">
              <a:rPr lang="en-GB" smtClean="0"/>
              <a:t>24/02/2022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3A81C-AC50-4F21-A16D-406AC3528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F1C6D-D7CF-4F47-BB89-18F1741E9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660C-CD13-47B0-B213-B0D9878AF7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24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11.xml"/><Relationship Id="rId7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9.xml"/><Relationship Id="rId11" Type="http://schemas.openxmlformats.org/officeDocument/2006/relationships/slide" Target="slide9.xml"/><Relationship Id="rId5" Type="http://schemas.openxmlformats.org/officeDocument/2006/relationships/slide" Target="slide15.xml"/><Relationship Id="rId10" Type="http://schemas.openxmlformats.org/officeDocument/2006/relationships/slide" Target="slide21.xml"/><Relationship Id="rId4" Type="http://schemas.openxmlformats.org/officeDocument/2006/relationships/slide" Target="slide13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12" Type="http://schemas.openxmlformats.org/officeDocument/2006/relationships/image" Target="../media/image11.png"/><Relationship Id="rId17" Type="http://schemas.openxmlformats.org/officeDocument/2006/relationships/slide" Target="slide23.xml"/><Relationship Id="rId2" Type="http://schemas.openxmlformats.org/officeDocument/2006/relationships/image" Target="../media/image10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2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2.png"/><Relationship Id="rId17" Type="http://schemas.openxmlformats.org/officeDocument/2006/relationships/slide" Target="slide23.xml"/><Relationship Id="rId2" Type="http://schemas.openxmlformats.org/officeDocument/2006/relationships/image" Target="../media/image26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2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8.png"/><Relationship Id="rId5" Type="http://schemas.openxmlformats.org/officeDocument/2006/relationships/image" Target="../media/image2.png"/><Relationship Id="rId15" Type="http://schemas.openxmlformats.org/officeDocument/2006/relationships/image" Target="../media/image3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9.png"/><Relationship Id="rId17" Type="http://schemas.openxmlformats.org/officeDocument/2006/relationships/slide" Target="slide23.xml"/><Relationship Id="rId2" Type="http://schemas.openxmlformats.org/officeDocument/2006/relationships/image" Target="../media/image27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8.png"/><Relationship Id="rId5" Type="http://schemas.openxmlformats.org/officeDocument/2006/relationships/image" Target="../media/image2.png"/><Relationship Id="rId15" Type="http://schemas.openxmlformats.org/officeDocument/2006/relationships/image" Target="../media/image3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4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5.png"/><Relationship Id="rId17" Type="http://schemas.openxmlformats.org/officeDocument/2006/relationships/slide" Target="slide23.xml"/><Relationship Id="rId2" Type="http://schemas.openxmlformats.org/officeDocument/2006/relationships/image" Target="../media/image33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4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0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17" Type="http://schemas.openxmlformats.org/officeDocument/2006/relationships/slide" Target="slide23.xml"/><Relationship Id="rId2" Type="http://schemas.openxmlformats.org/officeDocument/2006/relationships/image" Target="../media/image39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0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17" Type="http://schemas.openxmlformats.org/officeDocument/2006/relationships/slide" Target="slide23.xml"/><Relationship Id="rId2" Type="http://schemas.openxmlformats.org/officeDocument/2006/relationships/image" Target="../media/image44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3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9.png"/><Relationship Id="rId5" Type="http://schemas.openxmlformats.org/officeDocument/2006/relationships/image" Target="../media/image2.png"/><Relationship Id="rId15" Type="http://schemas.openxmlformats.org/officeDocument/2006/relationships/image" Target="../media/image5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0.png"/><Relationship Id="rId17" Type="http://schemas.openxmlformats.org/officeDocument/2006/relationships/slide" Target="slide23.xml"/><Relationship Id="rId2" Type="http://schemas.openxmlformats.org/officeDocument/2006/relationships/image" Target="../media/image48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9.png"/><Relationship Id="rId5" Type="http://schemas.openxmlformats.org/officeDocument/2006/relationships/image" Target="../media/image2.png"/><Relationship Id="rId15" Type="http://schemas.openxmlformats.org/officeDocument/2006/relationships/image" Target="../media/image5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5.png"/><Relationship Id="rId5" Type="http://schemas.openxmlformats.org/officeDocument/2006/relationships/image" Target="../media/image2.png"/><Relationship Id="rId15" Type="http://schemas.openxmlformats.org/officeDocument/2006/relationships/image" Target="../media/image5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56.png"/><Relationship Id="rId17" Type="http://schemas.openxmlformats.org/officeDocument/2006/relationships/slide" Target="slide23.xml"/><Relationship Id="rId2" Type="http://schemas.openxmlformats.org/officeDocument/2006/relationships/image" Target="../media/image54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5.png"/><Relationship Id="rId5" Type="http://schemas.openxmlformats.org/officeDocument/2006/relationships/image" Target="../media/image2.png"/><Relationship Id="rId15" Type="http://schemas.openxmlformats.org/officeDocument/2006/relationships/image" Target="../media/image5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2.png"/><Relationship Id="rId15" Type="http://schemas.openxmlformats.org/officeDocument/2006/relationships/image" Target="../media/image6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3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62.png"/><Relationship Id="rId17" Type="http://schemas.openxmlformats.org/officeDocument/2006/relationships/slide" Target="slide23.xml"/><Relationship Id="rId2" Type="http://schemas.openxmlformats.org/officeDocument/2006/relationships/image" Target="../media/image60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2.png"/><Relationship Id="rId15" Type="http://schemas.openxmlformats.org/officeDocument/2006/relationships/image" Target="../media/image6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EA9B-3176-4BE3-8870-EADD3C678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79027"/>
            <a:ext cx="12191999" cy="103774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Explain The Errors… Transforming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F13F54-6EB2-400E-98E0-3019A34E3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95061"/>
            <a:ext cx="9144000" cy="4068417"/>
          </a:xfrm>
        </p:spPr>
        <p:txBody>
          <a:bodyPr>
            <a:normAutofit/>
          </a:bodyPr>
          <a:lstStyle/>
          <a:p>
            <a:r>
              <a:rPr lang="en-GB" sz="2800" dirty="0"/>
              <a:t>Four friends (Ade, Belle, Chloe and Dean) have been doing some maths questions.</a:t>
            </a:r>
          </a:p>
          <a:p>
            <a:endParaRPr lang="en-GB" sz="2800" dirty="0"/>
          </a:p>
          <a:p>
            <a:r>
              <a:rPr lang="en-GB" sz="2800" dirty="0"/>
              <a:t>In each case, just one of the friends has got the question correct.</a:t>
            </a:r>
          </a:p>
          <a:p>
            <a:endParaRPr lang="en-GB" sz="2800" dirty="0"/>
          </a:p>
          <a:p>
            <a:r>
              <a:rPr lang="en-GB" sz="2800" dirty="0"/>
              <a:t>Work out who got the correct answer, then work out what those who got the question incorrect have done to get their answer.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287F9-2101-4094-BDBD-2C8CCF316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322018" y="5396626"/>
            <a:ext cx="1443486" cy="1133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BD09BC-BA73-4B58-B1D3-F85DD7A2DA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10945262" y="5046089"/>
            <a:ext cx="683215" cy="1484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50BBEF-A290-4EE7-A6E1-0971C8CD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23" y="2083171"/>
            <a:ext cx="960477" cy="1484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539EA-32F7-485F-86B4-046A658E1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457" y="2349019"/>
            <a:ext cx="1218393" cy="121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7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CBCD-5004-418B-8DDE-FB87D224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Choose a question!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B17024C9-B66F-4F71-BDBE-BB5CAA1ECB0A}"/>
              </a:ext>
            </a:extLst>
          </p:cNvPr>
          <p:cNvSpPr/>
          <p:nvPr/>
        </p:nvSpPr>
        <p:spPr>
          <a:xfrm>
            <a:off x="493485" y="1503663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1</a:t>
            </a:r>
          </a:p>
          <a:p>
            <a:pPr algn="ctr"/>
            <a:r>
              <a:rPr lang="en-GB" i="1" dirty="0">
                <a:solidFill>
                  <a:sysClr val="windowText" lastClr="000000"/>
                </a:solidFill>
              </a:rPr>
              <a:t>Translation 1</a:t>
            </a:r>
          </a:p>
        </p:txBody>
      </p:sp>
      <p:sp>
        <p:nvSpPr>
          <p:cNvPr id="4" name="Oval 3">
            <a:hlinkClick r:id="rId3" action="ppaction://hlinksldjump"/>
            <a:extLst>
              <a:ext uri="{FF2B5EF4-FFF2-40B4-BE49-F238E27FC236}">
                <a16:creationId xmlns:a16="http://schemas.microsoft.com/office/drawing/2014/main" id="{3AA5D779-9B71-4C35-BAAF-AC3395A8A54F}"/>
              </a:ext>
            </a:extLst>
          </p:cNvPr>
          <p:cNvSpPr/>
          <p:nvPr/>
        </p:nvSpPr>
        <p:spPr>
          <a:xfrm>
            <a:off x="1940242" y="2829226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5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Coordinate mapping 1</a:t>
            </a:r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:a16="http://schemas.microsoft.com/office/drawing/2014/main" id="{F4BE19C7-E147-4036-8B2C-E7A5AAF800F6}"/>
              </a:ext>
            </a:extLst>
          </p:cNvPr>
          <p:cNvSpPr/>
          <p:nvPr/>
        </p:nvSpPr>
        <p:spPr>
          <a:xfrm>
            <a:off x="5000430" y="2829226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6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Coordinate mapping 2</a:t>
            </a:r>
          </a:p>
        </p:txBody>
      </p:sp>
      <p:sp>
        <p:nvSpPr>
          <p:cNvPr id="6" name="Oval 5">
            <a:hlinkClick r:id="rId5" action="ppaction://hlinksldjump"/>
            <a:extLst>
              <a:ext uri="{FF2B5EF4-FFF2-40B4-BE49-F238E27FC236}">
                <a16:creationId xmlns:a16="http://schemas.microsoft.com/office/drawing/2014/main" id="{B4AA9A7E-BF66-4635-B5D8-3D3246E20F13}"/>
              </a:ext>
            </a:extLst>
          </p:cNvPr>
          <p:cNvSpPr/>
          <p:nvPr/>
        </p:nvSpPr>
        <p:spPr>
          <a:xfrm>
            <a:off x="7968369" y="2807770"/>
            <a:ext cx="2220685" cy="132556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7</a:t>
            </a:r>
          </a:p>
          <a:p>
            <a:pPr algn="ctr"/>
            <a:r>
              <a:rPr lang="en-GB" sz="2000" i="1" dirty="0">
                <a:solidFill>
                  <a:sysClr val="windowText" lastClr="000000"/>
                </a:solidFill>
              </a:rPr>
              <a:t>Coordinate mapping 3</a:t>
            </a:r>
          </a:p>
        </p:txBody>
      </p:sp>
      <p:sp>
        <p:nvSpPr>
          <p:cNvPr id="7" name="Oval 6">
            <a:hlinkClick r:id="rId6" action="ppaction://hlinksldjump"/>
            <a:extLst>
              <a:ext uri="{FF2B5EF4-FFF2-40B4-BE49-F238E27FC236}">
                <a16:creationId xmlns:a16="http://schemas.microsoft.com/office/drawing/2014/main" id="{E1FC1A15-CEE5-4674-A670-6CF7C33853C8}"/>
              </a:ext>
            </a:extLst>
          </p:cNvPr>
          <p:cNvSpPr/>
          <p:nvPr/>
        </p:nvSpPr>
        <p:spPr>
          <a:xfrm>
            <a:off x="6486095" y="4013534"/>
            <a:ext cx="2220685" cy="1325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9</a:t>
            </a:r>
          </a:p>
          <a:p>
            <a:pPr algn="ctr"/>
            <a:r>
              <a:rPr lang="en-GB" i="1" dirty="0">
                <a:solidFill>
                  <a:sysClr val="windowText" lastClr="000000"/>
                </a:solidFill>
              </a:rPr>
              <a:t>Trigonometry 2</a:t>
            </a:r>
          </a:p>
        </p:txBody>
      </p:sp>
      <p:sp>
        <p:nvSpPr>
          <p:cNvPr id="8" name="Oval 7">
            <a:hlinkClick r:id="rId7" action="ppaction://hlinksldjump"/>
            <a:extLst>
              <a:ext uri="{FF2B5EF4-FFF2-40B4-BE49-F238E27FC236}">
                <a16:creationId xmlns:a16="http://schemas.microsoft.com/office/drawing/2014/main" id="{6BCA7F00-C6DD-4A75-8859-88D296BD3527}"/>
              </a:ext>
            </a:extLst>
          </p:cNvPr>
          <p:cNvSpPr/>
          <p:nvPr/>
        </p:nvSpPr>
        <p:spPr>
          <a:xfrm>
            <a:off x="3425907" y="4013534"/>
            <a:ext cx="2220685" cy="1325563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8</a:t>
            </a:r>
          </a:p>
          <a:p>
            <a:pPr algn="ctr"/>
            <a:r>
              <a:rPr lang="en-GB" i="1" dirty="0">
                <a:solidFill>
                  <a:sysClr val="windowText" lastClr="000000"/>
                </a:solidFill>
              </a:rPr>
              <a:t>Trigonometry 1</a:t>
            </a:r>
          </a:p>
        </p:txBody>
      </p:sp>
      <p:sp>
        <p:nvSpPr>
          <p:cNvPr id="9" name="Oval 8">
            <a:hlinkClick r:id="rId8" action="ppaction://hlinksldjump"/>
            <a:extLst>
              <a:ext uri="{FF2B5EF4-FFF2-40B4-BE49-F238E27FC236}">
                <a16:creationId xmlns:a16="http://schemas.microsoft.com/office/drawing/2014/main" id="{0DD60B33-BCC9-49A6-83DC-79A02DC63EAC}"/>
              </a:ext>
            </a:extLst>
          </p:cNvPr>
          <p:cNvSpPr/>
          <p:nvPr/>
        </p:nvSpPr>
        <p:spPr>
          <a:xfrm>
            <a:off x="3547818" y="1482207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2</a:t>
            </a:r>
          </a:p>
          <a:p>
            <a:pPr algn="ctr"/>
            <a:r>
              <a:rPr lang="en-GB" sz="1600" i="1" dirty="0">
                <a:solidFill>
                  <a:sysClr val="windowText" lastClr="000000"/>
                </a:solidFill>
              </a:rPr>
              <a:t>Describe a translation</a:t>
            </a:r>
          </a:p>
        </p:txBody>
      </p:sp>
      <p:sp>
        <p:nvSpPr>
          <p:cNvPr id="10" name="Oval 9">
            <a:hlinkClick r:id="rId9" action="ppaction://hlinksldjump"/>
            <a:extLst>
              <a:ext uri="{FF2B5EF4-FFF2-40B4-BE49-F238E27FC236}">
                <a16:creationId xmlns:a16="http://schemas.microsoft.com/office/drawing/2014/main" id="{C20900C1-3099-44C4-A175-B73CDA243DD3}"/>
              </a:ext>
            </a:extLst>
          </p:cNvPr>
          <p:cNvSpPr/>
          <p:nvPr/>
        </p:nvSpPr>
        <p:spPr>
          <a:xfrm>
            <a:off x="6486095" y="1486860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3</a:t>
            </a:r>
          </a:p>
          <a:p>
            <a:pPr algn="ctr"/>
            <a:r>
              <a:rPr lang="en-GB" i="1" dirty="0">
                <a:solidFill>
                  <a:sysClr val="windowText" lastClr="000000"/>
                </a:solidFill>
              </a:rPr>
              <a:t>Translation 2</a:t>
            </a:r>
          </a:p>
        </p:txBody>
      </p:sp>
      <p:sp>
        <p:nvSpPr>
          <p:cNvPr id="11" name="Oval 10">
            <a:hlinkClick r:id="rId10" action="ppaction://hlinksldjump"/>
            <a:extLst>
              <a:ext uri="{FF2B5EF4-FFF2-40B4-BE49-F238E27FC236}">
                <a16:creationId xmlns:a16="http://schemas.microsoft.com/office/drawing/2014/main" id="{02A67E76-91CD-45D8-A470-B53E009395D1}"/>
              </a:ext>
            </a:extLst>
          </p:cNvPr>
          <p:cNvSpPr/>
          <p:nvPr/>
        </p:nvSpPr>
        <p:spPr>
          <a:xfrm>
            <a:off x="5000430" y="5282118"/>
            <a:ext cx="2220685" cy="132556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10</a:t>
            </a:r>
          </a:p>
          <a:p>
            <a:pPr algn="ctr"/>
            <a:r>
              <a:rPr lang="en-GB" i="1" dirty="0">
                <a:solidFill>
                  <a:sysClr val="windowText" lastClr="000000"/>
                </a:solidFill>
              </a:rPr>
              <a:t>Trigonometry 3</a:t>
            </a:r>
          </a:p>
        </p:txBody>
      </p:sp>
      <p:sp>
        <p:nvSpPr>
          <p:cNvPr id="12" name="Oval 11">
            <a:hlinkClick r:id="rId11" action="ppaction://hlinksldjump"/>
            <a:extLst>
              <a:ext uri="{FF2B5EF4-FFF2-40B4-BE49-F238E27FC236}">
                <a16:creationId xmlns:a16="http://schemas.microsoft.com/office/drawing/2014/main" id="{7396FF67-4576-4CDD-9927-DBEF0A1FDA5C}"/>
              </a:ext>
            </a:extLst>
          </p:cNvPr>
          <p:cNvSpPr/>
          <p:nvPr/>
        </p:nvSpPr>
        <p:spPr>
          <a:xfrm>
            <a:off x="9424372" y="1446200"/>
            <a:ext cx="2220685" cy="1325563"/>
          </a:xfrm>
          <a:prstGeom prst="ellipse">
            <a:avLst/>
          </a:prstGeom>
          <a:solidFill>
            <a:srgbClr val="48EE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Question 4</a:t>
            </a:r>
          </a:p>
          <a:p>
            <a:pPr algn="ctr"/>
            <a:r>
              <a:rPr lang="en-GB" sz="1600" i="1" dirty="0">
                <a:solidFill>
                  <a:sysClr val="windowText" lastClr="000000"/>
                </a:solidFill>
              </a:rPr>
              <a:t>Describe a stretch</a:t>
            </a:r>
          </a:p>
        </p:txBody>
      </p:sp>
    </p:spTree>
    <p:extLst>
      <p:ext uri="{BB962C8B-B14F-4D97-AF65-F5344CB8AC3E}">
        <p14:creationId xmlns:p14="http://schemas.microsoft.com/office/powerpoint/2010/main" val="385077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884861" cy="1958368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diagram shows the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pictured is a transformation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; write this function using function notation.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884861" cy="1958368"/>
              </a:xfrm>
              <a:blipFill>
                <a:blip r:embed="rId2"/>
                <a:stretch>
                  <a:fillRect t="-46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3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38BC562-257F-4D93-B717-D49BF6D5B6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6585" y="994534"/>
            <a:ext cx="3810640" cy="291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1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B9C5868F-9570-4C2F-A068-351C3126D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585" y="994534"/>
            <a:ext cx="3810640" cy="2914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1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884861" cy="1958368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diagram shows the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pictured is a transformation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; write this function using function notation.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884861" cy="1958368"/>
              </a:xfrm>
              <a:blipFill>
                <a:blip r:embed="rId3"/>
                <a:stretch>
                  <a:fillRect t="-46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smtClean="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97897"/>
                <a:ext cx="2488096" cy="461665"/>
              </a:xfrm>
              <a:prstGeom prst="rect">
                <a:avLst/>
              </a:prstGeom>
              <a:blipFill>
                <a:blip r:embed="rId15"/>
                <a:stretch>
                  <a:fillRect l="-733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3FE7ED9-B5DC-489F-84F0-11D2192B30B1}"/>
              </a:ext>
            </a:extLst>
          </p:cNvPr>
          <p:cNvSpPr txBox="1"/>
          <p:nvPr/>
        </p:nvSpPr>
        <p:spPr>
          <a:xfrm rot="19719888">
            <a:off x="6981753" y="3903731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3D8B8ED2-5CF5-448C-88DF-945B8DC8EA43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7114107B-AD8A-4437-B868-152BF352E2D2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358087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function A,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, is drawn on a set of axes.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function B,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dirty="0"/>
                  <a:t>, is drawn on the same axes.</a:t>
                </a:r>
              </a:p>
              <a:p>
                <a:pPr marL="0" indent="0" algn="ctr">
                  <a:buNone/>
                </a:pPr>
                <a:r>
                  <a:rPr lang="en-GB" dirty="0"/>
                  <a:t>Describe the transformation from function A to function B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blipFill>
                <a:blip r:embed="rId2"/>
                <a:stretch>
                  <a:fillRect t="-8537" b="-406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09679"/>
                <a:ext cx="2488096" cy="536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09679"/>
                <a:ext cx="2488096" cy="536494"/>
              </a:xfrm>
              <a:prstGeom prst="rect">
                <a:avLst/>
              </a:prstGeom>
              <a:blipFill>
                <a:blip r:embed="rId11"/>
                <a:stretch>
                  <a:fillRect l="-3922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65007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65007"/>
                <a:ext cx="2488096" cy="538802"/>
              </a:xfrm>
              <a:prstGeom prst="rect">
                <a:avLst/>
              </a:prstGeom>
              <a:blipFill>
                <a:blip r:embed="rId12"/>
                <a:stretch>
                  <a:fillRect l="-3922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03005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03005"/>
                <a:ext cx="2488096" cy="538802"/>
              </a:xfrm>
              <a:prstGeom prst="rect">
                <a:avLst/>
              </a:prstGeom>
              <a:blipFill>
                <a:blip r:embed="rId13"/>
                <a:stretch>
                  <a:fillRect l="-3667" t="-2247" b="-168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65007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65007"/>
                <a:ext cx="2488096" cy="538802"/>
              </a:xfrm>
              <a:prstGeom prst="rect">
                <a:avLst/>
              </a:prstGeom>
              <a:blipFill>
                <a:blip r:embed="rId14"/>
                <a:stretch>
                  <a:fillRect l="-3667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093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2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A function A,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, is drawn on a set of axes.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function B,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dirty="0"/>
                  <a:t>, is drawn on the same axes.</a:t>
                </a:r>
              </a:p>
              <a:p>
                <a:pPr marL="0" indent="0" algn="ctr">
                  <a:buNone/>
                </a:pPr>
                <a:r>
                  <a:rPr lang="en-GB" dirty="0"/>
                  <a:t>Describe the transformation from function A to function B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blipFill>
                <a:blip r:embed="rId2"/>
                <a:stretch>
                  <a:fillRect t="-8537" b="-406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09679"/>
                <a:ext cx="2488096" cy="536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09679"/>
                <a:ext cx="2488096" cy="536494"/>
              </a:xfrm>
              <a:prstGeom prst="rect">
                <a:avLst/>
              </a:prstGeom>
              <a:blipFill>
                <a:blip r:embed="rId11"/>
                <a:stretch>
                  <a:fillRect l="-3922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65007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65007"/>
                <a:ext cx="2488096" cy="538802"/>
              </a:xfrm>
              <a:prstGeom prst="rect">
                <a:avLst/>
              </a:prstGeom>
              <a:blipFill>
                <a:blip r:embed="rId12"/>
                <a:stretch>
                  <a:fillRect l="-3922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03005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03005"/>
                <a:ext cx="2488096" cy="538802"/>
              </a:xfrm>
              <a:prstGeom prst="rect">
                <a:avLst/>
              </a:prstGeom>
              <a:blipFill>
                <a:blip r:embed="rId13"/>
                <a:stretch>
                  <a:fillRect l="-3667" t="-2247" b="-168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765007"/>
                <a:ext cx="2488096" cy="538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765007"/>
                <a:ext cx="2488096" cy="538802"/>
              </a:xfrm>
              <a:prstGeom prst="rect">
                <a:avLst/>
              </a:prstGeom>
              <a:blipFill>
                <a:blip r:embed="rId14"/>
                <a:stretch>
                  <a:fillRect l="-3667" t="-2273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99CDB5D0-393C-4385-9CE9-F579EFF9EB01}"/>
              </a:ext>
            </a:extLst>
          </p:cNvPr>
          <p:cNvSpPr txBox="1"/>
          <p:nvPr/>
        </p:nvSpPr>
        <p:spPr>
          <a:xfrm rot="19719888">
            <a:off x="1028700" y="5790589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5" action="ppaction://hlinksldjump"/>
            <a:extLst>
              <a:ext uri="{FF2B5EF4-FFF2-40B4-BE49-F238E27FC236}">
                <a16:creationId xmlns:a16="http://schemas.microsoft.com/office/drawing/2014/main" id="{3FAE9D4A-2387-42D5-809E-1CCF8B5C5924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6" action="ppaction://hlinksldjump"/>
            <a:extLst>
              <a:ext uri="{FF2B5EF4-FFF2-40B4-BE49-F238E27FC236}">
                <a16:creationId xmlns:a16="http://schemas.microsoft.com/office/drawing/2014/main" id="{16EE2B53-10D4-4C8E-9C95-A67091F24CB6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6199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3"/>
                <a:ext cx="6983538" cy="2099846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diagram shows the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whose minimum point is the origin.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pictured is a transformation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whose minimum point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−1,−3</m:t>
                        </m:r>
                      </m:e>
                    </m:d>
                  </m:oMath>
                </a14:m>
                <a:r>
                  <a:rPr lang="en-GB" dirty="0"/>
                  <a:t>; write this function using function notation.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3"/>
                <a:ext cx="6983538" cy="2099846"/>
              </a:xfrm>
              <a:blipFill>
                <a:blip r:embed="rId2"/>
                <a:stretch>
                  <a:fillRect l="-1569" t="-6052" r="-287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5004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5188282" y="555004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5188282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74665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846674" y="5076662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96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9430" y="431881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430" y="431881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06970" y="5932960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970" y="5932960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451293" y="431025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93" y="431025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451293" y="5946704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93" y="5946704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5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BF8D4CD-D92A-4C9C-B3B3-E47B3A7833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41216" y="1152942"/>
            <a:ext cx="4169468" cy="413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00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3 – Answer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83538" cy="2099846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diagram shows the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whose minimum point is the origin.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pictured is a transformation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whose minimum point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−1,−3</m:t>
                        </m:r>
                      </m:e>
                    </m:d>
                  </m:oMath>
                </a14:m>
                <a:r>
                  <a:rPr lang="en-GB" dirty="0"/>
                  <a:t>; write this function using function notation.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83538" cy="2099846"/>
              </a:xfrm>
              <a:blipFill>
                <a:blip r:embed="rId2"/>
                <a:stretch>
                  <a:fillRect l="-1569" t="-6052" r="-287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5004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5188282" y="555004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5188282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74665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846674" y="5076662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96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9430" y="431881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430" y="431881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06970" y="5932960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970" y="5932960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451293" y="431025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93" y="431025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451293" y="5946704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293" y="5946704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5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FBF8D4CD-D92A-4C9C-B3B3-E47B3A7833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41216" y="1152942"/>
            <a:ext cx="4169468" cy="41358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69E253F-7D3D-42C1-8E45-0A30CEDD3EAE}"/>
              </a:ext>
            </a:extLst>
          </p:cNvPr>
          <p:cNvSpPr txBox="1"/>
          <p:nvPr/>
        </p:nvSpPr>
        <p:spPr>
          <a:xfrm rot="19719888">
            <a:off x="5186585" y="5664000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87E4A9D9-DA15-4F39-9E78-7D5B70AA9F8F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54A160F9-16B3-4942-8ECF-159FB4DF0277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0956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50646" cy="2233756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85000" lnSpcReduction="2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shown; it has a minimum point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6,0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shown is a transformation of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, whose minimum point is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3,0)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Both functions intersect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(0,5)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Write, using function notation, the second function.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50646" cy="2233756"/>
              </a:xfrm>
              <a:blipFill>
                <a:blip r:embed="rId2"/>
                <a:stretch>
                  <a:fillRect t="-59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3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561077"/>
                <a:ext cx="2488096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561077"/>
                <a:ext cx="2488096" cy="9221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0F4FB2-1CD0-4180-81F6-AD36BC8851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84855" y="875496"/>
            <a:ext cx="3783114" cy="30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0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4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50646" cy="2233756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85000" lnSpcReduction="2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shown; it has a minimum point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6,0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other function shown is a transformation of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, whose minimum point is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3,0)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Both functions intersect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(0,5)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Write, using function notation, the second function.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50646" cy="2233756"/>
              </a:xfrm>
              <a:blipFill>
                <a:blip r:embed="rId2"/>
                <a:stretch>
                  <a:fillRect t="-59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79343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6768546" y="5793433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676854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518057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6426938" y="5320054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39491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1" y="5797897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3935895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3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9030889" y="5561077"/>
                <a:ext cx="2488096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889" y="5561077"/>
                <a:ext cx="2488096" cy="9221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0F4FB2-1CD0-4180-81F6-AD36BC8851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84855" y="875496"/>
            <a:ext cx="3783114" cy="30559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DFB9633-E34A-44ED-B23D-1C1EFCA12223}"/>
              </a:ext>
            </a:extLst>
          </p:cNvPr>
          <p:cNvSpPr txBox="1"/>
          <p:nvPr/>
        </p:nvSpPr>
        <p:spPr>
          <a:xfrm rot="19719888">
            <a:off x="842173" y="576055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494ECCE2-CBB9-4076-8C5C-593A37DB13E2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818A0014-A409-41CE-81D8-4DBD9F33F5AF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96603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9317" cy="2147528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9317" cy="2147528"/>
              </a:xfrm>
              <a:blipFill>
                <a:blip r:embed="rId2"/>
                <a:stretch>
                  <a:fillRect t="-42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6451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5018706" y="546451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501870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6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677098" y="4991133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2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397294" y="42846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294" y="42846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397294" y="580447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294" y="5804476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269421" y="42846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421" y="4284647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269421" y="581772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421" y="5817728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C941283-8D89-495F-8E49-247178C26F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030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5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9317" cy="2147528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9317" cy="2147528"/>
              </a:xfrm>
              <a:blipFill>
                <a:blip r:embed="rId2"/>
                <a:stretch>
                  <a:fillRect t="-42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6451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5018706" y="5464512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5018706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6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677098" y="4991133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20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397294" y="42846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294" y="4284647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397294" y="580447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294" y="5804476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269421" y="428464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421" y="4284647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269421" y="581772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9421" y="5817728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C941283-8D89-495F-8E49-247178C26F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F3C5C10-B211-4F6D-969C-B2DFCA0598CD}"/>
              </a:ext>
            </a:extLst>
          </p:cNvPr>
          <p:cNvSpPr txBox="1"/>
          <p:nvPr/>
        </p:nvSpPr>
        <p:spPr>
          <a:xfrm rot="19719888">
            <a:off x="976393" y="400088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99E2FB18-B9B9-43E2-8F21-7E504253EF95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542D37B0-3A20-4B29-96A0-6F5C881E750C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2044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7754" cy="2163594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7754" cy="2163594"/>
              </a:xfrm>
              <a:blipFill>
                <a:blip r:embed="rId2"/>
                <a:stretch>
                  <a:fillRect t="-4202" r="-52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03979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4860808" y="550398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4860808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8604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519200" y="5030601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022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6770677E-7FD7-4F80-8B90-CF7045CD36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6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6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17754" cy="2163594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17754" cy="2163594"/>
              </a:xfrm>
              <a:blipFill>
                <a:blip r:embed="rId2"/>
                <a:stretch>
                  <a:fillRect t="-4202" r="-52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03979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4860808" y="550398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4860808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8604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519200" y="5030601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022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6770677E-7FD7-4F80-8B90-CF7045CD36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4596A69-FCE4-46DC-A3C5-0BA365E15015}"/>
              </a:ext>
            </a:extLst>
          </p:cNvPr>
          <p:cNvSpPr txBox="1"/>
          <p:nvPr/>
        </p:nvSpPr>
        <p:spPr>
          <a:xfrm rot="19719888">
            <a:off x="976393" y="400088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2" name="TextBox 21">
            <a:hlinkClick r:id="rId16" action="ppaction://hlinksldjump"/>
            <a:extLst>
              <a:ext uri="{FF2B5EF4-FFF2-40B4-BE49-F238E27FC236}">
                <a16:creationId xmlns:a16="http://schemas.microsoft.com/office/drawing/2014/main" id="{15864EA6-491A-4CCA-857A-B60D3FA9BDC1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3" name="TextBox 22">
            <a:hlinkClick r:id="rId17" action="ppaction://hlinksldjump"/>
            <a:extLst>
              <a:ext uri="{FF2B5EF4-FFF2-40B4-BE49-F238E27FC236}">
                <a16:creationId xmlns:a16="http://schemas.microsoft.com/office/drawing/2014/main" id="{3323240C-AF07-4651-95B4-5509EFFA0647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86228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04597" cy="1965604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04597" cy="1965604"/>
              </a:xfrm>
              <a:blipFill>
                <a:blip r:embed="rId2"/>
                <a:stretch>
                  <a:fillRect t="-4615" r="-617" b="-4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6C03862-C0AD-4C18-976F-0EF634C3A787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99AAA1-B7B9-4108-83C5-55AE2B0F3C98}"/>
              </a:ext>
            </a:extLst>
          </p:cNvPr>
          <p:cNvSpPr txBox="1"/>
          <p:nvPr/>
        </p:nvSpPr>
        <p:spPr>
          <a:xfrm>
            <a:off x="838200" y="5503979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0D798E-9FAB-44FF-9192-913F133FA00D}"/>
              </a:ext>
            </a:extLst>
          </p:cNvPr>
          <p:cNvSpPr txBox="1"/>
          <p:nvPr/>
        </p:nvSpPr>
        <p:spPr>
          <a:xfrm>
            <a:off x="4860808" y="550398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6C390E-3056-42B7-8AED-9E53660FC81C}"/>
              </a:ext>
            </a:extLst>
          </p:cNvPr>
          <p:cNvSpPr txBox="1"/>
          <p:nvPr/>
        </p:nvSpPr>
        <p:spPr>
          <a:xfrm>
            <a:off x="4860808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7DF2FE8-43DD-4266-B61D-576A591AD0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8604"/>
            <a:ext cx="1443486" cy="11337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CE524A-07A8-495B-B49D-ED595D3C32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519200" y="5030601"/>
            <a:ext cx="683215" cy="1484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CB48EB-AE50-4A0E-9226-D01E507AA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656F15-AC60-4892-A930-015C1E68D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022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5834E8-7751-4EBD-97BA-023D655C482D}"/>
                  </a:ext>
                </a:extLst>
              </p:cNvPr>
              <p:cNvSpPr txBox="1"/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5834E8-7751-4EBD-97BA-023D655C4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53AD193-5103-4289-9FFC-BF8D67D9C975}"/>
                  </a:ext>
                </a:extLst>
              </p:cNvPr>
              <p:cNvSpPr txBox="1"/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53AD193-5103-4289-9FFC-BF8D67D9C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5666EE-3A3A-4DEA-BF51-9B8E50D421F2}"/>
                  </a:ext>
                </a:extLst>
              </p:cNvPr>
              <p:cNvSpPr txBox="1"/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5666EE-3A3A-4DEA-BF51-9B8E50D42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C2D851-7E4F-4DE3-9F31-5A2B203CC053}"/>
                  </a:ext>
                </a:extLst>
              </p:cNvPr>
              <p:cNvSpPr txBox="1"/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2,−12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C2D851-7E4F-4DE3-9F31-5A2B203CC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AC758AD0-E113-43EE-96D0-CE6C29FE9A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84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7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904597" cy="1965604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shown.</a:t>
                </a:r>
              </a:p>
              <a:p>
                <a:pPr marL="0" indent="0" algn="ctr">
                  <a:buNone/>
                </a:pPr>
                <a:r>
                  <a:rPr lang="en-GB" dirty="0"/>
                  <a:t>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(2,−6)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Write the coordinates of the minimum point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904597" cy="1965604"/>
              </a:xfrm>
              <a:blipFill>
                <a:blip r:embed="rId2"/>
                <a:stretch>
                  <a:fillRect t="-4615" r="-617" b="-4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6C03862-C0AD-4C18-976F-0EF634C3A787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99AAA1-B7B9-4108-83C5-55AE2B0F3C98}"/>
              </a:ext>
            </a:extLst>
          </p:cNvPr>
          <p:cNvSpPr txBox="1"/>
          <p:nvPr/>
        </p:nvSpPr>
        <p:spPr>
          <a:xfrm>
            <a:off x="838200" y="5503979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0D798E-9FAB-44FF-9192-913F133FA00D}"/>
              </a:ext>
            </a:extLst>
          </p:cNvPr>
          <p:cNvSpPr txBox="1"/>
          <p:nvPr/>
        </p:nvSpPr>
        <p:spPr>
          <a:xfrm>
            <a:off x="4860808" y="550398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6C390E-3056-42B7-8AED-9E53660FC81C}"/>
              </a:ext>
            </a:extLst>
          </p:cNvPr>
          <p:cNvSpPr txBox="1"/>
          <p:nvPr/>
        </p:nvSpPr>
        <p:spPr>
          <a:xfrm>
            <a:off x="4860808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7DF2FE8-43DD-4266-B61D-576A591AD0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28604"/>
            <a:ext cx="1443486" cy="11337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CE524A-07A8-495B-B49D-ED595D3C32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519200" y="5030601"/>
            <a:ext cx="683215" cy="1484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CB48EB-AE50-4A0E-9226-D01E507AA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656F15-AC60-4892-A930-015C1E68D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022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5834E8-7751-4EBD-97BA-023D655C482D}"/>
                  </a:ext>
                </a:extLst>
              </p:cNvPr>
              <p:cNvSpPr txBox="1"/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95834E8-7751-4EBD-97BA-023D655C4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4326036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53AD193-5103-4289-9FFC-BF8D67D9C975}"/>
                  </a:ext>
                </a:extLst>
              </p:cNvPr>
              <p:cNvSpPr txBox="1"/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53AD193-5103-4289-9FFC-BF8D67D9C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88" y="5885333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5666EE-3A3A-4DEA-BF51-9B8E50D421F2}"/>
                  </a:ext>
                </a:extLst>
              </p:cNvPr>
              <p:cNvSpPr txBox="1"/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4,−6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5666EE-3A3A-4DEA-BF51-9B8E50D42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4327942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C2D851-7E4F-4DE3-9F31-5A2B203CC053}"/>
                  </a:ext>
                </a:extLst>
              </p:cNvPr>
              <p:cNvSpPr txBox="1"/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2,−12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C2D851-7E4F-4DE3-9F31-5A2B203CC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998" y="5900491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AC758AD0-E113-43EE-96D0-CE6C29FE9A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1106" y="1146215"/>
            <a:ext cx="4334402" cy="45655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D76082D-7AEE-4F56-BDB9-65AC324CAE54}"/>
              </a:ext>
            </a:extLst>
          </p:cNvPr>
          <p:cNvSpPr txBox="1"/>
          <p:nvPr/>
        </p:nvSpPr>
        <p:spPr>
          <a:xfrm rot="19719888">
            <a:off x="4695888" y="5663999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18" name="TextBox 17">
            <a:hlinkClick r:id="rId16" action="ppaction://hlinksldjump"/>
            <a:extLst>
              <a:ext uri="{FF2B5EF4-FFF2-40B4-BE49-F238E27FC236}">
                <a16:creationId xmlns:a16="http://schemas.microsoft.com/office/drawing/2014/main" id="{166C5E1E-D05B-4A50-8991-06519D82A245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19" name="TextBox 18">
            <a:hlinkClick r:id="rId17" action="ppaction://hlinksldjump"/>
            <a:extLst>
              <a:ext uri="{FF2B5EF4-FFF2-40B4-BE49-F238E27FC236}">
                <a16:creationId xmlns:a16="http://schemas.microsoft.com/office/drawing/2014/main" id="{A88B231A-4546-415C-AD30-270A1E86F5BA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15923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36602" y="1173770"/>
                <a:ext cx="10318796" cy="1628742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6602" y="1173770"/>
                <a:ext cx="10318796" cy="1628742"/>
              </a:xfrm>
              <a:blipFill>
                <a:blip r:embed="rId2"/>
                <a:stretch>
                  <a:fillRect t="-59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2372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4058247" y="552372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4058247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48345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3716639" y="5050342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61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3486" y="422965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229652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43486" y="5808690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08690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4321925" y="422749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25" y="4227498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4321925" y="581978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25" y="5819788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5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FEC591C-612A-4C52-9273-CD0AB79AA1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0823" y="3359540"/>
            <a:ext cx="5341573" cy="32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60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8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36602" y="1173770"/>
                <a:ext cx="10318796" cy="1628742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6602" y="1173770"/>
                <a:ext cx="10318796" cy="1628742"/>
              </a:xfrm>
              <a:blipFill>
                <a:blip r:embed="rId2"/>
                <a:stretch>
                  <a:fillRect t="-59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523720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4058247" y="5523721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4058247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248345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3716639" y="5050342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61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3486" y="4229652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229652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43486" y="5808690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08690"/>
                <a:ext cx="2488096" cy="461665"/>
              </a:xfrm>
              <a:prstGeom prst="rect">
                <a:avLst/>
              </a:prstGeom>
              <a:blipFill>
                <a:blip r:embed="rId12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4321925" y="422749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25" y="4227498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4321925" y="5819788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925" y="5819788"/>
                <a:ext cx="2488096" cy="461665"/>
              </a:xfrm>
              <a:prstGeom prst="rect">
                <a:avLst/>
              </a:prstGeom>
              <a:blipFill>
                <a:blip r:embed="rId14"/>
                <a:stretch>
                  <a:fillRect l="-735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FEC591C-612A-4C52-9273-CD0AB79AA1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0823" y="3359540"/>
            <a:ext cx="5341573" cy="32685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E749CC-AFCC-4669-A2EC-A1C0575BDD18}"/>
              </a:ext>
            </a:extLst>
          </p:cNvPr>
          <p:cNvSpPr txBox="1"/>
          <p:nvPr/>
        </p:nvSpPr>
        <p:spPr>
          <a:xfrm rot="19719888">
            <a:off x="928962" y="572377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C8E84649-4A2C-4EB6-92A7-2DE8AE6BFAA2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684A8601-AA37-465C-8478-C3E9C4ED2638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422210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blipFill>
                <a:blip r:embed="rId2"/>
                <a:stretch>
                  <a:fillRect t="-6098" b="-32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6451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3992457" y="546451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3992457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9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3650849" y="4991136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671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3486" y="4352349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=3+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352349"/>
                <a:ext cx="2240270" cy="430887"/>
              </a:xfrm>
              <a:prstGeom prst="rect">
                <a:avLst/>
              </a:prstGeom>
              <a:blipFill>
                <a:blip r:embed="rId11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43486" y="5872181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=1+2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72181"/>
                <a:ext cx="2240270" cy="430887"/>
              </a:xfrm>
              <a:prstGeom prst="rect">
                <a:avLst/>
              </a:prstGeom>
              <a:blipFill>
                <a:blip r:embed="rId12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4240283" y="4339097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83" y="4339097"/>
                <a:ext cx="2240270" cy="430887"/>
              </a:xfrm>
              <a:prstGeom prst="rect">
                <a:avLst/>
              </a:prstGeom>
              <a:blipFill>
                <a:blip r:embed="rId13"/>
                <a:stretch>
                  <a:fillRect l="-54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4240283" y="5872181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83" y="5872181"/>
                <a:ext cx="2240270" cy="430887"/>
              </a:xfrm>
              <a:prstGeom prst="rect">
                <a:avLst/>
              </a:prstGeom>
              <a:blipFill>
                <a:blip r:embed="rId14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285A702-90F2-40B7-8DE1-9E7E164828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0555" y="2846706"/>
            <a:ext cx="5854058" cy="379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73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Question 9 – 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10515600" cy="1484241"/>
              </a:xfrm>
              <a:blipFill>
                <a:blip r:embed="rId2"/>
                <a:stretch>
                  <a:fillRect t="-6098" b="-325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6146A6-2205-4440-88C6-786E1F4E17BC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2D8E3-BD82-492B-918B-E0231B27426F}"/>
              </a:ext>
            </a:extLst>
          </p:cNvPr>
          <p:cNvSpPr txBox="1"/>
          <p:nvPr/>
        </p:nvSpPr>
        <p:spPr>
          <a:xfrm>
            <a:off x="838200" y="546451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048CA-390E-407C-B05D-FEB814FAF7EB}"/>
              </a:ext>
            </a:extLst>
          </p:cNvPr>
          <p:cNvSpPr txBox="1"/>
          <p:nvPr/>
        </p:nvSpPr>
        <p:spPr>
          <a:xfrm>
            <a:off x="3992457" y="546451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4101D-A5AB-4B85-AA28-5CBCAF30A79E}"/>
              </a:ext>
            </a:extLst>
          </p:cNvPr>
          <p:cNvSpPr txBox="1"/>
          <p:nvPr/>
        </p:nvSpPr>
        <p:spPr>
          <a:xfrm>
            <a:off x="3992457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9AA6D7-300C-4F2E-A339-CF808FA9A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9"/>
            <a:ext cx="1443486" cy="1133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5FB551-2D99-492B-92D2-927D61264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3650849" y="4991136"/>
            <a:ext cx="683215" cy="1484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F3941-AEA2-4078-AA0B-CD1E59650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89845-412C-430D-9992-4C7470A3D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671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/>
              <p:nvPr/>
            </p:nvSpPr>
            <p:spPr>
              <a:xfrm>
                <a:off x="1443486" y="4352349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=3+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52E913-2B30-42B0-9B88-CE578676C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352349"/>
                <a:ext cx="2240270" cy="430887"/>
              </a:xfrm>
              <a:prstGeom prst="rect">
                <a:avLst/>
              </a:prstGeom>
              <a:blipFill>
                <a:blip r:embed="rId11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/>
              <p:nvPr/>
            </p:nvSpPr>
            <p:spPr>
              <a:xfrm>
                <a:off x="1443486" y="5872181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=1+2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B9D4C-8BDC-4CB8-A13D-2A354A952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72181"/>
                <a:ext cx="2240270" cy="430887"/>
              </a:xfrm>
              <a:prstGeom prst="rect">
                <a:avLst/>
              </a:prstGeom>
              <a:blipFill>
                <a:blip r:embed="rId12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/>
              <p:nvPr/>
            </p:nvSpPr>
            <p:spPr>
              <a:xfrm>
                <a:off x="4240283" y="4339097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AE8C9B-C3CE-40D3-AE47-C5B3C92B0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83" y="4339097"/>
                <a:ext cx="2240270" cy="430887"/>
              </a:xfrm>
              <a:prstGeom prst="rect">
                <a:avLst/>
              </a:prstGeom>
              <a:blipFill>
                <a:blip r:embed="rId13"/>
                <a:stretch>
                  <a:fillRect l="-54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/>
              <p:nvPr/>
            </p:nvSpPr>
            <p:spPr>
              <a:xfrm>
                <a:off x="4240283" y="5872181"/>
                <a:ext cx="224027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i="1" smtClean="0">
                          <a:latin typeface="Cambria Math" panose="02040503050406030204" pitchFamily="18" charset="0"/>
                        </a:rPr>
                        <m:t>=1+</m:t>
                      </m:r>
                      <m:func>
                        <m:func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B65DD33-ACC1-4420-8511-66F416E66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83" y="5872181"/>
                <a:ext cx="2240270" cy="430887"/>
              </a:xfrm>
              <a:prstGeom prst="rect">
                <a:avLst/>
              </a:prstGeom>
              <a:blipFill>
                <a:blip r:embed="rId14"/>
                <a:stretch>
                  <a:fillRect l="-545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285A702-90F2-40B7-8DE1-9E7E164828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0555" y="2846706"/>
            <a:ext cx="5854058" cy="37909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7A53332-1933-4263-9BC9-7C6EDDE96744}"/>
              </a:ext>
            </a:extLst>
          </p:cNvPr>
          <p:cNvSpPr txBox="1"/>
          <p:nvPr/>
        </p:nvSpPr>
        <p:spPr>
          <a:xfrm rot="19719888">
            <a:off x="928962" y="5723775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21" name="TextBox 20">
            <a:hlinkClick r:id="rId16" action="ppaction://hlinksldjump"/>
            <a:extLst>
              <a:ext uri="{FF2B5EF4-FFF2-40B4-BE49-F238E27FC236}">
                <a16:creationId xmlns:a16="http://schemas.microsoft.com/office/drawing/2014/main" id="{AA81AABD-CB18-4D27-9B2F-2F6854A8A538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22" name="TextBox 21">
            <a:hlinkClick r:id="rId17" action="ppaction://hlinksldjump"/>
            <a:extLst>
              <a:ext uri="{FF2B5EF4-FFF2-40B4-BE49-F238E27FC236}">
                <a16:creationId xmlns:a16="http://schemas.microsoft.com/office/drawing/2014/main" id="{CDD51C07-FA90-4873-8462-61342927DAD3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419021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Question 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240177" cy="2114736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</a:t>
                </a:r>
                <a:br>
                  <a:rPr lang="en-GB" dirty="0"/>
                </a:br>
                <a:r>
                  <a:rPr lang="en-GB" dirty="0"/>
                  <a:t>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240177" cy="2114736"/>
              </a:xfrm>
              <a:blipFill>
                <a:blip r:embed="rId2"/>
                <a:stretch>
                  <a:fillRect t="-60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49F2DEE9-E0BA-405A-8157-9FA9D3C14F91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CDFA2C-AF7F-4BD0-BA7A-FE19ADD0DEEC}"/>
              </a:ext>
            </a:extLst>
          </p:cNvPr>
          <p:cNvSpPr txBox="1"/>
          <p:nvPr/>
        </p:nvSpPr>
        <p:spPr>
          <a:xfrm>
            <a:off x="838200" y="546451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E3B7BD-84C8-4C29-A394-A5C0E4B02B92}"/>
              </a:ext>
            </a:extLst>
          </p:cNvPr>
          <p:cNvSpPr txBox="1"/>
          <p:nvPr/>
        </p:nvSpPr>
        <p:spPr>
          <a:xfrm>
            <a:off x="4433204" y="546451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1BC86D-739E-4D5F-9D85-E7DC8BDF20A2}"/>
              </a:ext>
            </a:extLst>
          </p:cNvPr>
          <p:cNvSpPr txBox="1"/>
          <p:nvPr/>
        </p:nvSpPr>
        <p:spPr>
          <a:xfrm>
            <a:off x="4433204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7166A8F-6860-4BDA-AD2D-96547C56C4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9"/>
            <a:ext cx="1443486" cy="11337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BB17DD-DF69-4732-80AC-D68659EA27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091596" y="4991136"/>
            <a:ext cx="683215" cy="1484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8AC43-F004-4143-93A6-F6CA34027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BFE4DC-C153-483B-AF40-890ECAEBD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418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D304B6-01B4-43AE-95D1-FF7F0806E707}"/>
                  </a:ext>
                </a:extLst>
              </p:cNvPr>
              <p:cNvSpPr txBox="1"/>
              <p:nvPr/>
            </p:nvSpPr>
            <p:spPr>
              <a:xfrm>
                <a:off x="1443486" y="4352349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D304B6-01B4-43AE-95D1-FF7F0806E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352349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DE35B5-C96B-4432-83B8-8FB54DA77F22}"/>
                  </a:ext>
                </a:extLst>
              </p:cNvPr>
              <p:cNvSpPr txBox="1"/>
              <p:nvPr/>
            </p:nvSpPr>
            <p:spPr>
              <a:xfrm>
                <a:off x="1443486" y="5872181"/>
                <a:ext cx="2488096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DE35B5-C96B-4432-83B8-8FB54DA77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72181"/>
                <a:ext cx="2488096" cy="9221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A4A39FE-47DE-4453-93B4-E086517E309D}"/>
                  </a:ext>
                </a:extLst>
              </p:cNvPr>
              <p:cNvSpPr txBox="1"/>
              <p:nvPr/>
            </p:nvSpPr>
            <p:spPr>
              <a:xfrm>
                <a:off x="4681030" y="43390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A4A39FE-47DE-4453-93B4-E086517E3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0" y="4339097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2D56C9-6CCA-4B33-9320-F3CDD222934E}"/>
                  </a:ext>
                </a:extLst>
              </p:cNvPr>
              <p:cNvSpPr txBox="1"/>
              <p:nvPr/>
            </p:nvSpPr>
            <p:spPr>
              <a:xfrm>
                <a:off x="4681030" y="5872181"/>
                <a:ext cx="248809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2D56C9-6CCA-4B33-9320-F3CDD2229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0" y="5872181"/>
                <a:ext cx="2488096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B96F23A-DD3A-4E6E-A302-329A2742AD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79999" y="1144740"/>
            <a:ext cx="4493590" cy="564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75FB-567D-403E-A523-2B9150A4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89"/>
            <a:ext cx="10515600" cy="1026353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Question 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2942"/>
                <a:ext cx="6240177" cy="2114736"/>
              </a:xfrm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dirty="0"/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/>
                  <a:t> is shown as a dotted line on the graph for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≤180°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 algn="ctr">
                  <a:buNone/>
                </a:pPr>
                <a:r>
                  <a:rPr lang="en-GB" dirty="0"/>
                  <a:t>What is the equation of the other </a:t>
                </a:r>
                <a:br>
                  <a:rPr lang="en-GB" dirty="0"/>
                </a:br>
                <a:r>
                  <a:rPr lang="en-GB" dirty="0"/>
                  <a:t>function pictured?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6D78F5-0CA0-4138-BD4E-7174354E72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2942"/>
                <a:ext cx="6240177" cy="2114736"/>
              </a:xfrm>
              <a:blipFill>
                <a:blip r:embed="rId2"/>
                <a:stretch>
                  <a:fillRect t="-60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49F2DEE9-E0BA-405A-8157-9FA9D3C14F91}"/>
              </a:ext>
            </a:extLst>
          </p:cNvPr>
          <p:cNvSpPr txBox="1"/>
          <p:nvPr/>
        </p:nvSpPr>
        <p:spPr>
          <a:xfrm>
            <a:off x="904460" y="3935896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Ade’s answer: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CDFA2C-AF7F-4BD0-BA7A-FE19ADD0DEEC}"/>
              </a:ext>
            </a:extLst>
          </p:cNvPr>
          <p:cNvSpPr txBox="1"/>
          <p:nvPr/>
        </p:nvSpPr>
        <p:spPr>
          <a:xfrm>
            <a:off x="838200" y="5464514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Chloe’s answer: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E3B7BD-84C8-4C29-A394-A5C0E4B02B92}"/>
              </a:ext>
            </a:extLst>
          </p:cNvPr>
          <p:cNvSpPr txBox="1"/>
          <p:nvPr/>
        </p:nvSpPr>
        <p:spPr>
          <a:xfrm>
            <a:off x="4433204" y="546451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Dean’s answer: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1BC86D-739E-4D5F-9D85-E7DC8BDF20A2}"/>
              </a:ext>
            </a:extLst>
          </p:cNvPr>
          <p:cNvSpPr txBox="1"/>
          <p:nvPr/>
        </p:nvSpPr>
        <p:spPr>
          <a:xfrm>
            <a:off x="4433204" y="3935895"/>
            <a:ext cx="248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Belle’s answer: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7166A8F-6860-4BDA-AD2D-96547C56C4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0154" y1="65197" x2="10154" y2="6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574"/>
          <a:stretch/>
        </p:blipFill>
        <p:spPr>
          <a:xfrm>
            <a:off x="0" y="5189139"/>
            <a:ext cx="1443486" cy="11337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BB17DD-DF69-4732-80AC-D68659EA27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15" b="92231" l="9866" r="89825">
                        <a14:foregroundMark x1="26105" y1="92231" x2="26105" y2="92231"/>
                        <a14:foregroundMark x1="38027" y1="91538" x2="38027" y2="91538"/>
                        <a14:foregroundMark x1="17677" y1="10923" x2="17677" y2="10923"/>
                        <a14:foregroundMark x1="26105" y1="9615" x2="26105" y2="9615"/>
                        <a14:foregroundMark x1="29496" y1="10231" x2="29496" y2="1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8499"/>
          <a:stretch/>
        </p:blipFill>
        <p:spPr>
          <a:xfrm>
            <a:off x="4091596" y="4991136"/>
            <a:ext cx="683215" cy="1484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F8AC43-F004-4143-93A6-F6CA34027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1" b="95210" l="9970" r="89879">
                        <a14:foregroundMark x1="30514" y1="88954" x2="30514" y2="88954"/>
                        <a14:foregroundMark x1="52568" y1="95210" x2="52568" y2="95210"/>
                        <a14:foregroundMark x1="49849" y1="67546" x2="49849" y2="675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3" y="3359540"/>
            <a:ext cx="960477" cy="1484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BFE4DC-C153-483B-AF40-890ECAEBD4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6000" l="10000" r="90000">
                        <a14:foregroundMark x1="68000" y1="87333" x2="68000" y2="87333"/>
                        <a14:foregroundMark x1="80667" y1="86444" x2="80667" y2="86444"/>
                        <a14:foregroundMark x1="66444" y1="89778" x2="66444" y2="89778"/>
                        <a14:foregroundMark x1="66444" y1="96000" x2="66444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418" y="3557530"/>
            <a:ext cx="1218393" cy="1218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D304B6-01B4-43AE-95D1-FF7F0806E707}"/>
                  </a:ext>
                </a:extLst>
              </p:cNvPr>
              <p:cNvSpPr txBox="1"/>
              <p:nvPr/>
            </p:nvSpPr>
            <p:spPr>
              <a:xfrm>
                <a:off x="1443486" y="4352349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FD304B6-01B4-43AE-95D1-FF7F0806E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4352349"/>
                <a:ext cx="2488096" cy="461665"/>
              </a:xfrm>
              <a:prstGeom prst="rect">
                <a:avLst/>
              </a:prstGeom>
              <a:blipFill>
                <a:blip r:embed="rId11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DE35B5-C96B-4432-83B8-8FB54DA77F22}"/>
                  </a:ext>
                </a:extLst>
              </p:cNvPr>
              <p:cNvSpPr txBox="1"/>
              <p:nvPr/>
            </p:nvSpPr>
            <p:spPr>
              <a:xfrm>
                <a:off x="1443486" y="5872181"/>
                <a:ext cx="2488096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2DE35B5-C96B-4432-83B8-8FB54DA77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86" y="5872181"/>
                <a:ext cx="2488096" cy="9221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A4A39FE-47DE-4453-93B4-E086517E309D}"/>
                  </a:ext>
                </a:extLst>
              </p:cNvPr>
              <p:cNvSpPr txBox="1"/>
              <p:nvPr/>
            </p:nvSpPr>
            <p:spPr>
              <a:xfrm>
                <a:off x="4681030" y="4339097"/>
                <a:ext cx="24880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A4A39FE-47DE-4453-93B4-E086517E3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0" y="4339097"/>
                <a:ext cx="2488096" cy="461665"/>
              </a:xfrm>
              <a:prstGeom prst="rect">
                <a:avLst/>
              </a:prstGeom>
              <a:blipFill>
                <a:blip r:embed="rId13"/>
                <a:stretch>
                  <a:fillRect l="-73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2D56C9-6CCA-4B33-9320-F3CDD222934E}"/>
                  </a:ext>
                </a:extLst>
              </p:cNvPr>
              <p:cNvSpPr txBox="1"/>
              <p:nvPr/>
            </p:nvSpPr>
            <p:spPr>
              <a:xfrm>
                <a:off x="4681030" y="5872181"/>
                <a:ext cx="248809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2D56C9-6CCA-4B33-9320-F3CDD2229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30" y="5872181"/>
                <a:ext cx="2488096" cy="78380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B96F23A-DD3A-4E6E-A302-329A2742AD6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79999" y="1144740"/>
            <a:ext cx="4493590" cy="56438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2BF0B4-0934-4380-B2E6-82D045DEE858}"/>
              </a:ext>
            </a:extLst>
          </p:cNvPr>
          <p:cNvSpPr txBox="1"/>
          <p:nvPr/>
        </p:nvSpPr>
        <p:spPr>
          <a:xfrm rot="19719888">
            <a:off x="1014738" y="4141920"/>
            <a:ext cx="223961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Correct!</a:t>
            </a:r>
          </a:p>
        </p:txBody>
      </p:sp>
      <p:sp>
        <p:nvSpPr>
          <p:cNvPr id="18" name="TextBox 17">
            <a:hlinkClick r:id="rId16" action="ppaction://hlinksldjump"/>
            <a:extLst>
              <a:ext uri="{FF2B5EF4-FFF2-40B4-BE49-F238E27FC236}">
                <a16:creationId xmlns:a16="http://schemas.microsoft.com/office/drawing/2014/main" id="{101B8876-5248-4053-8483-90D92B340B7B}"/>
              </a:ext>
            </a:extLst>
          </p:cNvPr>
          <p:cNvSpPr txBox="1"/>
          <p:nvPr/>
        </p:nvSpPr>
        <p:spPr>
          <a:xfrm>
            <a:off x="142591" y="165721"/>
            <a:ext cx="2801257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Return to “Choose a question” screen</a:t>
            </a:r>
          </a:p>
        </p:txBody>
      </p:sp>
      <p:sp>
        <p:nvSpPr>
          <p:cNvPr id="19" name="TextBox 18">
            <a:hlinkClick r:id="rId17" action="ppaction://hlinksldjump"/>
            <a:extLst>
              <a:ext uri="{FF2B5EF4-FFF2-40B4-BE49-F238E27FC236}">
                <a16:creationId xmlns:a16="http://schemas.microsoft.com/office/drawing/2014/main" id="{DDCF74CF-FF59-4B3B-979A-47201ECD8002}"/>
              </a:ext>
            </a:extLst>
          </p:cNvPr>
          <p:cNvSpPr txBox="1"/>
          <p:nvPr/>
        </p:nvSpPr>
        <p:spPr>
          <a:xfrm>
            <a:off x="9492343" y="348526"/>
            <a:ext cx="248809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End the activity</a:t>
            </a:r>
          </a:p>
        </p:txBody>
      </p:sp>
    </p:spTree>
    <p:extLst>
      <p:ext uri="{BB962C8B-B14F-4D97-AF65-F5344CB8AC3E}">
        <p14:creationId xmlns:p14="http://schemas.microsoft.com/office/powerpoint/2010/main" val="253271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323D2-7FCF-40FA-BF3B-568BF9DB3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24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The end!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92008-5B22-49B5-9409-FD8AC409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80" y="2505527"/>
            <a:ext cx="8371839" cy="348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2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1616</Words>
  <Application>Microsoft Office PowerPoint</Application>
  <PresentationFormat>Widescreen</PresentationFormat>
  <Paragraphs>290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 Theme</vt:lpstr>
      <vt:lpstr>Explain The Errors… Transforming Functions</vt:lpstr>
      <vt:lpstr>Choose a question!</vt:lpstr>
      <vt:lpstr>Question 1</vt:lpstr>
      <vt:lpstr>Question 1 – Answer</vt:lpstr>
      <vt:lpstr>Question 2</vt:lpstr>
      <vt:lpstr>Question 2 – Answer</vt:lpstr>
      <vt:lpstr>Question 3</vt:lpstr>
      <vt:lpstr>Question 3 – Answer</vt:lpstr>
      <vt:lpstr>Question 4</vt:lpstr>
      <vt:lpstr>Question 4 – Answer</vt:lpstr>
      <vt:lpstr>Question 5</vt:lpstr>
      <vt:lpstr>Question 5 – Answer</vt:lpstr>
      <vt:lpstr>Question 6</vt:lpstr>
      <vt:lpstr>Question 6 – Answer</vt:lpstr>
      <vt:lpstr>Question 7</vt:lpstr>
      <vt:lpstr>Question 7 – Answer</vt:lpstr>
      <vt:lpstr>Question 8</vt:lpstr>
      <vt:lpstr>Question 8 – Answer</vt:lpstr>
      <vt:lpstr>Question 9</vt:lpstr>
      <vt:lpstr>Question 9 – Answer</vt:lpstr>
      <vt:lpstr>Question 10</vt:lpstr>
      <vt:lpstr>Question 10</vt:lpstr>
      <vt:lpstr>The end!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Explain the errors… topic</dc:title>
  <dc:creator>Andy Lutwyche</dc:creator>
  <cp:lastModifiedBy>A.Lutwyche</cp:lastModifiedBy>
  <cp:revision>32</cp:revision>
  <dcterms:created xsi:type="dcterms:W3CDTF">2019-07-30T13:57:44Z</dcterms:created>
  <dcterms:modified xsi:type="dcterms:W3CDTF">2022-02-24T13:24:20Z</dcterms:modified>
</cp:coreProperties>
</file>