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70" r:id="rId5"/>
    <p:sldId id="258" r:id="rId6"/>
    <p:sldId id="272" r:id="rId7"/>
    <p:sldId id="259" r:id="rId8"/>
    <p:sldId id="271" r:id="rId9"/>
    <p:sldId id="260" r:id="rId10"/>
    <p:sldId id="273" r:id="rId11"/>
    <p:sldId id="261" r:id="rId12"/>
    <p:sldId id="274" r:id="rId13"/>
    <p:sldId id="262" r:id="rId14"/>
    <p:sldId id="275" r:id="rId15"/>
    <p:sldId id="263" r:id="rId16"/>
    <p:sldId id="276" r:id="rId17"/>
    <p:sldId id="264" r:id="rId18"/>
    <p:sldId id="277" r:id="rId19"/>
    <p:sldId id="265" r:id="rId20"/>
    <p:sldId id="278" r:id="rId21"/>
    <p:sldId id="266" r:id="rId22"/>
    <p:sldId id="279" r:id="rId23"/>
    <p:sldId id="26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EE32"/>
    <a:srgbClr val="EB7D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13C73-81DD-4FCD-B4C0-6826C71DA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2AB2B5-E5E1-488A-8DAC-6E20CB7420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4EA5E-EB70-4053-B94B-5302F3C13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3E622-A81F-4ADD-930B-AE7278DF9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BD201-AF96-499D-B225-976784BD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423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F4F1C-D4E6-48DE-893E-CB6BB4D0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8101A-F9CA-4C40-A976-492FD9EB6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5DD96-3BA8-4953-8B00-3A3B610F5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38EBD-C43E-4919-B564-2B29BC8B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96E09-290B-44EF-A0A5-8817ACD99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357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A5572-AF02-455B-A499-468A541AF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37C62-177A-4E08-AE48-7CD14D41D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5AC38-11DD-43F1-8035-66865E6A2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063BB-9413-4973-B639-7DBB07AA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315B0-205B-4EFF-AF92-89BF8303A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42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AA912-E34B-438E-8F99-8E1D0E1C1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8FB69-3415-4B84-972D-492113C0A9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DC03F2-DA24-4BED-A44C-492A1EB9A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89ED5D-1BFF-4339-BC11-201CA3AB8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3CC8BF-8550-4ABF-8B89-CEC7D686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2850E-99F7-4862-8FDF-9CAEF8972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610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0960F-29C3-4A53-A4D6-704C4156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DD3BF-BE5C-409D-848B-36440127B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7F654-8224-46A2-8770-9B5B912E9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B1387E-D193-49A1-8D68-F8F8B637D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6FFED8-1419-47EA-8631-D0E38B3534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66169-E833-48EB-866C-FFB121BBE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A6D35E-EFFA-49D0-841E-7AF75AD0C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76E53E-4283-43D1-8A12-9F10526B0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58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6FAA5-EC77-4368-B231-6D23C72E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30D5C-5ADB-4222-80EC-5A1A061C5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69747C-48E8-468C-A7D0-D06745EEA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F5EC2-7A90-46AC-BA12-A260AC55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246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5FE3B1-85C4-4378-AC2D-373DDC2F6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4BFC2A-5998-43FE-AF21-6E8B5789E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896A4-B1DB-44C8-86D0-A5E896D20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551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EABD8-CBE8-4901-A416-1FE38F362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15B77-4B00-4028-A54A-C84F6B56C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C4C02-CA14-4760-95F4-E4909DA01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E41030-F0F9-4BF7-94BA-E427C9D4E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DFB76-FDAF-48DB-ABD3-5745C9B40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DE8372-CE73-4E6B-ACF0-255B2A447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09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FCDF7-6B4A-4414-9648-A661C5FD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AFEDC9-D7A9-441C-B2E8-FD7A4F554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FD27A-4FDD-4B4B-8B5B-0E59FB3D2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799B5-E61C-48F9-84B0-BE490FB00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AAF73C-642C-4B15-9488-F046B652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6C7F7B-88A5-434B-8A3B-A916FDAE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462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9BC4-EB31-4F33-9881-F59C39F85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D06D16-7A8F-428A-BA92-35E82C21B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6EAF5-8BE9-4097-B9C2-C6B4CCBE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541B3-586E-47C4-BC5B-1D02E2E87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491B9-7A0E-4258-8254-2D3C9A391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593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B202B6-5454-4AB6-8F24-17518183FE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16CEC7-4832-4730-ACE9-59F7F31FC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EB3F4-5EE4-4387-AD9C-C5230B049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B608F-EEF6-4780-91BB-896D993FB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D67C1-4B6B-451C-B13C-D82BE4413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32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34C566-ED28-4DD2-AFDE-BC3B8D364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B1E3F-D250-4772-8259-6769BB1F3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9039D-AAC5-4139-A983-DD238B9C99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0FB5F-9C67-4BB7-85AF-FC02751408F0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3A81C-AC50-4F21-A16D-406AC3528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F1C6D-D7CF-4F47-BB89-18F1741E9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24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" Target="slide11.xml"/><Relationship Id="rId7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9.xml"/><Relationship Id="rId11" Type="http://schemas.openxmlformats.org/officeDocument/2006/relationships/slide" Target="slide9.xml"/><Relationship Id="rId5" Type="http://schemas.openxmlformats.org/officeDocument/2006/relationships/slide" Target="slide15.xml"/><Relationship Id="rId10" Type="http://schemas.openxmlformats.org/officeDocument/2006/relationships/slide" Target="slide21.xml"/><Relationship Id="rId4" Type="http://schemas.openxmlformats.org/officeDocument/2006/relationships/slide" Target="slide13.xml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17" Type="http://schemas.openxmlformats.org/officeDocument/2006/relationships/slide" Target="slide23.xml"/><Relationship Id="rId2" Type="http://schemas.openxmlformats.org/officeDocument/2006/relationships/image" Target="../media/image5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3.png"/><Relationship Id="rId2" Type="http://schemas.openxmlformats.org/officeDocument/2006/relationships/image" Target="../media/image11.png"/><Relationship Id="rId16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7.png"/><Relationship Id="rId5" Type="http://schemas.openxmlformats.org/officeDocument/2006/relationships/image" Target="../media/image2.png"/><Relationship Id="rId15" Type="http://schemas.openxmlformats.org/officeDocument/2006/relationships/image" Target="../media/image21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8.png"/><Relationship Id="rId17" Type="http://schemas.openxmlformats.org/officeDocument/2006/relationships/slide" Target="slide23.xml"/><Relationship Id="rId2" Type="http://schemas.openxmlformats.org/officeDocument/2006/relationships/image" Target="../media/image16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7.png"/><Relationship Id="rId5" Type="http://schemas.openxmlformats.org/officeDocument/2006/relationships/image" Target="../media/image2.png"/><Relationship Id="rId15" Type="http://schemas.openxmlformats.org/officeDocument/2006/relationships/image" Target="../media/image21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3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4.png"/><Relationship Id="rId2" Type="http://schemas.openxmlformats.org/officeDocument/2006/relationships/image" Target="../media/image22.png"/><Relationship Id="rId16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3.png"/><Relationship Id="rId5" Type="http://schemas.openxmlformats.org/officeDocument/2006/relationships/image" Target="../media/image2.png"/><Relationship Id="rId1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slide" Target="slide23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slide" Target="slide2.xml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0.png"/><Relationship Id="rId5" Type="http://schemas.openxmlformats.org/officeDocument/2006/relationships/image" Target="../media/image2.png"/><Relationship Id="rId15" Type="http://schemas.openxmlformats.org/officeDocument/2006/relationships/image" Target="../media/image3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31.png"/><Relationship Id="rId17" Type="http://schemas.openxmlformats.org/officeDocument/2006/relationships/slide" Target="slide23.xml"/><Relationship Id="rId2" Type="http://schemas.openxmlformats.org/officeDocument/2006/relationships/image" Target="../media/image29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0.png"/><Relationship Id="rId5" Type="http://schemas.openxmlformats.org/officeDocument/2006/relationships/image" Target="../media/image2.png"/><Relationship Id="rId15" Type="http://schemas.openxmlformats.org/officeDocument/2006/relationships/image" Target="../media/image3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6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37.png"/><Relationship Id="rId2" Type="http://schemas.openxmlformats.org/officeDocument/2006/relationships/image" Target="../media/image35.png"/><Relationship Id="rId16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6.png"/><Relationship Id="rId5" Type="http://schemas.openxmlformats.org/officeDocument/2006/relationships/image" Target="../media/image2.png"/><Relationship Id="rId1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1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42.png"/><Relationship Id="rId2" Type="http://schemas.openxmlformats.org/officeDocument/2006/relationships/image" Target="../media/image40.png"/><Relationship Id="rId16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1.png"/><Relationship Id="rId5" Type="http://schemas.openxmlformats.org/officeDocument/2006/relationships/image" Target="../media/image2.png"/><Relationship Id="rId1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6.png"/><Relationship Id="rId5" Type="http://schemas.openxmlformats.org/officeDocument/2006/relationships/image" Target="../media/image2.png"/><Relationship Id="rId15" Type="http://schemas.openxmlformats.org/officeDocument/2006/relationships/image" Target="../media/image5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47.png"/><Relationship Id="rId17" Type="http://schemas.openxmlformats.org/officeDocument/2006/relationships/slide" Target="slide23.xml"/><Relationship Id="rId2" Type="http://schemas.openxmlformats.org/officeDocument/2006/relationships/image" Target="../media/image45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6.png"/><Relationship Id="rId5" Type="http://schemas.openxmlformats.org/officeDocument/2006/relationships/image" Target="../media/image2.png"/><Relationship Id="rId15" Type="http://schemas.openxmlformats.org/officeDocument/2006/relationships/image" Target="../media/image5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5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2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5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53.png"/><Relationship Id="rId2" Type="http://schemas.openxmlformats.org/officeDocument/2006/relationships/image" Target="../media/image56.png"/><Relationship Id="rId16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2.png"/><Relationship Id="rId5" Type="http://schemas.openxmlformats.org/officeDocument/2006/relationships/image" Target="../media/image2.png"/><Relationship Id="rId1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3EA9B-3176-4BE3-8870-EADD3C678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579027"/>
            <a:ext cx="12192000" cy="103774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Explain The Errors… Sets and Venn diagrams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F13F54-6EB2-400E-98E0-3019A34E3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95061"/>
            <a:ext cx="9144000" cy="4068417"/>
          </a:xfrm>
        </p:spPr>
        <p:txBody>
          <a:bodyPr>
            <a:normAutofit/>
          </a:bodyPr>
          <a:lstStyle/>
          <a:p>
            <a:r>
              <a:rPr lang="en-GB" sz="2800" dirty="0"/>
              <a:t>Four friends (Ade, Belle, Chloe and Dean) have been doing some maths questions.</a:t>
            </a:r>
          </a:p>
          <a:p>
            <a:endParaRPr lang="en-GB" sz="2800" dirty="0"/>
          </a:p>
          <a:p>
            <a:r>
              <a:rPr lang="en-GB" sz="2800" dirty="0"/>
              <a:t>In each case, just one of the friends has got the question correct.</a:t>
            </a:r>
          </a:p>
          <a:p>
            <a:endParaRPr lang="en-GB" sz="2800" dirty="0"/>
          </a:p>
          <a:p>
            <a:r>
              <a:rPr lang="en-GB" sz="2800" dirty="0"/>
              <a:t>Work out who got the correct answer, then work out what those who got the question incorrect have done to get their answer.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D287F9-2101-4094-BDBD-2C8CCF3165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322018" y="5396626"/>
            <a:ext cx="1443486" cy="1133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BD09BC-BA73-4B58-B1D3-F85DD7A2DA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10945262" y="5046089"/>
            <a:ext cx="683215" cy="1484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50BBEF-A290-4EE7-A6E1-0971C8CD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23" y="2083171"/>
            <a:ext cx="960477" cy="14842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5539EA-32F7-485F-86B4-046A658E18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457" y="2349019"/>
            <a:ext cx="1218393" cy="121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7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1CBCD-5004-418B-8DDE-FB87D2246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8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Choose a question!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B17024C9-B66F-4F71-BDBE-BB5CAA1ECB0A}"/>
              </a:ext>
            </a:extLst>
          </p:cNvPr>
          <p:cNvSpPr/>
          <p:nvPr/>
        </p:nvSpPr>
        <p:spPr>
          <a:xfrm>
            <a:off x="493485" y="1503663"/>
            <a:ext cx="2220685" cy="1325563"/>
          </a:xfrm>
          <a:prstGeom prst="ellipse">
            <a:avLst/>
          </a:prstGeom>
          <a:solidFill>
            <a:srgbClr val="48EE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1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Reading a Venn 1</a:t>
            </a:r>
          </a:p>
        </p:txBody>
      </p:sp>
      <p:sp>
        <p:nvSpPr>
          <p:cNvPr id="4" name="Oval 3">
            <a:hlinkClick r:id="rId3" action="ppaction://hlinksldjump"/>
            <a:extLst>
              <a:ext uri="{FF2B5EF4-FFF2-40B4-BE49-F238E27FC236}">
                <a16:creationId xmlns:a16="http://schemas.microsoft.com/office/drawing/2014/main" id="{3AA5D779-9B71-4C35-BAAF-AC3395A8A54F}"/>
              </a:ext>
            </a:extLst>
          </p:cNvPr>
          <p:cNvSpPr/>
          <p:nvPr/>
        </p:nvSpPr>
        <p:spPr>
          <a:xfrm>
            <a:off x="1940242" y="2829226"/>
            <a:ext cx="2220685" cy="13255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5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Union or intersection</a:t>
            </a:r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:a16="http://schemas.microsoft.com/office/drawing/2014/main" id="{F4BE19C7-E147-4036-8B2C-E7A5AAF800F6}"/>
              </a:ext>
            </a:extLst>
          </p:cNvPr>
          <p:cNvSpPr/>
          <p:nvPr/>
        </p:nvSpPr>
        <p:spPr>
          <a:xfrm>
            <a:off x="5000430" y="2829226"/>
            <a:ext cx="2220685" cy="13255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6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Venn diagram</a:t>
            </a:r>
          </a:p>
        </p:txBody>
      </p:sp>
      <p:sp>
        <p:nvSpPr>
          <p:cNvPr id="6" name="Oval 5">
            <a:hlinkClick r:id="rId5" action="ppaction://hlinksldjump"/>
            <a:extLst>
              <a:ext uri="{FF2B5EF4-FFF2-40B4-BE49-F238E27FC236}">
                <a16:creationId xmlns:a16="http://schemas.microsoft.com/office/drawing/2014/main" id="{B4AA9A7E-BF66-4635-B5D8-3D3246E20F13}"/>
              </a:ext>
            </a:extLst>
          </p:cNvPr>
          <p:cNvSpPr/>
          <p:nvPr/>
        </p:nvSpPr>
        <p:spPr>
          <a:xfrm>
            <a:off x="7968369" y="2807770"/>
            <a:ext cx="2220685" cy="13255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7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Using set notation</a:t>
            </a:r>
          </a:p>
        </p:txBody>
      </p:sp>
      <p:sp>
        <p:nvSpPr>
          <p:cNvPr id="7" name="Oval 6">
            <a:hlinkClick r:id="rId6" action="ppaction://hlinksldjump"/>
            <a:extLst>
              <a:ext uri="{FF2B5EF4-FFF2-40B4-BE49-F238E27FC236}">
                <a16:creationId xmlns:a16="http://schemas.microsoft.com/office/drawing/2014/main" id="{E1FC1A15-CEE5-4674-A670-6CF7C33853C8}"/>
              </a:ext>
            </a:extLst>
          </p:cNvPr>
          <p:cNvSpPr/>
          <p:nvPr/>
        </p:nvSpPr>
        <p:spPr>
          <a:xfrm>
            <a:off x="6486095" y="4013534"/>
            <a:ext cx="2220685" cy="1325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9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Shading a Venn</a:t>
            </a:r>
          </a:p>
        </p:txBody>
      </p:sp>
      <p:sp>
        <p:nvSpPr>
          <p:cNvPr id="8" name="Oval 7">
            <a:hlinkClick r:id="rId7" action="ppaction://hlinksldjump"/>
            <a:extLst>
              <a:ext uri="{FF2B5EF4-FFF2-40B4-BE49-F238E27FC236}">
                <a16:creationId xmlns:a16="http://schemas.microsoft.com/office/drawing/2014/main" id="{6BCA7F00-C6DD-4A75-8859-88D296BD3527}"/>
              </a:ext>
            </a:extLst>
          </p:cNvPr>
          <p:cNvSpPr/>
          <p:nvPr/>
        </p:nvSpPr>
        <p:spPr>
          <a:xfrm>
            <a:off x="3425907" y="4013534"/>
            <a:ext cx="2220685" cy="1325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8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Drawing a Venn 1</a:t>
            </a:r>
          </a:p>
        </p:txBody>
      </p:sp>
      <p:sp>
        <p:nvSpPr>
          <p:cNvPr id="9" name="Oval 8">
            <a:hlinkClick r:id="rId8" action="ppaction://hlinksldjump"/>
            <a:extLst>
              <a:ext uri="{FF2B5EF4-FFF2-40B4-BE49-F238E27FC236}">
                <a16:creationId xmlns:a16="http://schemas.microsoft.com/office/drawing/2014/main" id="{0DD60B33-BCC9-49A6-83DC-79A02DC63EAC}"/>
              </a:ext>
            </a:extLst>
          </p:cNvPr>
          <p:cNvSpPr/>
          <p:nvPr/>
        </p:nvSpPr>
        <p:spPr>
          <a:xfrm>
            <a:off x="3547818" y="1482207"/>
            <a:ext cx="2220685" cy="1325563"/>
          </a:xfrm>
          <a:prstGeom prst="ellipse">
            <a:avLst/>
          </a:prstGeom>
          <a:solidFill>
            <a:srgbClr val="48EE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2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Listing elements</a:t>
            </a:r>
          </a:p>
        </p:txBody>
      </p:sp>
      <p:sp>
        <p:nvSpPr>
          <p:cNvPr id="10" name="Oval 9">
            <a:hlinkClick r:id="rId9" action="ppaction://hlinksldjump"/>
            <a:extLst>
              <a:ext uri="{FF2B5EF4-FFF2-40B4-BE49-F238E27FC236}">
                <a16:creationId xmlns:a16="http://schemas.microsoft.com/office/drawing/2014/main" id="{C20900C1-3099-44C4-A175-B73CDA243DD3}"/>
              </a:ext>
            </a:extLst>
          </p:cNvPr>
          <p:cNvSpPr/>
          <p:nvPr/>
        </p:nvSpPr>
        <p:spPr>
          <a:xfrm>
            <a:off x="6486095" y="1486860"/>
            <a:ext cx="2220685" cy="1325563"/>
          </a:xfrm>
          <a:prstGeom prst="ellipse">
            <a:avLst/>
          </a:prstGeom>
          <a:solidFill>
            <a:srgbClr val="48EE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3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Reading a Venn 2</a:t>
            </a:r>
          </a:p>
        </p:txBody>
      </p:sp>
      <p:sp>
        <p:nvSpPr>
          <p:cNvPr id="11" name="Oval 10">
            <a:hlinkClick r:id="rId10" action="ppaction://hlinksldjump"/>
            <a:extLst>
              <a:ext uri="{FF2B5EF4-FFF2-40B4-BE49-F238E27FC236}">
                <a16:creationId xmlns:a16="http://schemas.microsoft.com/office/drawing/2014/main" id="{02A67E76-91CD-45D8-A470-B53E009395D1}"/>
              </a:ext>
            </a:extLst>
          </p:cNvPr>
          <p:cNvSpPr/>
          <p:nvPr/>
        </p:nvSpPr>
        <p:spPr>
          <a:xfrm>
            <a:off x="5000430" y="5282118"/>
            <a:ext cx="2220685" cy="132556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10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Drawing a Venn 2</a:t>
            </a:r>
          </a:p>
        </p:txBody>
      </p:sp>
      <p:sp>
        <p:nvSpPr>
          <p:cNvPr id="12" name="Oval 11">
            <a:hlinkClick r:id="rId11" action="ppaction://hlinksldjump"/>
            <a:extLst>
              <a:ext uri="{FF2B5EF4-FFF2-40B4-BE49-F238E27FC236}">
                <a16:creationId xmlns:a16="http://schemas.microsoft.com/office/drawing/2014/main" id="{7396FF67-4576-4CDD-9927-DBEF0A1FDA5C}"/>
              </a:ext>
            </a:extLst>
          </p:cNvPr>
          <p:cNvSpPr/>
          <p:nvPr/>
        </p:nvSpPr>
        <p:spPr>
          <a:xfrm>
            <a:off x="9424372" y="1446200"/>
            <a:ext cx="2220685" cy="1325563"/>
          </a:xfrm>
          <a:prstGeom prst="ellipse">
            <a:avLst/>
          </a:prstGeom>
          <a:solidFill>
            <a:srgbClr val="48EE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4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Using set notation </a:t>
            </a:r>
          </a:p>
        </p:txBody>
      </p:sp>
    </p:spTree>
    <p:extLst>
      <p:ext uri="{BB962C8B-B14F-4D97-AF65-F5344CB8AC3E}">
        <p14:creationId xmlns:p14="http://schemas.microsoft.com/office/powerpoint/2010/main" val="3850775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11176" cy="1484241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𝑖𝑛𝑡𝑒𝑔𝑒𝑟𝑠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𝑓𝑟𝑜𝑚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9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𝑖𝑛𝑐𝑙𝑢𝑠𝑖𝑣𝑒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What could the sets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 be in the Venn diagram?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11176" cy="1484241"/>
              </a:xfrm>
              <a:blipFill>
                <a:blip r:embed="rId2"/>
                <a:stretch>
                  <a:fillRect b="-325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30627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3062716" cy="830997"/>
              </a:xfrm>
              <a:prstGeom prst="rect">
                <a:avLst/>
              </a:prstGeom>
              <a:blipFill>
                <a:blip r:embed="rId11"/>
                <a:stretch>
                  <a:fillRect l="-598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30627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3062716" cy="830997"/>
              </a:xfrm>
              <a:prstGeom prst="rect">
                <a:avLst/>
              </a:prstGeom>
              <a:blipFill>
                <a:blip r:embed="rId12"/>
                <a:stretch>
                  <a:fillRect l="-598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30627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𝑝𝑟𝑖𝑚𝑒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3062716" cy="830997"/>
              </a:xfrm>
              <a:prstGeom prst="rect">
                <a:avLst/>
              </a:prstGeom>
              <a:blipFill>
                <a:blip r:embed="rId13"/>
                <a:stretch>
                  <a:fillRect l="-3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30627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3062716" cy="830997"/>
              </a:xfrm>
              <a:prstGeom prst="rect">
                <a:avLst/>
              </a:prstGeom>
              <a:blipFill>
                <a:blip r:embed="rId14"/>
                <a:stretch>
                  <a:fillRect l="-3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CAE8A4B5-3682-42DD-BA79-4B4FC65E36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31333" y="1057814"/>
            <a:ext cx="4223718" cy="267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19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1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11176" cy="1484241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𝑖𝑛𝑡𝑒𝑔𝑒𝑟𝑠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𝑓𝑟𝑜𝑚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9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𝑖𝑛𝑐𝑙𝑢𝑠𝑖𝑣𝑒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What could the sets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 be in the Venn diagram?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11176" cy="1484241"/>
              </a:xfrm>
              <a:blipFill>
                <a:blip r:embed="rId2"/>
                <a:stretch>
                  <a:fillRect b="-325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30627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3062716" cy="830997"/>
              </a:xfrm>
              <a:prstGeom prst="rect">
                <a:avLst/>
              </a:prstGeom>
              <a:blipFill>
                <a:blip r:embed="rId11"/>
                <a:stretch>
                  <a:fillRect l="-598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30627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3062716" cy="830997"/>
              </a:xfrm>
              <a:prstGeom prst="rect">
                <a:avLst/>
              </a:prstGeom>
              <a:blipFill>
                <a:blip r:embed="rId12"/>
                <a:stretch>
                  <a:fillRect l="-598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30627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𝑝𝑟𝑖𝑚𝑒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3062716" cy="830997"/>
              </a:xfrm>
              <a:prstGeom prst="rect">
                <a:avLst/>
              </a:prstGeom>
              <a:blipFill>
                <a:blip r:embed="rId13"/>
                <a:stretch>
                  <a:fillRect l="-3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30627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3062716" cy="830997"/>
              </a:xfrm>
              <a:prstGeom prst="rect">
                <a:avLst/>
              </a:prstGeom>
              <a:blipFill>
                <a:blip r:embed="rId14"/>
                <a:stretch>
                  <a:fillRect l="-3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CAE8A4B5-3682-42DD-BA79-4B4FC65E36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31333" y="1057814"/>
            <a:ext cx="4223718" cy="267872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4313076-0D48-44CF-82A2-E158DDC3760F}"/>
              </a:ext>
            </a:extLst>
          </p:cNvPr>
          <p:cNvSpPr txBox="1"/>
          <p:nvPr/>
        </p:nvSpPr>
        <p:spPr>
          <a:xfrm rot="19719888">
            <a:off x="6981753" y="3903731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6" action="ppaction://hlinksldjump"/>
            <a:extLst>
              <a:ext uri="{FF2B5EF4-FFF2-40B4-BE49-F238E27FC236}">
                <a16:creationId xmlns:a16="http://schemas.microsoft.com/office/drawing/2014/main" id="{EABEE299-DF7C-48ED-AAB3-1952CC71A28A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7" action="ppaction://hlinksldjump"/>
            <a:extLst>
              <a:ext uri="{FF2B5EF4-FFF2-40B4-BE49-F238E27FC236}">
                <a16:creationId xmlns:a16="http://schemas.microsoft.com/office/drawing/2014/main" id="{FB287062-9B90-4B5D-8707-B06675CB85DC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182594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1958368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𝑖𝑛𝑡𝑒𝑔𝑒𝑟𝑠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𝑓𝑟𝑜𝑚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10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𝑖𝑛𝑐𝑙𝑢𝑠𝑖𝑣𝑒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𝑚𝑢𝑙𝑡𝑖𝑝𝑙𝑒𝑠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3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𝑓𝑎𝑐𝑡𝑜𝑟𝑠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12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List the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1958368"/>
              </a:xfr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5, 7, 8, 9, 10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1, 2,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4, 5, 7, 8, 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1, 2, 3, 4, 6, 12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1, 2, 3, 4, 6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1093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2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1958368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𝑖𝑛𝑡𝑒𝑔𝑒𝑟𝑠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𝑓𝑟𝑜𝑚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10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𝑖𝑛𝑐𝑙𝑢𝑠𝑖𝑣𝑒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𝑚𝑢𝑙𝑡𝑖𝑝𝑙𝑒𝑠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3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𝑓𝑎𝑐𝑡𝑜𝑟𝑠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12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List the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1958368"/>
              </a:xfr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5, 7, 8, 9, 10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1, 2,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4, 5, 7, 8, 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1, 2, 3, 4, 6, 12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1, 2, 3, 4, 6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1AF1B86E-F07D-4C3E-9F9C-CAC7F4AA58C6}"/>
              </a:ext>
            </a:extLst>
          </p:cNvPr>
          <p:cNvSpPr txBox="1"/>
          <p:nvPr/>
        </p:nvSpPr>
        <p:spPr>
          <a:xfrm rot="19719888">
            <a:off x="1204271" y="3930876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5" action="ppaction://hlinksldjump"/>
            <a:extLst>
              <a:ext uri="{FF2B5EF4-FFF2-40B4-BE49-F238E27FC236}">
                <a16:creationId xmlns:a16="http://schemas.microsoft.com/office/drawing/2014/main" id="{0AF344D1-D018-431B-8908-738C9B37019F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6" action="ppaction://hlinksldjump"/>
            <a:extLst>
              <a:ext uri="{FF2B5EF4-FFF2-40B4-BE49-F238E27FC236}">
                <a16:creationId xmlns:a16="http://schemas.microsoft.com/office/drawing/2014/main" id="{BC2FF84E-BE11-40D6-B7F1-794EEBD7A44D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315194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7003273" cy="2333625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2500" lnSpcReduction="20000"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𝑠𝑡𝑢𝑑𝑒𝑛𝑡𝑠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𝑠𝑎𝑚𝑝𝑙𝑒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𝑙𝑒𝑓𝑡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h𝑎𝑛𝑑𝑒𝑑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𝑠𝑡𝑢𝑑𝑒𝑛𝑡𝑠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𝑠𝑡𝑢𝑑𝑒𝑛𝑡𝑠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𝑏𝑙𝑢𝑒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𝑒𝑦𝑒𝑠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The values shown are the numbers of students in each category.</a:t>
                </a:r>
              </a:p>
              <a:p>
                <a:pPr marL="0" indent="0" algn="ctr">
                  <a:buNone/>
                </a:pPr>
                <a:r>
                  <a:rPr lang="en-GB" dirty="0"/>
                  <a:t>How many students were not left handed?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7003273" cy="2333625"/>
              </a:xfrm>
              <a:blipFill>
                <a:blip r:embed="rId2"/>
                <a:stretch>
                  <a:fillRect b="-363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75F2599-C3B1-4F63-8C78-1ED0A96E63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47122" y="1067053"/>
            <a:ext cx="368617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00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3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7003273" cy="2333625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2500" lnSpcReduction="20000"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𝑠𝑡𝑢𝑑𝑒𝑛𝑡𝑠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𝑠𝑎𝑚𝑝𝑙𝑒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𝑙𝑒𝑓𝑡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h𝑎𝑛𝑑𝑒𝑑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𝑠𝑡𝑢𝑑𝑒𝑛𝑡𝑠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𝑠𝑡𝑢𝑑𝑒𝑛𝑡𝑠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𝑏𝑙𝑢𝑒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𝑒𝑦𝑒𝑠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The values shown are the numbers of students in each category.</a:t>
                </a:r>
              </a:p>
              <a:p>
                <a:pPr marL="0" indent="0" algn="ctr">
                  <a:buNone/>
                </a:pPr>
                <a:r>
                  <a:rPr lang="en-GB" dirty="0"/>
                  <a:t>How many students were not left handed?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7003273" cy="2333625"/>
              </a:xfrm>
              <a:blipFill>
                <a:blip r:embed="rId2"/>
                <a:stretch>
                  <a:fillRect b="-363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75F2599-C3B1-4F63-8C78-1ED0A96E63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47122" y="1067053"/>
            <a:ext cx="3686175" cy="23336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3D4D3C6-33F9-4932-BB93-864E2213575D}"/>
              </a:ext>
            </a:extLst>
          </p:cNvPr>
          <p:cNvSpPr txBox="1"/>
          <p:nvPr/>
        </p:nvSpPr>
        <p:spPr>
          <a:xfrm rot="19719888">
            <a:off x="7127313" y="5736884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6" action="ppaction://hlinksldjump"/>
            <a:extLst>
              <a:ext uri="{FF2B5EF4-FFF2-40B4-BE49-F238E27FC236}">
                <a16:creationId xmlns:a16="http://schemas.microsoft.com/office/drawing/2014/main" id="{3D917B50-93A2-4460-BF44-816DEA4493A2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7" action="ppaction://hlinksldjump"/>
            <a:extLst>
              <a:ext uri="{FF2B5EF4-FFF2-40B4-BE49-F238E27FC236}">
                <a16:creationId xmlns:a16="http://schemas.microsoft.com/office/drawing/2014/main" id="{F45DC722-2616-47AF-B29A-DA3762F5F948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125960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1"/>
                <a:ext cx="10515600" cy="2336733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𝑖𝑛𝑡𝑒𝑔𝑒𝑟𝑠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𝑚𝑢𝑙𝑡𝑖𝑝𝑙𝑒𝑠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8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𝑚𝑢𝑙𝑡𝑖𝑝𝑙𝑒𝑠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Complete the statement “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dirty="0"/>
                  <a:t> _____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dirty="0"/>
                  <a:t>“ using one of the symbols below: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GB" dirty="0"/>
                  <a:t>    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GB" dirty="0"/>
                  <a:t>    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GB" dirty="0"/>
                  <a:t>    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1"/>
                <a:ext cx="10515600" cy="2336733"/>
              </a:xfrm>
              <a:blipFill>
                <a:blip r:embed="rId2"/>
                <a:stretch>
                  <a:fillRect l="-232" r="-17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6109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1"/>
                <a:ext cx="10515600" cy="2336733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𝑖𝑛𝑡𝑒𝑔𝑒𝑟𝑠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𝑚𝑢𝑙𝑡𝑖𝑝𝑙𝑒𝑠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8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𝑚𝑢𝑙𝑡𝑖𝑝𝑙𝑒𝑠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Complete the statement “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dirty="0"/>
                  <a:t> _____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dirty="0"/>
                  <a:t>“ using one of the symbols below: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GB" dirty="0"/>
                  <a:t>    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GB" dirty="0"/>
                  <a:t>    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GB" dirty="0"/>
                  <a:t>    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1"/>
                <a:ext cx="10515600" cy="2336733"/>
              </a:xfrm>
              <a:blipFill>
                <a:blip r:embed="rId2"/>
                <a:stretch>
                  <a:fillRect l="-232" r="-17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38FCD4-6E64-4DF1-AA2B-33A6FD6B0186}"/>
              </a:ext>
            </a:extLst>
          </p:cNvPr>
          <p:cNvSpPr txBox="1"/>
          <p:nvPr/>
        </p:nvSpPr>
        <p:spPr>
          <a:xfrm rot="19719888">
            <a:off x="7127313" y="5736884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5" action="ppaction://hlinksldjump"/>
            <a:extLst>
              <a:ext uri="{FF2B5EF4-FFF2-40B4-BE49-F238E27FC236}">
                <a16:creationId xmlns:a16="http://schemas.microsoft.com/office/drawing/2014/main" id="{02E744CE-F4A2-4A3A-8EED-F22FE210CF98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6" action="ppaction://hlinksldjump"/>
            <a:extLst>
              <a:ext uri="{FF2B5EF4-FFF2-40B4-BE49-F238E27FC236}">
                <a16:creationId xmlns:a16="http://schemas.microsoft.com/office/drawing/2014/main" id="{6BCA2EE0-92A0-43CA-B741-C6DD12312A1D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188928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1855391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𝑆𝑡𝑢𝑑𝑒𝑛𝑡𝑠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6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𝑡h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𝑓𝑜𝑟𝑚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𝑠𝑡𝑢𝑑𝑒𝑛𝑡𝑠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𝑤h𝑜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𝑡𝑎𝑘𝑒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𝑀𝑎𝑡h𝑠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𝑙𝑒𝑣𝑒𝑙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𝑠𝑡𝑢𝑑𝑒𝑛𝑡𝑠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𝑤h𝑜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𝑡𝑎𝑘𝑒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𝐵𝑖𝑜𝑙𝑜𝑔𝑦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𝑙𝑒𝑣𝑒𝑙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Describe the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1855391"/>
              </a:xfrm>
              <a:blipFill>
                <a:blip r:embed="rId2"/>
                <a:stretch>
                  <a:fillRect b="-39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48426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48426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0888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01088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E52E913-2B30-42B0-9B88-CE578676CE94}"/>
              </a:ext>
            </a:extLst>
          </p:cNvPr>
          <p:cNvSpPr txBox="1"/>
          <p:nvPr/>
        </p:nvSpPr>
        <p:spPr>
          <a:xfrm>
            <a:off x="3114261" y="3949147"/>
            <a:ext cx="2488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Students who take Maths or Biology A level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CB9D4C-8BDC-4CB8-A13D-2A354A95218D}"/>
              </a:ext>
            </a:extLst>
          </p:cNvPr>
          <p:cNvSpPr txBox="1"/>
          <p:nvPr/>
        </p:nvSpPr>
        <p:spPr>
          <a:xfrm>
            <a:off x="3114261" y="5488727"/>
            <a:ext cx="2488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Students who take both Maths and Biology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AE8C9B-C3CE-40D3-AE47-C5B3C92B0218}"/>
              </a:ext>
            </a:extLst>
          </p:cNvPr>
          <p:cNvSpPr txBox="1"/>
          <p:nvPr/>
        </p:nvSpPr>
        <p:spPr>
          <a:xfrm>
            <a:off x="9030889" y="3935895"/>
            <a:ext cx="2488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Students who take Maths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65DD33-ACC1-4420-8511-66F416E66CA3}"/>
              </a:ext>
            </a:extLst>
          </p:cNvPr>
          <p:cNvSpPr txBox="1"/>
          <p:nvPr/>
        </p:nvSpPr>
        <p:spPr>
          <a:xfrm>
            <a:off x="9030889" y="5488727"/>
            <a:ext cx="2488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Students who do not take Maths or Biology</a:t>
            </a:r>
          </a:p>
        </p:txBody>
      </p:sp>
    </p:spTree>
    <p:extLst>
      <p:ext uri="{BB962C8B-B14F-4D97-AF65-F5344CB8AC3E}">
        <p14:creationId xmlns:p14="http://schemas.microsoft.com/office/powerpoint/2010/main" val="2064030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5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1855391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𝑆𝑡𝑢𝑑𝑒𝑛𝑡𝑠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6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𝑡h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𝑓𝑜𝑟𝑚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𝑠𝑡𝑢𝑑𝑒𝑛𝑡𝑠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𝑤h𝑜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𝑡𝑎𝑘𝑒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𝑀𝑎𝑡h𝑠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𝑙𝑒𝑣𝑒𝑙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𝑠𝑡𝑢𝑑𝑒𝑛𝑡𝑠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𝑤h𝑜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𝑡𝑎𝑘𝑒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𝐵𝑖𝑜𝑙𝑜𝑔𝑦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𝑙𝑒𝑣𝑒𝑙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Describe the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1855391"/>
              </a:xfrm>
              <a:blipFill>
                <a:blip r:embed="rId2"/>
                <a:stretch>
                  <a:fillRect b="-39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48426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48426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0888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01088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E52E913-2B30-42B0-9B88-CE578676CE94}"/>
              </a:ext>
            </a:extLst>
          </p:cNvPr>
          <p:cNvSpPr txBox="1"/>
          <p:nvPr/>
        </p:nvSpPr>
        <p:spPr>
          <a:xfrm>
            <a:off x="3114261" y="3949147"/>
            <a:ext cx="2488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Students who take Maths or Biology A level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CB9D4C-8BDC-4CB8-A13D-2A354A95218D}"/>
              </a:ext>
            </a:extLst>
          </p:cNvPr>
          <p:cNvSpPr txBox="1"/>
          <p:nvPr/>
        </p:nvSpPr>
        <p:spPr>
          <a:xfrm>
            <a:off x="3114261" y="5488727"/>
            <a:ext cx="2488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Students who take both Maths and Biology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AE8C9B-C3CE-40D3-AE47-C5B3C92B0218}"/>
              </a:ext>
            </a:extLst>
          </p:cNvPr>
          <p:cNvSpPr txBox="1"/>
          <p:nvPr/>
        </p:nvSpPr>
        <p:spPr>
          <a:xfrm>
            <a:off x="9030889" y="3935895"/>
            <a:ext cx="2488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Students who take Maths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65DD33-ACC1-4420-8511-66F416E66CA3}"/>
              </a:ext>
            </a:extLst>
          </p:cNvPr>
          <p:cNvSpPr txBox="1"/>
          <p:nvPr/>
        </p:nvSpPr>
        <p:spPr>
          <a:xfrm>
            <a:off x="9030889" y="5488727"/>
            <a:ext cx="2488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Students who do not take Maths or Biology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5FD113-EBEB-4F72-9626-04831FF66BDF}"/>
              </a:ext>
            </a:extLst>
          </p:cNvPr>
          <p:cNvSpPr txBox="1"/>
          <p:nvPr/>
        </p:nvSpPr>
        <p:spPr>
          <a:xfrm rot="19719888">
            <a:off x="1028700" y="5621644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1" action="ppaction://hlinksldjump"/>
            <a:extLst>
              <a:ext uri="{FF2B5EF4-FFF2-40B4-BE49-F238E27FC236}">
                <a16:creationId xmlns:a16="http://schemas.microsoft.com/office/drawing/2014/main" id="{0AA31A88-BE1C-4873-9A8A-C44140DEF189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2" action="ppaction://hlinksldjump"/>
            <a:extLst>
              <a:ext uri="{FF2B5EF4-FFF2-40B4-BE49-F238E27FC236}">
                <a16:creationId xmlns:a16="http://schemas.microsoft.com/office/drawing/2014/main" id="{EB75C26B-F42B-4CC0-873E-6FEBCB77174B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27969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11176" cy="1218393"/>
              </a:xfrm>
              <a:ln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dirty="0">
                    <a:ea typeface="Cambria Math" panose="02040503050406030204" pitchFamily="18" charset="0"/>
                  </a:rPr>
                  <a:t>Using the Venn diagram shown, f</a:t>
                </a:r>
                <a:r>
                  <a:rPr lang="en-GB" dirty="0"/>
                  <a:t>ind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GB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11176" cy="1218393"/>
              </a:xfrm>
              <a:blipFill>
                <a:blip r:embed="rId2"/>
                <a:stretch>
                  <a:fillRect t="-742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2, 3, 5, 7, 10, 11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2, 10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4917E62-4673-4906-81C5-3A0F970E17C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28504" y="1013280"/>
            <a:ext cx="3554229" cy="292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66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6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11176" cy="1218393"/>
              </a:xfrm>
              <a:ln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dirty="0">
                    <a:ea typeface="Cambria Math" panose="02040503050406030204" pitchFamily="18" charset="0"/>
                  </a:rPr>
                  <a:t>Using the Venn diagram shown, f</a:t>
                </a:r>
                <a:r>
                  <a:rPr lang="en-GB" dirty="0"/>
                  <a:t>ind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GB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11176" cy="1218393"/>
              </a:xfrm>
              <a:blipFill>
                <a:blip r:embed="rId2"/>
                <a:stretch>
                  <a:fillRect t="-742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2, 3, 5, 7, 10, 11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2, 10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4917E62-4673-4906-81C5-3A0F970E17C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28504" y="1013280"/>
            <a:ext cx="3554229" cy="292038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3315E99-02C1-420D-AF0A-90750CE32F5B}"/>
              </a:ext>
            </a:extLst>
          </p:cNvPr>
          <p:cNvSpPr txBox="1"/>
          <p:nvPr/>
        </p:nvSpPr>
        <p:spPr>
          <a:xfrm rot="19719888">
            <a:off x="1113966" y="3918368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6" action="ppaction://hlinksldjump"/>
            <a:extLst>
              <a:ext uri="{FF2B5EF4-FFF2-40B4-BE49-F238E27FC236}">
                <a16:creationId xmlns:a16="http://schemas.microsoft.com/office/drawing/2014/main" id="{EAC19861-D00B-4B3A-8515-26D995425007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7" action="ppaction://hlinksldjump"/>
            <a:extLst>
              <a:ext uri="{FF2B5EF4-FFF2-40B4-BE49-F238E27FC236}">
                <a16:creationId xmlns:a16="http://schemas.microsoft.com/office/drawing/2014/main" id="{5E0D2B7C-0A1F-452B-9100-A39CE000F6FA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322147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2026225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𝑖𝑛𝑡𝑒𝑔𝑒𝑟𝑠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𝑓𝑟𝑜𝑚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16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𝑖𝑛𝑐𝑙𝑢𝑠𝑖𝑣𝑒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List the members of the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2026225"/>
              </a:xfr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4, 16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0" y="5797897"/>
                <a:ext cx="277749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2, 3, 4, 5, 6, 7, 8, 10, </m:t>
                      </m:r>
                    </m:oMath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11, 12, 13, 14, 15, 16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0" y="5797897"/>
                <a:ext cx="2777499" cy="830997"/>
              </a:xfrm>
              <a:prstGeom prst="rect">
                <a:avLst/>
              </a:prstGeom>
              <a:blipFill>
                <a:blip r:embed="rId12"/>
                <a:stretch>
                  <a:fillRect l="-659" r="-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2, 6, 8, 10, 12, 14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3784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2026225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𝑖𝑛𝑡𝑒𝑔𝑒𝑟𝑠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𝑓𝑟𝑜𝑚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16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𝑖𝑛𝑐𝑙𝑢𝑠𝑖𝑣𝑒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List the members of the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2026225"/>
              </a:xfr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4, 16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0" y="5797897"/>
                <a:ext cx="277749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2, 3, 4, 5, 6, 7, 8, 10, </m:t>
                      </m:r>
                    </m:oMath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11, 12, 13, 14, 15, 16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0" y="5797897"/>
                <a:ext cx="2777499" cy="830997"/>
              </a:xfrm>
              <a:prstGeom prst="rect">
                <a:avLst/>
              </a:prstGeom>
              <a:blipFill>
                <a:blip r:embed="rId12"/>
                <a:stretch>
                  <a:fillRect l="-659" r="-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2, 6, 8, 10, 12, 14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D8FD75EB-A065-4FF0-A896-100EEB502D6D}"/>
              </a:ext>
            </a:extLst>
          </p:cNvPr>
          <p:cNvSpPr txBox="1"/>
          <p:nvPr/>
        </p:nvSpPr>
        <p:spPr>
          <a:xfrm rot="19719888">
            <a:off x="6981752" y="4015953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5" action="ppaction://hlinksldjump"/>
            <a:extLst>
              <a:ext uri="{FF2B5EF4-FFF2-40B4-BE49-F238E27FC236}">
                <a16:creationId xmlns:a16="http://schemas.microsoft.com/office/drawing/2014/main" id="{5186224D-3A03-4CFA-BC88-00611B865EE5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6" action="ppaction://hlinksldjump"/>
            <a:extLst>
              <a:ext uri="{FF2B5EF4-FFF2-40B4-BE49-F238E27FC236}">
                <a16:creationId xmlns:a16="http://schemas.microsoft.com/office/drawing/2014/main" id="{A009E803-BB59-4616-AA83-3D1554466F46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211658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152943"/>
                <a:ext cx="10515599" cy="2276058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2500" lnSpcReduction="10000"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en-GB" dirty="0"/>
                  <a:t> students are asked whether they like football or rugby.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42</m:t>
                    </m:r>
                  </m:oMath>
                </a14:m>
                <a:r>
                  <a:rPr lang="en-GB" dirty="0"/>
                  <a:t> students said they like football.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r>
                  <a:rPr lang="en-GB" dirty="0"/>
                  <a:t> students said they liked rugby.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dirty="0"/>
                  <a:t> students like neither sport.</a:t>
                </a:r>
              </a:p>
              <a:p>
                <a:pPr marL="0" indent="0" algn="ctr">
                  <a:buNone/>
                </a:pPr>
                <a:r>
                  <a:rPr lang="en-GB" dirty="0"/>
                  <a:t>Draw a Venn diagram for this information.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152943"/>
                <a:ext cx="10515599" cy="2276058"/>
              </a:xfrm>
              <a:blipFill>
                <a:blip r:embed="rId2"/>
                <a:stretch>
                  <a:fillRect t="-5053" b="-292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497404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49740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22029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024026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0" y="5501869"/>
                <a:ext cx="322075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It can’t be done because there are more than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en-GB" sz="2400" dirty="0"/>
                  <a:t> students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0" y="5501869"/>
                <a:ext cx="3220755" cy="1200329"/>
              </a:xfrm>
              <a:prstGeom prst="rect">
                <a:avLst/>
              </a:prstGeom>
              <a:blipFill>
                <a:blip r:embed="rId11"/>
                <a:stretch>
                  <a:fillRect l="-3030" t="-4082" r="-4545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F6835CE2-8A2A-490C-9DE6-B66A4BA83E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60301" y="3564015"/>
            <a:ext cx="2496700" cy="15866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C7C422-FB4E-4112-89F7-8E06032DEE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66381" y="3599677"/>
            <a:ext cx="2502471" cy="15866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A17469-C7ED-49AA-BC8E-A679C8A6C9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66381" y="5222136"/>
            <a:ext cx="2502471" cy="159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60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8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152943"/>
                <a:ext cx="10515599" cy="2276058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2500" lnSpcReduction="10000"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en-GB" dirty="0"/>
                  <a:t> students are asked whether they like football or rugby.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42</m:t>
                    </m:r>
                  </m:oMath>
                </a14:m>
                <a:r>
                  <a:rPr lang="en-GB" dirty="0"/>
                  <a:t> students said they like football.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r>
                  <a:rPr lang="en-GB" dirty="0"/>
                  <a:t> students said they liked rugby.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dirty="0"/>
                  <a:t> students like neither sport.</a:t>
                </a:r>
              </a:p>
              <a:p>
                <a:pPr marL="0" indent="0" algn="ctr">
                  <a:buNone/>
                </a:pPr>
                <a:r>
                  <a:rPr lang="en-GB" dirty="0"/>
                  <a:t>Draw a Venn diagram for this information.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152943"/>
                <a:ext cx="10515599" cy="2276058"/>
              </a:xfrm>
              <a:blipFill>
                <a:blip r:embed="rId2"/>
                <a:stretch>
                  <a:fillRect t="-5053" b="-292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497404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49740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22029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024026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0" y="5501869"/>
                <a:ext cx="322075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It can’t be done because there are more than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en-GB" sz="2400" dirty="0"/>
                  <a:t> students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0" y="5501869"/>
                <a:ext cx="3220755" cy="1200329"/>
              </a:xfrm>
              <a:prstGeom prst="rect">
                <a:avLst/>
              </a:prstGeom>
              <a:blipFill>
                <a:blip r:embed="rId11"/>
                <a:stretch>
                  <a:fillRect l="-3030" t="-4082" r="-4545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F6835CE2-8A2A-490C-9DE6-B66A4BA83E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60301" y="3564015"/>
            <a:ext cx="2496700" cy="15866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C7C422-FB4E-4112-89F7-8E06032DEE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66381" y="3599677"/>
            <a:ext cx="2502471" cy="15866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A17469-C7ED-49AA-BC8E-A679C8A6C9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66381" y="5222136"/>
            <a:ext cx="2502471" cy="15909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17AF783-457A-4758-9622-827D63CBC7CB}"/>
              </a:ext>
            </a:extLst>
          </p:cNvPr>
          <p:cNvSpPr txBox="1"/>
          <p:nvPr/>
        </p:nvSpPr>
        <p:spPr>
          <a:xfrm rot="19719888">
            <a:off x="6981752" y="4015953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18" name="TextBox 17">
            <a:hlinkClick r:id="rId15" action="ppaction://hlinksldjump"/>
            <a:extLst>
              <a:ext uri="{FF2B5EF4-FFF2-40B4-BE49-F238E27FC236}">
                <a16:creationId xmlns:a16="http://schemas.microsoft.com/office/drawing/2014/main" id="{86338A93-6594-4A72-B7AE-226E188E7472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19" name="TextBox 18">
            <a:hlinkClick r:id="rId16" action="ppaction://hlinksldjump"/>
            <a:extLst>
              <a:ext uri="{FF2B5EF4-FFF2-40B4-BE49-F238E27FC236}">
                <a16:creationId xmlns:a16="http://schemas.microsoft.com/office/drawing/2014/main" id="{D1EF66FE-7B27-40C8-B0C0-B6F53F3A9DB5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148728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7049322" cy="1484241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Look at the Venn diagram pictured.</a:t>
                </a:r>
              </a:p>
              <a:p>
                <a:pPr marL="0" indent="0" algn="ctr">
                  <a:buNone/>
                </a:pPr>
                <a:r>
                  <a:rPr lang="en-GB" dirty="0"/>
                  <a:t>Shade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′∪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7049322" cy="1484241"/>
              </a:xfrm>
              <a:blipFill>
                <a:blip r:embed="rId2"/>
                <a:stretch>
                  <a:fillRect t="-60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8AB24A-5801-497F-A1EC-9640585EF0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2594" y="1088196"/>
            <a:ext cx="3716724" cy="23304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387C95-8ADD-41F4-8F7C-35EA25F472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38818" y="3682294"/>
            <a:ext cx="2276544" cy="14305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F3D276-CF94-43F6-A25C-2176C11445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79766" y="3647917"/>
            <a:ext cx="2307774" cy="14649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39CDE5-2783-491C-BF76-B955E97F88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38818" y="5302811"/>
            <a:ext cx="2276544" cy="1428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85E9DBA-3DC8-4260-A9A9-A9D4D35ED9D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79767" y="5281616"/>
            <a:ext cx="2307773" cy="144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73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9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7049322" cy="1484241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Look at the Venn diagram pictured.</a:t>
                </a:r>
              </a:p>
              <a:p>
                <a:pPr marL="0" indent="0" algn="ctr">
                  <a:buNone/>
                </a:pPr>
                <a:r>
                  <a:rPr lang="en-GB" dirty="0"/>
                  <a:t>Shade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′∪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7049322" cy="1484241"/>
              </a:xfrm>
              <a:blipFill>
                <a:blip r:embed="rId2"/>
                <a:stretch>
                  <a:fillRect t="-60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8AB24A-5801-497F-A1EC-9640585EF0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2594" y="1088196"/>
            <a:ext cx="3716724" cy="23304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387C95-8ADD-41F4-8F7C-35EA25F472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38818" y="3682294"/>
            <a:ext cx="2276544" cy="14305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F3D276-CF94-43F6-A25C-2176C11445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79766" y="3647917"/>
            <a:ext cx="2307774" cy="14649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39CDE5-2783-491C-BF76-B955E97F88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38818" y="5302811"/>
            <a:ext cx="2276544" cy="1428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85E9DBA-3DC8-4260-A9A9-A9D4D35ED9D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79767" y="5281616"/>
            <a:ext cx="2307773" cy="144979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C102921-C7A9-40E0-9383-DA1D207A115F}"/>
              </a:ext>
            </a:extLst>
          </p:cNvPr>
          <p:cNvSpPr txBox="1"/>
          <p:nvPr/>
        </p:nvSpPr>
        <p:spPr>
          <a:xfrm rot="19719888">
            <a:off x="877173" y="5738885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18" name="TextBox 17">
            <a:hlinkClick r:id="rId16" action="ppaction://hlinksldjump"/>
            <a:extLst>
              <a:ext uri="{FF2B5EF4-FFF2-40B4-BE49-F238E27FC236}">
                <a16:creationId xmlns:a16="http://schemas.microsoft.com/office/drawing/2014/main" id="{E7E2FC1A-EA1E-4F23-BC35-6CBDB5E8D7E8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19" name="TextBox 18">
            <a:hlinkClick r:id="rId17" action="ppaction://hlinksldjump"/>
            <a:extLst>
              <a:ext uri="{FF2B5EF4-FFF2-40B4-BE49-F238E27FC236}">
                <a16:creationId xmlns:a16="http://schemas.microsoft.com/office/drawing/2014/main" id="{957CDA87-46D2-4D25-A2EB-6646AAEE76FE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286618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Question 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2147528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2500" lnSpcReduction="2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A Venn diagram is to be drawn for the following sets:</a:t>
                </a:r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𝑀𝑎𝑚𝑚𝑎𝑙𝑠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𝑇h𝑖𝑛𝑔𝑠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𝑓𝑙𝑦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𝑀𝑎𝑐h𝑖𝑛𝑒𝑠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Which of the Venn diagrams below is the most appropriate to show these sets?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2147528"/>
              </a:xfrm>
              <a:blipFill>
                <a:blip r:embed="rId2"/>
                <a:stretch>
                  <a:fillRect t="-6780" b="-678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E6663D-6516-4558-BB51-3B5758F3BA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10495" y="3482939"/>
            <a:ext cx="1974780" cy="16125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4F79B9-CE7C-4548-ACAD-B8E0061888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9994" y="3583051"/>
            <a:ext cx="2770549" cy="14698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9EEBFB-EFCE-4038-8F66-528D1DD79C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64080" y="5273032"/>
            <a:ext cx="2067610" cy="15024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6BE04F-7D5C-4B2E-B93F-2E1AE6890A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99993" y="5186269"/>
            <a:ext cx="2770549" cy="161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7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Question 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2147528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2500" lnSpcReduction="2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A Venn diagram is to be drawn for the following sets: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𝑀𝑎𝑚𝑚𝑎𝑙𝑠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𝑇h𝑖𝑛𝑔𝑠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𝑓𝑙𝑦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𝑀𝑎𝑐h𝑖𝑛𝑒𝑠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dirty="0"/>
                  <a:t>Which of the Venn diagrams below is the most appropriate to show these sets?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2147528"/>
              </a:xfrm>
              <a:blipFill>
                <a:blip r:embed="rId2"/>
                <a:stretch>
                  <a:fillRect t="-6780" b="-678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E6663D-6516-4558-BB51-3B5758F3BA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10495" y="3482939"/>
            <a:ext cx="1974780" cy="16125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4F79B9-CE7C-4548-ACAD-B8E0061888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9994" y="3583051"/>
            <a:ext cx="2770549" cy="14698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9EEBFB-EFCE-4038-8F66-528D1DD79C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64080" y="5273032"/>
            <a:ext cx="2067610" cy="15024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6BE04F-7D5C-4B2E-B93F-2E1AE6890A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99993" y="5186269"/>
            <a:ext cx="2770549" cy="161802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85138D-D3F0-43D7-8148-96540A085390}"/>
              </a:ext>
            </a:extLst>
          </p:cNvPr>
          <p:cNvSpPr txBox="1"/>
          <p:nvPr/>
        </p:nvSpPr>
        <p:spPr>
          <a:xfrm rot="19719888">
            <a:off x="6741258" y="5762653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17" name="TextBox 16">
            <a:hlinkClick r:id="rId15" action="ppaction://hlinksldjump"/>
            <a:extLst>
              <a:ext uri="{FF2B5EF4-FFF2-40B4-BE49-F238E27FC236}">
                <a16:creationId xmlns:a16="http://schemas.microsoft.com/office/drawing/2014/main" id="{0058E1FD-AC6A-446F-9A39-BA1964C3E430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18" name="TextBox 17">
            <a:hlinkClick r:id="rId16" action="ppaction://hlinksldjump"/>
            <a:extLst>
              <a:ext uri="{FF2B5EF4-FFF2-40B4-BE49-F238E27FC236}">
                <a16:creationId xmlns:a16="http://schemas.microsoft.com/office/drawing/2014/main" id="{04AE919F-DE3F-4915-B1BC-6111FBF52624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419372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323D2-7FCF-40FA-BF3B-568BF9DB3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4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The end!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92008-5B22-49B5-9409-FD8AC409B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80" y="2505527"/>
            <a:ext cx="8371839" cy="348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2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1335</Words>
  <Application>Microsoft Office PowerPoint</Application>
  <PresentationFormat>Widescreen</PresentationFormat>
  <Paragraphs>298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Office Theme</vt:lpstr>
      <vt:lpstr>Explain The Errors… Sets and Venn diagrams</vt:lpstr>
      <vt:lpstr>Choose a question!</vt:lpstr>
      <vt:lpstr>Question 1</vt:lpstr>
      <vt:lpstr>Question 1 – Answer</vt:lpstr>
      <vt:lpstr>Question 2</vt:lpstr>
      <vt:lpstr>Question 2 – Answer</vt:lpstr>
      <vt:lpstr>Question 3</vt:lpstr>
      <vt:lpstr>Question 3 – Answer</vt:lpstr>
      <vt:lpstr>Question 4</vt:lpstr>
      <vt:lpstr>Question 4</vt:lpstr>
      <vt:lpstr>Question 5</vt:lpstr>
      <vt:lpstr>Question 5 – Answer</vt:lpstr>
      <vt:lpstr>Question 6</vt:lpstr>
      <vt:lpstr>Question 6 – Answer</vt:lpstr>
      <vt:lpstr>Question 7</vt:lpstr>
      <vt:lpstr>Question 7</vt:lpstr>
      <vt:lpstr>Question 8</vt:lpstr>
      <vt:lpstr>Question 8 – Answer</vt:lpstr>
      <vt:lpstr>Question 9</vt:lpstr>
      <vt:lpstr>Question 9 – Answer</vt:lpstr>
      <vt:lpstr>Question 10</vt:lpstr>
      <vt:lpstr>Question 10</vt:lpstr>
      <vt:lpstr>The end!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Explain the errors… topic</dc:title>
  <dc:creator>Andy Lutwyche</dc:creator>
  <cp:lastModifiedBy>A.Lutwyche</cp:lastModifiedBy>
  <cp:revision>41</cp:revision>
  <dcterms:created xsi:type="dcterms:W3CDTF">2019-07-30T13:57:44Z</dcterms:created>
  <dcterms:modified xsi:type="dcterms:W3CDTF">2022-02-11T07:07:44Z</dcterms:modified>
</cp:coreProperties>
</file>