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2" r:id="rId4"/>
    <p:sldId id="261" r:id="rId5"/>
    <p:sldId id="264" r:id="rId6"/>
    <p:sldId id="263" r:id="rId7"/>
    <p:sldId id="266" r:id="rId8"/>
    <p:sldId id="265" r:id="rId9"/>
    <p:sldId id="260" r:id="rId10"/>
    <p:sldId id="25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5" d="100"/>
          <a:sy n="95" d="100"/>
        </p:scale>
        <p:origin x="104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382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946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8104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170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729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291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75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56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139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035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756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5C8B3-A5BB-40DE-B980-4DC1E8AA783B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227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13.png"/><Relationship Id="rId18" Type="http://schemas.openxmlformats.org/officeDocument/2006/relationships/image" Target="../media/image33.png"/><Relationship Id="rId3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29.png"/><Relationship Id="rId17" Type="http://schemas.openxmlformats.org/officeDocument/2006/relationships/image" Target="../media/image32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8.png"/><Relationship Id="rId5" Type="http://schemas.openxmlformats.org/officeDocument/2006/relationships/image" Target="../media/image23.png"/><Relationship Id="rId15" Type="http://schemas.openxmlformats.org/officeDocument/2006/relationships/image" Target="../media/image31.png"/><Relationship Id="rId10" Type="http://schemas.openxmlformats.org/officeDocument/2006/relationships/image" Target="../media/image27.png"/><Relationship Id="rId19" Type="http://schemas.openxmlformats.org/officeDocument/2006/relationships/image" Target="../media/image34.png"/><Relationship Id="rId4" Type="http://schemas.openxmlformats.org/officeDocument/2006/relationships/image" Target="../media/image22.png"/><Relationship Id="rId9" Type="http://schemas.openxmlformats.org/officeDocument/2006/relationships/image" Target="../media/image26.png"/><Relationship Id="rId14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18" Type="http://schemas.openxmlformats.org/officeDocument/2006/relationships/image" Target="../media/image5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17" Type="http://schemas.openxmlformats.org/officeDocument/2006/relationships/image" Target="../media/image51.png"/><Relationship Id="rId2" Type="http://schemas.openxmlformats.org/officeDocument/2006/relationships/image" Target="../media/image36.png"/><Relationship Id="rId16" Type="http://schemas.openxmlformats.org/officeDocument/2006/relationships/image" Target="../media/image50.png"/><Relationship Id="rId20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19" Type="http://schemas.openxmlformats.org/officeDocument/2006/relationships/image" Target="../media/image53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47.png"/><Relationship Id="rId18" Type="http://schemas.openxmlformats.org/officeDocument/2006/relationships/image" Target="../media/image58.png"/><Relationship Id="rId3" Type="http://schemas.openxmlformats.org/officeDocument/2006/relationships/image" Target="../media/image370.png"/><Relationship Id="rId7" Type="http://schemas.openxmlformats.org/officeDocument/2006/relationships/image" Target="../media/image41.png"/><Relationship Id="rId12" Type="http://schemas.openxmlformats.org/officeDocument/2006/relationships/image" Target="../media/image460.png"/><Relationship Id="rId17" Type="http://schemas.openxmlformats.org/officeDocument/2006/relationships/image" Target="../media/image510.png"/><Relationship Id="rId2" Type="http://schemas.openxmlformats.org/officeDocument/2006/relationships/image" Target="../media/image36.png"/><Relationship Id="rId16" Type="http://schemas.openxmlformats.org/officeDocument/2006/relationships/image" Target="../media/image50.png"/><Relationship Id="rId20" Type="http://schemas.openxmlformats.org/officeDocument/2006/relationships/image" Target="../media/image5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11" Type="http://schemas.openxmlformats.org/officeDocument/2006/relationships/image" Target="../media/image450.png"/><Relationship Id="rId5" Type="http://schemas.openxmlformats.org/officeDocument/2006/relationships/image" Target="../media/image390.png"/><Relationship Id="rId15" Type="http://schemas.openxmlformats.org/officeDocument/2006/relationships/image" Target="../media/image490.png"/><Relationship Id="rId10" Type="http://schemas.openxmlformats.org/officeDocument/2006/relationships/image" Target="../media/image44.png"/><Relationship Id="rId19" Type="http://schemas.openxmlformats.org/officeDocument/2006/relationships/image" Target="../media/image530.png"/><Relationship Id="rId4" Type="http://schemas.openxmlformats.org/officeDocument/2006/relationships/image" Target="../media/image380.png"/><Relationship Id="rId9" Type="http://schemas.openxmlformats.org/officeDocument/2006/relationships/image" Target="../media/image57.png"/><Relationship Id="rId14" Type="http://schemas.openxmlformats.org/officeDocument/2006/relationships/image" Target="../media/image48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18" Type="http://schemas.openxmlformats.org/officeDocument/2006/relationships/image" Target="../media/image7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17" Type="http://schemas.openxmlformats.org/officeDocument/2006/relationships/image" Target="../media/image74.png"/><Relationship Id="rId2" Type="http://schemas.openxmlformats.org/officeDocument/2006/relationships/image" Target="../media/image59.png"/><Relationship Id="rId16" Type="http://schemas.openxmlformats.org/officeDocument/2006/relationships/image" Target="../media/image73.png"/><Relationship Id="rId20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5" Type="http://schemas.openxmlformats.org/officeDocument/2006/relationships/image" Target="../media/image72.png"/><Relationship Id="rId10" Type="http://schemas.openxmlformats.org/officeDocument/2006/relationships/image" Target="../media/image67.png"/><Relationship Id="rId19" Type="http://schemas.openxmlformats.org/officeDocument/2006/relationships/image" Target="../media/image76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70.png"/><Relationship Id="rId18" Type="http://schemas.openxmlformats.org/officeDocument/2006/relationships/image" Target="../media/image84.png"/><Relationship Id="rId3" Type="http://schemas.openxmlformats.org/officeDocument/2006/relationships/image" Target="../media/image601.png"/><Relationship Id="rId7" Type="http://schemas.openxmlformats.org/officeDocument/2006/relationships/image" Target="../media/image78.png"/><Relationship Id="rId12" Type="http://schemas.openxmlformats.org/officeDocument/2006/relationships/image" Target="../media/image82.png"/><Relationship Id="rId17" Type="http://schemas.openxmlformats.org/officeDocument/2006/relationships/image" Target="../media/image83.png"/><Relationship Id="rId2" Type="http://schemas.openxmlformats.org/officeDocument/2006/relationships/image" Target="../media/image59.png"/><Relationship Id="rId16" Type="http://schemas.openxmlformats.org/officeDocument/2006/relationships/image" Target="../media/image73.png"/><Relationship Id="rId20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11" Type="http://schemas.openxmlformats.org/officeDocument/2006/relationships/image" Target="../media/image81.png"/><Relationship Id="rId5" Type="http://schemas.openxmlformats.org/officeDocument/2006/relationships/image" Target="../media/image621.png"/><Relationship Id="rId15" Type="http://schemas.openxmlformats.org/officeDocument/2006/relationships/image" Target="../media/image720.png"/><Relationship Id="rId10" Type="http://schemas.openxmlformats.org/officeDocument/2006/relationships/image" Target="../media/image67.png"/><Relationship Id="rId19" Type="http://schemas.openxmlformats.org/officeDocument/2006/relationships/image" Target="../media/image85.png"/><Relationship Id="rId4" Type="http://schemas.openxmlformats.org/officeDocument/2006/relationships/image" Target="../media/image611.png"/><Relationship Id="rId9" Type="http://schemas.openxmlformats.org/officeDocument/2006/relationships/image" Target="../media/image80.png"/><Relationship Id="rId14" Type="http://schemas.openxmlformats.org/officeDocument/2006/relationships/image" Target="../media/image7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0.png"/><Relationship Id="rId13" Type="http://schemas.openxmlformats.org/officeDocument/2006/relationships/image" Target="../media/image630.png"/><Relationship Id="rId18" Type="http://schemas.openxmlformats.org/officeDocument/2006/relationships/image" Target="../media/image680.png"/><Relationship Id="rId3" Type="http://schemas.openxmlformats.org/officeDocument/2006/relationships/image" Target="../media/image560.png"/><Relationship Id="rId7" Type="http://schemas.openxmlformats.org/officeDocument/2006/relationships/image" Target="../media/image410.png"/><Relationship Id="rId12" Type="http://schemas.openxmlformats.org/officeDocument/2006/relationships/image" Target="../media/image620.png"/><Relationship Id="rId17" Type="http://schemas.openxmlformats.org/officeDocument/2006/relationships/image" Target="../media/image670.png"/><Relationship Id="rId2" Type="http://schemas.openxmlformats.org/officeDocument/2006/relationships/image" Target="../media/image550.png"/><Relationship Id="rId16" Type="http://schemas.openxmlformats.org/officeDocument/2006/relationships/image" Target="../media/image660.png"/><Relationship Id="rId20" Type="http://schemas.openxmlformats.org/officeDocument/2006/relationships/image" Target="../media/image7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0.png"/><Relationship Id="rId11" Type="http://schemas.openxmlformats.org/officeDocument/2006/relationships/image" Target="../media/image610.png"/><Relationship Id="rId5" Type="http://schemas.openxmlformats.org/officeDocument/2006/relationships/image" Target="../media/image580.png"/><Relationship Id="rId15" Type="http://schemas.openxmlformats.org/officeDocument/2006/relationships/image" Target="../media/image650.png"/><Relationship Id="rId10" Type="http://schemas.openxmlformats.org/officeDocument/2006/relationships/image" Target="../media/image600.png"/><Relationship Id="rId19" Type="http://schemas.openxmlformats.org/officeDocument/2006/relationships/image" Target="../media/image690.png"/><Relationship Id="rId4" Type="http://schemas.openxmlformats.org/officeDocument/2006/relationships/image" Target="../media/image570.png"/><Relationship Id="rId9" Type="http://schemas.openxmlformats.org/officeDocument/2006/relationships/image" Target="../media/image590.png"/><Relationship Id="rId14" Type="http://schemas.openxmlformats.org/officeDocument/2006/relationships/image" Target="../media/image64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8000" b="1" dirty="0"/>
              <a:t>Differentiating Explosions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61763" y="3509963"/>
            <a:ext cx="5868473" cy="1655762"/>
          </a:xfrm>
        </p:spPr>
        <p:txBody>
          <a:bodyPr>
            <a:normAutofit/>
          </a:bodyPr>
          <a:lstStyle/>
          <a:p>
            <a:r>
              <a:rPr lang="en-GB" sz="2800" i="1" dirty="0"/>
              <a:t>Can you fill in the blanks?</a:t>
            </a:r>
          </a:p>
        </p:txBody>
      </p:sp>
    </p:spTree>
    <p:extLst>
      <p:ext uri="{BB962C8B-B14F-4D97-AF65-F5344CB8AC3E}">
        <p14:creationId xmlns:p14="http://schemas.microsoft.com/office/powerpoint/2010/main" val="1623229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cxnSpLocks/>
          </p:cNvCxnSpPr>
          <p:nvPr/>
        </p:nvCxnSpPr>
        <p:spPr>
          <a:xfrm flipV="1">
            <a:off x="1454102" y="3225113"/>
            <a:ext cx="97177" cy="1373781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cxnSpLocks/>
          </p:cNvCxnSpPr>
          <p:nvPr/>
        </p:nvCxnSpPr>
        <p:spPr>
          <a:xfrm flipH="1" flipV="1">
            <a:off x="8848165" y="592236"/>
            <a:ext cx="1234950" cy="27755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939116" y="1853041"/>
            <a:ext cx="48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31901" y="3499491"/>
            <a:ext cx="48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55493" y="3225113"/>
            <a:ext cx="1102478" cy="21418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cxnSpLocks/>
          </p:cNvCxnSpPr>
          <p:nvPr/>
        </p:nvCxnSpPr>
        <p:spPr>
          <a:xfrm flipH="1">
            <a:off x="7936646" y="5105755"/>
            <a:ext cx="166427" cy="945421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652584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Fill in the blanks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752170" y="1338649"/>
                <a:ext cx="232503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2170" y="1338649"/>
                <a:ext cx="2325032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47134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471347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273136" y="2540664"/>
                <a:ext cx="2828248" cy="125697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chemeClr val="accent6">
                        <a:lumMod val="75000"/>
                      </a:schemeClr>
                    </a:solidFill>
                  </a:rPr>
                  <a:t>Gradient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60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1,−2</m:t>
                        </m:r>
                      </m:e>
                    </m:d>
                  </m:oMath>
                </a14:m>
                <a:r>
                  <a:rPr lang="en-GB" sz="1600" dirty="0">
                    <a:solidFill>
                      <a:schemeClr val="accent6">
                        <a:lumMod val="75000"/>
                      </a:schemeClr>
                    </a:solidFill>
                  </a:rPr>
                  <a:t>:</a:t>
                </a:r>
              </a:p>
              <a:p>
                <a:pPr algn="ctr"/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3136" y="2540664"/>
                <a:ext cx="2828248" cy="125697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9582079" y="3980615"/>
                <a:ext cx="2571235" cy="143902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chemeClr val="accent6">
                        <a:lumMod val="75000"/>
                      </a:schemeClr>
                    </a:solidFill>
                  </a:rPr>
                  <a:t>Equation of tangent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60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1,−2</m:t>
                        </m:r>
                      </m:e>
                    </m:d>
                  </m:oMath>
                </a14:m>
                <a:r>
                  <a:rPr lang="en-GB" sz="1600" dirty="0">
                    <a:solidFill>
                      <a:schemeClr val="accent6">
                        <a:lumMod val="75000"/>
                      </a:schemeClr>
                    </a:solidFill>
                  </a:rPr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2079" y="3980615"/>
                <a:ext cx="2571235" cy="1439029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623751" y="1326293"/>
                <a:ext cx="291011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                   +1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3751" y="1326293"/>
                <a:ext cx="2910113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370710" y="646671"/>
                <a:ext cx="259903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10" y="646671"/>
                <a:ext cx="2599033" cy="1145059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2">
                        <a:lumMod val="75000"/>
                      </a:schemeClr>
                    </a:solidFill>
                  </a:rPr>
                  <a:t>Gradient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             ,−1</m:t>
                        </m:r>
                      </m:e>
                    </m:d>
                  </m:oMath>
                </a14:m>
                <a:r>
                  <a:rPr lang="en-GB" dirty="0">
                    <a:solidFill>
                      <a:schemeClr val="accent2">
                        <a:lumMod val="75000"/>
                      </a:schemeClr>
                    </a:solidFill>
                  </a:rPr>
                  <a:t>:</a:t>
                </a:r>
              </a:p>
              <a:p>
                <a:pPr algn="ctr"/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78262" y="4274586"/>
                <a:ext cx="290499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chemeClr val="accent2">
                        <a:lumMod val="75000"/>
                      </a:schemeClr>
                    </a:solidFill>
                  </a:rPr>
                  <a:t>Equation of tangent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60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            ,−1</m:t>
                        </m:r>
                      </m:e>
                    </m:d>
                  </m:oMath>
                </a14:m>
                <a:r>
                  <a:rPr lang="en-GB" sz="1600" dirty="0">
                    <a:solidFill>
                      <a:schemeClr val="accent2">
                        <a:lumMod val="75000"/>
                      </a:schemeClr>
                    </a:solidFill>
                  </a:rPr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=2−3</m:t>
                      </m:r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4274586"/>
                <a:ext cx="2904993" cy="1145059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4297054" y="4149596"/>
                <a:ext cx="257123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7054" y="4149596"/>
                <a:ext cx="2571235" cy="1145059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loud 43"/>
              <p:cNvSpPr/>
              <p:nvPr/>
            </p:nvSpPr>
            <p:spPr>
              <a:xfrm>
                <a:off x="3658115" y="5572468"/>
                <a:ext cx="269737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             +5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8115" y="5572468"/>
                <a:ext cx="2697378" cy="1145059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479936" y="5572467"/>
                <a:ext cx="281108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FF0000"/>
                    </a:solidFill>
                  </a:rPr>
                  <a:t>Gradient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1,             </m:t>
                        </m:r>
                      </m:e>
                    </m:d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936" y="5572467"/>
                <a:ext cx="2811083" cy="1145059"/>
              </a:xfrm>
              <a:prstGeom prst="cloud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593303" y="110290"/>
                <a:ext cx="19928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3303" y="110290"/>
                <a:ext cx="1992849" cy="1145059"/>
              </a:xfrm>
              <a:prstGeom prst="cloud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7104351" y="9076"/>
                <a:ext cx="212536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4351" y="9076"/>
                <a:ext cx="2125367" cy="1145059"/>
              </a:xfrm>
              <a:prstGeom prst="cloud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9275805" y="388984"/>
                <a:ext cx="282558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4">
                        <a:lumMod val="75000"/>
                      </a:schemeClr>
                    </a:solidFill>
                  </a:rPr>
                  <a:t>Gradient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2,5</m:t>
                        </m:r>
                      </m:e>
                    </m:d>
                  </m:oMath>
                </a14:m>
                <a:r>
                  <a:rPr lang="en-GB" dirty="0">
                    <a:solidFill>
                      <a:schemeClr val="accent4">
                        <a:lumMod val="75000"/>
                      </a:schemeClr>
                    </a:solidFill>
                  </a:rPr>
                  <a:t>:</a:t>
                </a:r>
              </a:p>
              <a:p>
                <a:pPr algn="ctr"/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5805" y="388984"/>
                <a:ext cx="2825580" cy="1145059"/>
              </a:xfrm>
              <a:prstGeom prst="cloud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6702929" y="2930927"/>
                <a:ext cx="257287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2929" y="2930927"/>
                <a:ext cx="2572876" cy="1145059"/>
              </a:xfrm>
              <a:prstGeom prst="cloud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loud 65"/>
              <p:cNvSpPr/>
              <p:nvPr/>
            </p:nvSpPr>
            <p:spPr>
              <a:xfrm>
                <a:off x="6962480" y="4205416"/>
                <a:ext cx="257123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2480" y="4205416"/>
                <a:ext cx="2571235" cy="1145059"/>
              </a:xfrm>
              <a:prstGeom prst="cloud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loud 67"/>
              <p:cNvSpPr/>
              <p:nvPr/>
            </p:nvSpPr>
            <p:spPr>
              <a:xfrm>
                <a:off x="2108870" y="3143284"/>
                <a:ext cx="2831728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rgbClr val="FF0000"/>
                    </a:solidFill>
                  </a:rPr>
                  <a:t>Equation of tangent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1,             </m:t>
                        </m:r>
                      </m:e>
                    </m:d>
                  </m:oMath>
                </a14:m>
                <a:r>
                  <a:rPr lang="en-GB" sz="1600" dirty="0">
                    <a:solidFill>
                      <a:srgbClr val="FF0000"/>
                    </a:solidFill>
                  </a:rPr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8870" y="3143284"/>
                <a:ext cx="2831728" cy="1281585"/>
              </a:xfrm>
              <a:prstGeom prst="cloud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468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b="1" dirty="0"/>
              <a:t>Differentiating Explosions 1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5F22CF7C-CA9C-4278-BA74-769B048053B9}"/>
              </a:ext>
            </a:extLst>
          </p:cNvPr>
          <p:cNvCxnSpPr>
            <a:cxnSpLocks/>
          </p:cNvCxnSpPr>
          <p:nvPr/>
        </p:nvCxnSpPr>
        <p:spPr>
          <a:xfrm flipV="1">
            <a:off x="8453203" y="6051175"/>
            <a:ext cx="1880862" cy="13341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loud 52">
                <a:extLst>
                  <a:ext uri="{FF2B5EF4-FFF2-40B4-BE49-F238E27FC236}">
                    <a16:creationId xmlns:a16="http://schemas.microsoft.com/office/drawing/2014/main" id="{C0BDB55D-4B68-4C67-B529-32B8454932FB}"/>
                  </a:ext>
                </a:extLst>
              </p:cNvPr>
              <p:cNvSpPr/>
              <p:nvPr/>
            </p:nvSpPr>
            <p:spPr>
              <a:xfrm>
                <a:off x="9466729" y="5478646"/>
                <a:ext cx="2672693" cy="1278477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rgbClr val="0070C0"/>
                    </a:solidFill>
                  </a:rPr>
                  <a:t>Equation of tangent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6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−2,               </m:t>
                        </m:r>
                      </m:e>
                    </m:d>
                  </m:oMath>
                </a14:m>
                <a:r>
                  <a:rPr lang="en-GB" sz="1600" dirty="0">
                    <a:solidFill>
                      <a:srgbClr val="0070C0"/>
                    </a:solidFill>
                  </a:rPr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=−11</m:t>
                      </m:r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3" name="Cloud 52">
                <a:extLst>
                  <a:ext uri="{FF2B5EF4-FFF2-40B4-BE49-F238E27FC236}">
                    <a16:creationId xmlns:a16="http://schemas.microsoft.com/office/drawing/2014/main" id="{C0BDB55D-4B68-4C67-B529-32B8454932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6729" y="5478646"/>
                <a:ext cx="2672693" cy="1278477"/>
              </a:xfrm>
              <a:prstGeom prst="cloud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6481553" y="5612064"/>
                <a:ext cx="279158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0070C0"/>
                    </a:solidFill>
                  </a:rPr>
                  <a:t>Gradient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−2,             </m:t>
                        </m:r>
                      </m:e>
                    </m:d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:</a:t>
                </a:r>
              </a:p>
              <a:p>
                <a:pPr algn="ctr"/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1553" y="5612064"/>
                <a:ext cx="2791582" cy="1145059"/>
              </a:xfrm>
              <a:prstGeom prst="cloud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2984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cxnSpLocks/>
          </p:cNvCxnSpPr>
          <p:nvPr/>
        </p:nvCxnSpPr>
        <p:spPr>
          <a:xfrm flipV="1">
            <a:off x="1454102" y="3225113"/>
            <a:ext cx="97177" cy="1373781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cxnSpLocks/>
          </p:cNvCxnSpPr>
          <p:nvPr/>
        </p:nvCxnSpPr>
        <p:spPr>
          <a:xfrm flipH="1" flipV="1">
            <a:off x="8848165" y="592236"/>
            <a:ext cx="1234950" cy="27755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939116" y="1853041"/>
            <a:ext cx="48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31901" y="3499491"/>
            <a:ext cx="48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55493" y="3225113"/>
            <a:ext cx="1102478" cy="21418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cxnSpLocks/>
          </p:cNvCxnSpPr>
          <p:nvPr/>
        </p:nvCxnSpPr>
        <p:spPr>
          <a:xfrm flipH="1">
            <a:off x="7936646" y="5105755"/>
            <a:ext cx="166427" cy="945421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652584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Fill in the blanks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752170" y="1338649"/>
                <a:ext cx="232503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2170" y="1338649"/>
                <a:ext cx="2325032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47134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471347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273136" y="2540664"/>
                <a:ext cx="2828248" cy="125697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chemeClr val="accent6">
                        <a:lumMod val="75000"/>
                      </a:schemeClr>
                    </a:solidFill>
                  </a:rPr>
                  <a:t>Gradient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60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1,−2</m:t>
                        </m:r>
                      </m:e>
                    </m:d>
                  </m:oMath>
                </a14:m>
                <a:r>
                  <a:rPr lang="en-GB" sz="1600" dirty="0">
                    <a:solidFill>
                      <a:schemeClr val="accent6">
                        <a:lumMod val="75000"/>
                      </a:schemeClr>
                    </a:solidFill>
                  </a:rPr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3136" y="2540664"/>
                <a:ext cx="2828248" cy="125697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9582079" y="3980615"/>
                <a:ext cx="2571235" cy="143902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chemeClr val="accent6">
                        <a:lumMod val="75000"/>
                      </a:schemeClr>
                    </a:solidFill>
                  </a:rPr>
                  <a:t>Equation of tangent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60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1,−2</m:t>
                        </m:r>
                      </m:e>
                    </m:d>
                  </m:oMath>
                </a14:m>
                <a:r>
                  <a:rPr lang="en-GB" sz="1600" dirty="0">
                    <a:solidFill>
                      <a:schemeClr val="accent6">
                        <a:lumMod val="75000"/>
                      </a:schemeClr>
                    </a:solidFill>
                  </a:rPr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2079" y="3980615"/>
                <a:ext cx="2571235" cy="1439029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623751" y="1326293"/>
                <a:ext cx="291011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3751" y="1326293"/>
                <a:ext cx="2910113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370710" y="646671"/>
                <a:ext cx="259903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10" y="646671"/>
                <a:ext cx="2599033" cy="1145059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2">
                        <a:lumMod val="75000"/>
                      </a:schemeClr>
                    </a:solidFill>
                  </a:rPr>
                  <a:t>Gradient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1,−1</m:t>
                        </m:r>
                      </m:e>
                    </m:d>
                  </m:oMath>
                </a14:m>
                <a:r>
                  <a:rPr lang="en-GB" dirty="0">
                    <a:solidFill>
                      <a:schemeClr val="accent2">
                        <a:lumMod val="75000"/>
                      </a:schemeClr>
                    </a:solidFill>
                  </a:rPr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78262" y="4274586"/>
                <a:ext cx="290499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chemeClr val="accent2">
                        <a:lumMod val="75000"/>
                      </a:schemeClr>
                    </a:solidFill>
                  </a:rPr>
                  <a:t>Equation of tangent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60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1,−1</m:t>
                        </m:r>
                      </m:e>
                    </m:d>
                  </m:oMath>
                </a14:m>
                <a:r>
                  <a:rPr lang="en-GB" sz="1600" dirty="0">
                    <a:solidFill>
                      <a:schemeClr val="accent2">
                        <a:lumMod val="75000"/>
                      </a:schemeClr>
                    </a:solidFill>
                  </a:rPr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=2−3</m:t>
                      </m:r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4274586"/>
                <a:ext cx="2904993" cy="1145059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4297054" y="4149596"/>
                <a:ext cx="257123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7054" y="4149596"/>
                <a:ext cx="2571235" cy="1145059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loud 43"/>
              <p:cNvSpPr/>
              <p:nvPr/>
            </p:nvSpPr>
            <p:spPr>
              <a:xfrm>
                <a:off x="3658115" y="5572468"/>
                <a:ext cx="269737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8115" y="5572468"/>
                <a:ext cx="2697378" cy="1145059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479936" y="5572467"/>
                <a:ext cx="281108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FF0000"/>
                    </a:solidFill>
                  </a:rPr>
                  <a:t>Gradient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1,6</m:t>
                        </m:r>
                      </m:e>
                    </m:d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936" y="5572467"/>
                <a:ext cx="2811083" cy="1145059"/>
              </a:xfrm>
              <a:prstGeom prst="cloud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593303" y="110290"/>
                <a:ext cx="19928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3303" y="110290"/>
                <a:ext cx="1992849" cy="1145059"/>
              </a:xfrm>
              <a:prstGeom prst="cloud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7104351" y="9076"/>
                <a:ext cx="212536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4351" y="9076"/>
                <a:ext cx="2125367" cy="1145059"/>
              </a:xfrm>
              <a:prstGeom prst="cloud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9275805" y="388984"/>
                <a:ext cx="282558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4">
                        <a:lumMod val="75000"/>
                      </a:schemeClr>
                    </a:solidFill>
                  </a:rPr>
                  <a:t>Gradient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2,5</m:t>
                        </m:r>
                      </m:e>
                    </m:d>
                  </m:oMath>
                </a14:m>
                <a:r>
                  <a:rPr lang="en-GB" dirty="0">
                    <a:solidFill>
                      <a:schemeClr val="accent4">
                        <a:lumMod val="75000"/>
                      </a:schemeClr>
                    </a:solidFill>
                  </a:rPr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5805" y="388984"/>
                <a:ext cx="2825580" cy="1145059"/>
              </a:xfrm>
              <a:prstGeom prst="cloud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6702929" y="2930927"/>
                <a:ext cx="257287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2929" y="2930927"/>
                <a:ext cx="2572876" cy="1145059"/>
              </a:xfrm>
              <a:prstGeom prst="cloud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loud 65"/>
              <p:cNvSpPr/>
              <p:nvPr/>
            </p:nvSpPr>
            <p:spPr>
              <a:xfrm>
                <a:off x="6962480" y="4205416"/>
                <a:ext cx="257123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2480" y="4205416"/>
                <a:ext cx="2571235" cy="1145059"/>
              </a:xfrm>
              <a:prstGeom prst="cloud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loud 67"/>
              <p:cNvSpPr/>
              <p:nvPr/>
            </p:nvSpPr>
            <p:spPr>
              <a:xfrm>
                <a:off x="2108870" y="3143284"/>
                <a:ext cx="2831728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FF0000"/>
                    </a:solidFill>
                  </a:rPr>
                  <a:t>Equation of tangent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1,6</m:t>
                        </m:r>
                      </m:e>
                    </m:d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8870" y="3143284"/>
                <a:ext cx="2831728" cy="1281585"/>
              </a:xfrm>
              <a:prstGeom prst="cloud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3" y="61856"/>
            <a:ext cx="43243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b="1" dirty="0"/>
              <a:t>Differentiating Explosions 1</a:t>
            </a:r>
          </a:p>
          <a:p>
            <a:pPr algn="r"/>
            <a:r>
              <a:rPr lang="en-GB" sz="2800" b="1" dirty="0"/>
              <a:t>Answers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5F22CF7C-CA9C-4278-BA74-769B048053B9}"/>
              </a:ext>
            </a:extLst>
          </p:cNvPr>
          <p:cNvCxnSpPr>
            <a:cxnSpLocks/>
          </p:cNvCxnSpPr>
          <p:nvPr/>
        </p:nvCxnSpPr>
        <p:spPr>
          <a:xfrm flipV="1">
            <a:off x="8453203" y="6051175"/>
            <a:ext cx="1880862" cy="13341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loud 52">
                <a:extLst>
                  <a:ext uri="{FF2B5EF4-FFF2-40B4-BE49-F238E27FC236}">
                    <a16:creationId xmlns:a16="http://schemas.microsoft.com/office/drawing/2014/main" id="{C0BDB55D-4B68-4C67-B529-32B8454932FB}"/>
                  </a:ext>
                </a:extLst>
              </p:cNvPr>
              <p:cNvSpPr/>
              <p:nvPr/>
            </p:nvSpPr>
            <p:spPr>
              <a:xfrm>
                <a:off x="9466729" y="5478646"/>
                <a:ext cx="2672693" cy="1278477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rgbClr val="0070C0"/>
                    </a:solidFill>
                  </a:rPr>
                  <a:t>Equation of tangent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6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−2,8</m:t>
                        </m:r>
                      </m:e>
                    </m:d>
                  </m:oMath>
                </a14:m>
                <a:r>
                  <a:rPr lang="en-GB" sz="1600" dirty="0">
                    <a:solidFill>
                      <a:srgbClr val="0070C0"/>
                    </a:solidFill>
                  </a:rPr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=−11</m:t>
                      </m:r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−14</m:t>
                      </m:r>
                    </m:oMath>
                  </m:oMathPara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3" name="Cloud 52">
                <a:extLst>
                  <a:ext uri="{FF2B5EF4-FFF2-40B4-BE49-F238E27FC236}">
                    <a16:creationId xmlns:a16="http://schemas.microsoft.com/office/drawing/2014/main" id="{C0BDB55D-4B68-4C67-B529-32B8454932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6729" y="5478646"/>
                <a:ext cx="2672693" cy="1278477"/>
              </a:xfrm>
              <a:prstGeom prst="cloud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6481553" y="5612064"/>
                <a:ext cx="279158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0070C0"/>
                    </a:solidFill>
                  </a:rPr>
                  <a:t>Gradient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−2,8</m:t>
                        </m:r>
                      </m:e>
                    </m:d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−11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1553" y="5612064"/>
                <a:ext cx="2791582" cy="1145059"/>
              </a:xfrm>
              <a:prstGeom prst="cloud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0841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cxnSpLocks/>
          </p:cNvCxnSpPr>
          <p:nvPr/>
        </p:nvCxnSpPr>
        <p:spPr>
          <a:xfrm flipH="1" flipV="1">
            <a:off x="1417933" y="3100701"/>
            <a:ext cx="36169" cy="149819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cxnSpLocks/>
          </p:cNvCxnSpPr>
          <p:nvPr/>
        </p:nvCxnSpPr>
        <p:spPr>
          <a:xfrm flipH="1" flipV="1">
            <a:off x="8848165" y="592236"/>
            <a:ext cx="1234950" cy="27755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55493" y="3225113"/>
            <a:ext cx="1102478" cy="21418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cxnSpLocks/>
          </p:cNvCxnSpPr>
          <p:nvPr/>
        </p:nvCxnSpPr>
        <p:spPr>
          <a:xfrm flipH="1">
            <a:off x="7936646" y="5105755"/>
            <a:ext cx="166427" cy="945421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652584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Fill in the blanks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703019" y="1338649"/>
                <a:ext cx="256412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3019" y="1338649"/>
                <a:ext cx="2564120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47134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471347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393290" y="2565172"/>
                <a:ext cx="270809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6">
                        <a:lumMod val="75000"/>
                      </a:schemeClr>
                    </a:solidFill>
                  </a:rPr>
                  <a:t>Gradient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−2,−1</m:t>
                        </m:r>
                      </m:e>
                    </m:d>
                  </m:oMath>
                </a14:m>
                <a:r>
                  <a:rPr lang="en-GB" dirty="0">
                    <a:solidFill>
                      <a:schemeClr val="accent6">
                        <a:lumMod val="75000"/>
                      </a:schemeClr>
                    </a:solidFill>
                  </a:rPr>
                  <a:t>:</a:t>
                </a:r>
              </a:p>
              <a:p>
                <a:pPr algn="ctr"/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3290" y="2565172"/>
                <a:ext cx="2708093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9582079" y="3819347"/>
                <a:ext cx="2571235" cy="1477751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chemeClr val="accent6">
                        <a:lumMod val="75000"/>
                      </a:schemeClr>
                    </a:solidFill>
                  </a:rPr>
                  <a:t>Equation of normal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60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−2,−1</m:t>
                        </m:r>
                      </m:e>
                    </m:d>
                  </m:oMath>
                </a14:m>
                <a:r>
                  <a:rPr lang="en-GB" sz="1600" dirty="0">
                    <a:solidFill>
                      <a:schemeClr val="accent6">
                        <a:lumMod val="75000"/>
                      </a:schemeClr>
                    </a:solidFill>
                  </a:rPr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2079" y="3819347"/>
                <a:ext cx="2571235" cy="1477751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72034" y="1326293"/>
                <a:ext cx="276183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                     −2</m:t>
                      </m:r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2034" y="1326293"/>
                <a:ext cx="2761830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598394" y="646671"/>
                <a:ext cx="23713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394" y="646671"/>
                <a:ext cx="2371349" cy="1145059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78262" y="2153034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2">
                        <a:lumMod val="75000"/>
                      </a:schemeClr>
                    </a:solidFill>
                  </a:rPr>
                  <a:t>Gradient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1,−1</m:t>
                        </m:r>
                      </m:e>
                    </m:d>
                  </m:oMath>
                </a14:m>
                <a:r>
                  <a:rPr lang="en-GB" dirty="0">
                    <a:solidFill>
                      <a:schemeClr val="accent2">
                        <a:lumMod val="75000"/>
                      </a:schemeClr>
                    </a:solidFill>
                  </a:rPr>
                  <a:t>:</a:t>
                </a:r>
              </a:p>
              <a:p>
                <a:pPr algn="ctr"/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153034"/>
                <a:ext cx="2891481" cy="1145059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24470" y="4165072"/>
                <a:ext cx="2904993" cy="1367051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2">
                        <a:lumMod val="75000"/>
                      </a:schemeClr>
                    </a:solidFill>
                  </a:rPr>
                  <a:t>Equation of normal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1,−1</m:t>
                        </m:r>
                      </m:e>
                    </m:d>
                  </m:oMath>
                </a14:m>
                <a:r>
                  <a:rPr lang="en-GB" dirty="0">
                    <a:solidFill>
                      <a:schemeClr val="accent2">
                        <a:lumMod val="75000"/>
                      </a:schemeClr>
                    </a:solidFill>
                  </a:rPr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70" y="4165072"/>
                <a:ext cx="2904993" cy="1367051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4297054" y="4149596"/>
                <a:ext cx="257123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7054" y="4149596"/>
                <a:ext cx="2571235" cy="1145059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loud 43"/>
              <p:cNvSpPr/>
              <p:nvPr/>
            </p:nvSpPr>
            <p:spPr>
              <a:xfrm>
                <a:off x="3658115" y="5572468"/>
                <a:ext cx="269737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8115" y="5572468"/>
                <a:ext cx="2697378" cy="1145059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479936" y="5572467"/>
                <a:ext cx="281108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FF0000"/>
                    </a:solidFill>
                  </a:rPr>
                  <a:t>Gradient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1,−2</m:t>
                        </m:r>
                      </m:e>
                    </m:d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:</a:t>
                </a:r>
              </a:p>
              <a:p>
                <a:pPr algn="ctr"/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936" y="5572467"/>
                <a:ext cx="2811083" cy="1145059"/>
              </a:xfrm>
              <a:prstGeom prst="cloud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452549" y="110290"/>
                <a:ext cx="21336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2549" y="110290"/>
                <a:ext cx="2133603" cy="1145059"/>
              </a:xfrm>
              <a:prstGeom prst="cloud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6986709" y="9076"/>
                <a:ext cx="224301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6709" y="9076"/>
                <a:ext cx="2243010" cy="1145059"/>
              </a:xfrm>
              <a:prstGeom prst="cloud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9319427" y="388984"/>
                <a:ext cx="278195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chemeClr val="accent4">
                        <a:lumMod val="75000"/>
                      </a:schemeClr>
                    </a:solidFill>
                  </a:rPr>
                  <a:t>Gradient of normal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60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2,−2</m:t>
                        </m:r>
                      </m:e>
                    </m:d>
                  </m:oMath>
                </a14:m>
                <a:r>
                  <a:rPr lang="en-GB" sz="1600" dirty="0">
                    <a:solidFill>
                      <a:schemeClr val="accent4">
                        <a:lumMod val="75000"/>
                      </a:schemeClr>
                    </a:solidFill>
                  </a:rPr>
                  <a:t>:</a:t>
                </a:r>
              </a:p>
              <a:p>
                <a:pPr algn="ctr"/>
                <a:endParaRPr lang="en-GB" sz="1600" b="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9427" y="388984"/>
                <a:ext cx="2781958" cy="1145059"/>
              </a:xfrm>
              <a:prstGeom prst="cloud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6704568" y="2930927"/>
                <a:ext cx="267717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sSup>
                        <m:sSupPr>
                          <m:ctrlP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4568" y="2930927"/>
                <a:ext cx="2677173" cy="1145059"/>
              </a:xfrm>
              <a:prstGeom prst="cloud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loud 65"/>
              <p:cNvSpPr/>
              <p:nvPr/>
            </p:nvSpPr>
            <p:spPr>
              <a:xfrm>
                <a:off x="6962480" y="4205416"/>
                <a:ext cx="257123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2480" y="4205416"/>
                <a:ext cx="2571235" cy="1145059"/>
              </a:xfrm>
              <a:prstGeom prst="cloud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loud 67"/>
              <p:cNvSpPr/>
              <p:nvPr/>
            </p:nvSpPr>
            <p:spPr>
              <a:xfrm>
                <a:off x="1988971" y="2988632"/>
                <a:ext cx="2965075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FF0000"/>
                    </a:solidFill>
                  </a:rPr>
                  <a:t>Equation of normal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1,−2</m:t>
                        </m:r>
                      </m:e>
                    </m:d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8971" y="2988632"/>
                <a:ext cx="2965075" cy="1281585"/>
              </a:xfrm>
              <a:prstGeom prst="cloud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2738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b="1" dirty="0"/>
              <a:t>Differentiating Explosions 2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5F22CF7C-CA9C-4278-BA74-769B048053B9}"/>
              </a:ext>
            </a:extLst>
          </p:cNvPr>
          <p:cNvCxnSpPr>
            <a:cxnSpLocks/>
          </p:cNvCxnSpPr>
          <p:nvPr/>
        </p:nvCxnSpPr>
        <p:spPr>
          <a:xfrm flipV="1">
            <a:off x="8453203" y="6170359"/>
            <a:ext cx="1714435" cy="1423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loud 52">
                <a:extLst>
                  <a:ext uri="{FF2B5EF4-FFF2-40B4-BE49-F238E27FC236}">
                    <a16:creationId xmlns:a16="http://schemas.microsoft.com/office/drawing/2014/main" id="{C0BDB55D-4B68-4C67-B529-32B8454932FB}"/>
                  </a:ext>
                </a:extLst>
              </p:cNvPr>
              <p:cNvSpPr/>
              <p:nvPr/>
            </p:nvSpPr>
            <p:spPr>
              <a:xfrm>
                <a:off x="9533716" y="5350475"/>
                <a:ext cx="2605706" cy="1453717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0070C0"/>
                    </a:solidFill>
                  </a:rPr>
                  <a:t>Equation of normal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2,−5</m:t>
                        </m:r>
                      </m:e>
                    </m:d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3" name="Cloud 52">
                <a:extLst>
                  <a:ext uri="{FF2B5EF4-FFF2-40B4-BE49-F238E27FC236}">
                    <a16:creationId xmlns:a16="http://schemas.microsoft.com/office/drawing/2014/main" id="{C0BDB55D-4B68-4C67-B529-32B8454932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3716" y="5350475"/>
                <a:ext cx="2605706" cy="1453717"/>
              </a:xfrm>
              <a:prstGeom prst="cloud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6481553" y="5612064"/>
                <a:ext cx="279158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0070C0"/>
                    </a:solidFill>
                  </a:rPr>
                  <a:t>Gradient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2,−5</m:t>
                        </m:r>
                      </m:e>
                    </m:d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:</a:t>
                </a:r>
              </a:p>
              <a:p>
                <a:pPr algn="ctr"/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1553" y="5612064"/>
                <a:ext cx="2791582" cy="1145059"/>
              </a:xfrm>
              <a:prstGeom prst="cloud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8760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cxnSpLocks/>
          </p:cNvCxnSpPr>
          <p:nvPr/>
        </p:nvCxnSpPr>
        <p:spPr>
          <a:xfrm flipH="1" flipV="1">
            <a:off x="1417933" y="3100701"/>
            <a:ext cx="36169" cy="149819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cxnSpLocks/>
          </p:cNvCxnSpPr>
          <p:nvPr/>
        </p:nvCxnSpPr>
        <p:spPr>
          <a:xfrm flipH="1" flipV="1">
            <a:off x="8848165" y="592236"/>
            <a:ext cx="1234950" cy="27755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55493" y="3225113"/>
            <a:ext cx="1102478" cy="21418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cxnSpLocks/>
          </p:cNvCxnSpPr>
          <p:nvPr/>
        </p:nvCxnSpPr>
        <p:spPr>
          <a:xfrm flipH="1">
            <a:off x="7936646" y="5105755"/>
            <a:ext cx="166427" cy="945421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652584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Fill in the blanks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703019" y="1338649"/>
                <a:ext cx="256412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3019" y="1338649"/>
                <a:ext cx="2564120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47134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471347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393290" y="2565172"/>
                <a:ext cx="270809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6">
                        <a:lumMod val="75000"/>
                      </a:schemeClr>
                    </a:solidFill>
                  </a:rPr>
                  <a:t>Gradient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−2,−1</m:t>
                        </m:r>
                      </m:e>
                    </m:d>
                  </m:oMath>
                </a14:m>
                <a:r>
                  <a:rPr lang="en-GB" dirty="0">
                    <a:solidFill>
                      <a:schemeClr val="accent6">
                        <a:lumMod val="75000"/>
                      </a:schemeClr>
                    </a:solidFill>
                  </a:rPr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3290" y="2565172"/>
                <a:ext cx="2708093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9582079" y="3819347"/>
                <a:ext cx="2571235" cy="1477751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chemeClr val="accent6">
                        <a:lumMod val="75000"/>
                      </a:schemeClr>
                    </a:solidFill>
                  </a:rPr>
                  <a:t>Equation of normal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60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−2,−1</m:t>
                        </m:r>
                      </m:e>
                    </m:d>
                  </m:oMath>
                </a14:m>
                <a:r>
                  <a:rPr lang="en-GB" sz="1600" dirty="0">
                    <a:solidFill>
                      <a:schemeClr val="accent6">
                        <a:lumMod val="75000"/>
                      </a:schemeClr>
                    </a:solidFill>
                  </a:rPr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2079" y="3819347"/>
                <a:ext cx="2571235" cy="1477751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72034" y="1326293"/>
                <a:ext cx="276183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sSup>
                        <m:sSupPr>
                          <m:ctrlP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2034" y="1326293"/>
                <a:ext cx="2761830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598394" y="646671"/>
                <a:ext cx="23713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394" y="646671"/>
                <a:ext cx="2371349" cy="1145059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78262" y="2153034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2">
                        <a:lumMod val="75000"/>
                      </a:schemeClr>
                    </a:solidFill>
                  </a:rPr>
                  <a:t>Gradient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1,−1</m:t>
                        </m:r>
                      </m:e>
                    </m:d>
                  </m:oMath>
                </a14:m>
                <a:r>
                  <a:rPr lang="en-GB" dirty="0">
                    <a:solidFill>
                      <a:schemeClr val="accent2">
                        <a:lumMod val="75000"/>
                      </a:schemeClr>
                    </a:solidFill>
                  </a:rPr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153034"/>
                <a:ext cx="2891481" cy="1145059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24470" y="4165072"/>
                <a:ext cx="2904993" cy="1367051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2">
                        <a:lumMod val="75000"/>
                      </a:schemeClr>
                    </a:solidFill>
                  </a:rPr>
                  <a:t>Equation of normal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1,−1</m:t>
                        </m:r>
                      </m:e>
                    </m:d>
                  </m:oMath>
                </a14:m>
                <a:r>
                  <a:rPr lang="en-GB" dirty="0">
                    <a:solidFill>
                      <a:schemeClr val="accent2">
                        <a:lumMod val="75000"/>
                      </a:schemeClr>
                    </a:solidFill>
                  </a:rPr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+4=0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70" y="4165072"/>
                <a:ext cx="2904993" cy="1367051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4297054" y="4149596"/>
                <a:ext cx="257123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7054" y="4149596"/>
                <a:ext cx="2571235" cy="1145059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loud 43"/>
              <p:cNvSpPr/>
              <p:nvPr/>
            </p:nvSpPr>
            <p:spPr>
              <a:xfrm>
                <a:off x="3658115" y="5572468"/>
                <a:ext cx="269737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8115" y="5572468"/>
                <a:ext cx="2697378" cy="1145059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479936" y="5572467"/>
                <a:ext cx="281108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FF0000"/>
                    </a:solidFill>
                  </a:rPr>
                  <a:t>Gradient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1,−2</m:t>
                        </m:r>
                      </m:e>
                    </m:d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936" y="5572467"/>
                <a:ext cx="2811083" cy="1145059"/>
              </a:xfrm>
              <a:prstGeom prst="cloud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452549" y="110290"/>
                <a:ext cx="21336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2549" y="110290"/>
                <a:ext cx="2133603" cy="1145059"/>
              </a:xfrm>
              <a:prstGeom prst="cloud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6986709" y="9076"/>
                <a:ext cx="224301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6709" y="9076"/>
                <a:ext cx="2243010" cy="1145059"/>
              </a:xfrm>
              <a:prstGeom prst="cloud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9319427" y="388984"/>
                <a:ext cx="278195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chemeClr val="accent4">
                        <a:lumMod val="75000"/>
                      </a:schemeClr>
                    </a:solidFill>
                  </a:rPr>
                  <a:t>Gradient of normal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60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2,−2</m:t>
                        </m:r>
                      </m:e>
                    </m:d>
                  </m:oMath>
                </a14:m>
                <a:r>
                  <a:rPr lang="en-GB" sz="1600" dirty="0">
                    <a:solidFill>
                      <a:schemeClr val="accent4">
                        <a:lumMod val="75000"/>
                      </a:schemeClr>
                    </a:solidFill>
                  </a:rPr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9427" y="388984"/>
                <a:ext cx="2781958" cy="1145059"/>
              </a:xfrm>
              <a:prstGeom prst="cloud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6704568" y="2930927"/>
                <a:ext cx="267717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sSup>
                        <m:sSupPr>
                          <m:ctrlP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4568" y="2930927"/>
                <a:ext cx="2677173" cy="1145059"/>
              </a:xfrm>
              <a:prstGeom prst="cloud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loud 65"/>
              <p:cNvSpPr/>
              <p:nvPr/>
            </p:nvSpPr>
            <p:spPr>
              <a:xfrm>
                <a:off x="6962480" y="4205416"/>
                <a:ext cx="257123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2480" y="4205416"/>
                <a:ext cx="2571235" cy="1145059"/>
              </a:xfrm>
              <a:prstGeom prst="cloud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loud 67"/>
              <p:cNvSpPr/>
              <p:nvPr/>
            </p:nvSpPr>
            <p:spPr>
              <a:xfrm>
                <a:off x="1988971" y="2988632"/>
                <a:ext cx="2965075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FF0000"/>
                    </a:solidFill>
                  </a:rPr>
                  <a:t>Equation of normal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1,−2</m:t>
                        </m:r>
                      </m:e>
                    </m:d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8971" y="2988632"/>
                <a:ext cx="2965075" cy="1281585"/>
              </a:xfrm>
              <a:prstGeom prst="cloud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2738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b="1" dirty="0"/>
              <a:t>Differentiating Explosions 2</a:t>
            </a:r>
          </a:p>
          <a:p>
            <a:pPr algn="r"/>
            <a:r>
              <a:rPr lang="en-GB" sz="2800" b="1" dirty="0"/>
              <a:t>Answers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5F22CF7C-CA9C-4278-BA74-769B048053B9}"/>
              </a:ext>
            </a:extLst>
          </p:cNvPr>
          <p:cNvCxnSpPr>
            <a:cxnSpLocks/>
          </p:cNvCxnSpPr>
          <p:nvPr/>
        </p:nvCxnSpPr>
        <p:spPr>
          <a:xfrm flipV="1">
            <a:off x="8453203" y="6170359"/>
            <a:ext cx="1714435" cy="1423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loud 52">
                <a:extLst>
                  <a:ext uri="{FF2B5EF4-FFF2-40B4-BE49-F238E27FC236}">
                    <a16:creationId xmlns:a16="http://schemas.microsoft.com/office/drawing/2014/main" id="{C0BDB55D-4B68-4C67-B529-32B8454932FB}"/>
                  </a:ext>
                </a:extLst>
              </p:cNvPr>
              <p:cNvSpPr/>
              <p:nvPr/>
            </p:nvSpPr>
            <p:spPr>
              <a:xfrm>
                <a:off x="9533716" y="5350475"/>
                <a:ext cx="2605706" cy="1453717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0070C0"/>
                    </a:solidFill>
                  </a:rPr>
                  <a:t>Equation of normal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2,−5</m:t>
                        </m:r>
                      </m:e>
                    </m:d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=−18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3" name="Cloud 52">
                <a:extLst>
                  <a:ext uri="{FF2B5EF4-FFF2-40B4-BE49-F238E27FC236}">
                    <a16:creationId xmlns:a16="http://schemas.microsoft.com/office/drawing/2014/main" id="{C0BDB55D-4B68-4C67-B529-32B8454932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3716" y="5350475"/>
                <a:ext cx="2605706" cy="1453717"/>
              </a:xfrm>
              <a:prstGeom prst="cloud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6481553" y="5612064"/>
                <a:ext cx="279158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0070C0"/>
                    </a:solidFill>
                  </a:rPr>
                  <a:t>Gradient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2,−5</m:t>
                        </m:r>
                      </m:e>
                    </m:d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1553" y="5612064"/>
                <a:ext cx="2791582" cy="1145059"/>
              </a:xfrm>
              <a:prstGeom prst="cloud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0987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cxnSpLocks/>
          </p:cNvCxnSpPr>
          <p:nvPr/>
        </p:nvCxnSpPr>
        <p:spPr>
          <a:xfrm flipV="1">
            <a:off x="1454102" y="3225113"/>
            <a:ext cx="97177" cy="1373781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cxnSpLocks/>
          </p:cNvCxnSpPr>
          <p:nvPr/>
        </p:nvCxnSpPr>
        <p:spPr>
          <a:xfrm flipH="1" flipV="1">
            <a:off x="8848165" y="592236"/>
            <a:ext cx="1234950" cy="27755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939116" y="1853041"/>
            <a:ext cx="48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31901" y="3499491"/>
            <a:ext cx="48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69" name="Straight Connector 68"/>
          <p:cNvCxnSpPr/>
          <p:nvPr/>
        </p:nvCxnSpPr>
        <p:spPr>
          <a:xfrm flipV="1">
            <a:off x="2734051" y="4003543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55493" y="3225113"/>
            <a:ext cx="1102478" cy="21418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cxnSpLocks/>
          </p:cNvCxnSpPr>
          <p:nvPr/>
        </p:nvCxnSpPr>
        <p:spPr>
          <a:xfrm flipH="1">
            <a:off x="7936646" y="5105755"/>
            <a:ext cx="166427" cy="945421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652584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Fill in the blanks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679111" y="1338649"/>
                <a:ext cx="261639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9111" y="1338649"/>
                <a:ext cx="2616394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369469" y="1527697"/>
                <a:ext cx="257123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9469" y="1527697"/>
                <a:ext cx="2571235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393290" y="2652584"/>
                <a:ext cx="270809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6">
                        <a:lumMod val="75000"/>
                      </a:schemeClr>
                    </a:solidFill>
                  </a:rPr>
                  <a:t>Turning point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            ,               </m:t>
                        </m:r>
                      </m:e>
                    </m:d>
                  </m:oMath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3290" y="2652584"/>
                <a:ext cx="2708093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9582079" y="3980616"/>
                <a:ext cx="2571235" cy="1278476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6">
                        <a:lumMod val="75000"/>
                      </a:schemeClr>
                    </a:solidFill>
                  </a:rPr>
                  <a:t>Turning point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           ,              </m:t>
                        </m:r>
                      </m:e>
                    </m:d>
                  </m:oMath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2079" y="3980616"/>
                <a:ext cx="2571235" cy="1278476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02136" y="1326293"/>
                <a:ext cx="283172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sSup>
                        <m:sSupPr>
                          <m:ctrlP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2136" y="1326293"/>
                <a:ext cx="2831728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162148" y="646671"/>
                <a:ext cx="291063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sz="16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148" y="646671"/>
                <a:ext cx="2910635" cy="1145059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303600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2">
                        <a:lumMod val="75000"/>
                      </a:schemeClr>
                    </a:solidFill>
                  </a:rPr>
                  <a:t>Stationary point 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            ,                </m:t>
                        </m:r>
                      </m:e>
                    </m:d>
                  </m:oMath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3036006" cy="1145059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78262" y="4274586"/>
                <a:ext cx="299452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2">
                        <a:lumMod val="75000"/>
                      </a:schemeClr>
                    </a:solidFill>
                  </a:rPr>
                  <a:t>Stationary point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              ,                 </m:t>
                        </m:r>
                      </m:e>
                    </m:d>
                  </m:oMath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4274586"/>
                <a:ext cx="2994521" cy="1145059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4297054" y="4149596"/>
                <a:ext cx="257123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7054" y="4149596"/>
                <a:ext cx="2571235" cy="1145059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loud 43"/>
              <p:cNvSpPr/>
              <p:nvPr/>
            </p:nvSpPr>
            <p:spPr>
              <a:xfrm>
                <a:off x="3658115" y="5572468"/>
                <a:ext cx="269737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8115" y="5572468"/>
                <a:ext cx="2697378" cy="1145059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268942" y="5572467"/>
                <a:ext cx="302207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FF0000"/>
                    </a:solidFill>
                  </a:rPr>
                  <a:t>Stationary point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         ,               </m:t>
                        </m:r>
                      </m:e>
                    </m:d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942" y="5572467"/>
                <a:ext cx="3022078" cy="1145059"/>
              </a:xfrm>
              <a:prstGeom prst="cloud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448667" y="110290"/>
                <a:ext cx="251381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8667" y="110290"/>
                <a:ext cx="2513813" cy="1145059"/>
              </a:xfrm>
              <a:prstGeom prst="cloud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7104351" y="9076"/>
                <a:ext cx="223930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4351" y="9076"/>
                <a:ext cx="2239305" cy="1145059"/>
              </a:xfrm>
              <a:prstGeom prst="cloud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9275805" y="388984"/>
                <a:ext cx="282558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4">
                        <a:lumMod val="75000"/>
                      </a:schemeClr>
                    </a:solidFill>
                  </a:rPr>
                  <a:t>Turning point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           ,              </m:t>
                        </m:r>
                      </m:e>
                    </m:d>
                  </m:oMath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5805" y="388984"/>
                <a:ext cx="2825580" cy="1145059"/>
              </a:xfrm>
              <a:prstGeom prst="cloud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6704569" y="2930927"/>
                <a:ext cx="257123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−24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4569" y="2930927"/>
                <a:ext cx="2571236" cy="1145059"/>
              </a:xfrm>
              <a:prstGeom prst="cloud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loud 65"/>
              <p:cNvSpPr/>
              <p:nvPr/>
            </p:nvSpPr>
            <p:spPr>
              <a:xfrm>
                <a:off x="6962480" y="4205416"/>
                <a:ext cx="257123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2480" y="4205416"/>
                <a:ext cx="2571235" cy="1145059"/>
              </a:xfrm>
              <a:prstGeom prst="cloud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loud 67"/>
              <p:cNvSpPr/>
              <p:nvPr/>
            </p:nvSpPr>
            <p:spPr>
              <a:xfrm>
                <a:off x="1975523" y="3143284"/>
                <a:ext cx="2965075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FF0000"/>
                    </a:solidFill>
                  </a:rPr>
                  <a:t>Stationary point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         ,                 </m:t>
                        </m:r>
                      </m:e>
                    </m:d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5523" y="3143284"/>
                <a:ext cx="2965075" cy="1281585"/>
              </a:xfrm>
              <a:prstGeom prst="cloud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3" y="61856"/>
            <a:ext cx="43243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b="1" dirty="0"/>
              <a:t>Differentiating Explosions 3 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5F22CF7C-CA9C-4278-BA74-769B048053B9}"/>
              </a:ext>
            </a:extLst>
          </p:cNvPr>
          <p:cNvCxnSpPr>
            <a:cxnSpLocks/>
          </p:cNvCxnSpPr>
          <p:nvPr/>
        </p:nvCxnSpPr>
        <p:spPr>
          <a:xfrm flipV="1">
            <a:off x="8453203" y="6051175"/>
            <a:ext cx="1880862" cy="13341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loud 52">
                <a:extLst>
                  <a:ext uri="{FF2B5EF4-FFF2-40B4-BE49-F238E27FC236}">
                    <a16:creationId xmlns:a16="http://schemas.microsoft.com/office/drawing/2014/main" id="{C0BDB55D-4B68-4C67-B529-32B8454932FB}"/>
                  </a:ext>
                </a:extLst>
              </p:cNvPr>
              <p:cNvSpPr/>
              <p:nvPr/>
            </p:nvSpPr>
            <p:spPr>
              <a:xfrm>
                <a:off x="9533716" y="5478646"/>
                <a:ext cx="2605706" cy="1278477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0070C0"/>
                    </a:solidFill>
                  </a:rPr>
                  <a:t>Turning point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             ,              </m:t>
                        </m:r>
                      </m:e>
                    </m:d>
                  </m:oMath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3" name="Cloud 52">
                <a:extLst>
                  <a:ext uri="{FF2B5EF4-FFF2-40B4-BE49-F238E27FC236}">
                    <a16:creationId xmlns:a16="http://schemas.microsoft.com/office/drawing/2014/main" id="{C0BDB55D-4B68-4C67-B529-32B8454932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3716" y="5478646"/>
                <a:ext cx="2605706" cy="1278477"/>
              </a:xfrm>
              <a:prstGeom prst="cloud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6481553" y="5612064"/>
                <a:ext cx="279158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0070C0"/>
                    </a:solidFill>
                  </a:rPr>
                  <a:t>Turning point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             ,               </m:t>
                        </m:r>
                      </m:e>
                    </m:d>
                  </m:oMath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1553" y="5612064"/>
                <a:ext cx="2791582" cy="1145059"/>
              </a:xfrm>
              <a:prstGeom prst="cloud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2520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cxnSpLocks/>
          </p:cNvCxnSpPr>
          <p:nvPr/>
        </p:nvCxnSpPr>
        <p:spPr>
          <a:xfrm flipV="1">
            <a:off x="1454102" y="3225113"/>
            <a:ext cx="97177" cy="1373781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cxnSpLocks/>
          </p:cNvCxnSpPr>
          <p:nvPr/>
        </p:nvCxnSpPr>
        <p:spPr>
          <a:xfrm flipH="1" flipV="1">
            <a:off x="8848165" y="592236"/>
            <a:ext cx="1234950" cy="27755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939116" y="1853041"/>
            <a:ext cx="48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31901" y="3499491"/>
            <a:ext cx="48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55493" y="3225113"/>
            <a:ext cx="1102478" cy="21418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cxnSpLocks/>
          </p:cNvCxnSpPr>
          <p:nvPr/>
        </p:nvCxnSpPr>
        <p:spPr>
          <a:xfrm flipH="1">
            <a:off x="7936646" y="5105755"/>
            <a:ext cx="166427" cy="945421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652584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Fill in the blanks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679111" y="1338649"/>
                <a:ext cx="261639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9111" y="1338649"/>
                <a:ext cx="2616394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369469" y="1527697"/>
                <a:ext cx="257123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9469" y="1527697"/>
                <a:ext cx="2571235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393290" y="2652584"/>
                <a:ext cx="270809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6">
                        <a:lumMod val="75000"/>
                      </a:schemeClr>
                    </a:solidFill>
                  </a:rPr>
                  <a:t>Turning point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0,0</m:t>
                        </m:r>
                      </m:e>
                    </m:d>
                  </m:oMath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3290" y="2652584"/>
                <a:ext cx="2708093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9582079" y="3980616"/>
                <a:ext cx="2571235" cy="1278476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6">
                        <a:lumMod val="75000"/>
                      </a:schemeClr>
                    </a:solidFill>
                  </a:rPr>
                  <a:t>Turning point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2,−4</m:t>
                        </m:r>
                      </m:e>
                    </m:d>
                  </m:oMath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2079" y="3980616"/>
                <a:ext cx="2571235" cy="1278476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02136" y="1326293"/>
                <a:ext cx="283172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sSup>
                        <m:sSupPr>
                          <m:ctrlP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2136" y="1326293"/>
                <a:ext cx="2831728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162148" y="646671"/>
                <a:ext cx="291063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sz="16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148" y="646671"/>
                <a:ext cx="2910635" cy="1145059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2">
                        <a:lumMod val="75000"/>
                      </a:schemeClr>
                    </a:solidFill>
                  </a:rPr>
                  <a:t>Stationary point 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1,2</m:t>
                        </m:r>
                      </m:e>
                    </m:d>
                  </m:oMath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78262" y="4274586"/>
                <a:ext cx="290499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2">
                        <a:lumMod val="75000"/>
                      </a:schemeClr>
                    </a:solidFill>
                  </a:rPr>
                  <a:t>Stationary point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i="1" smtClean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GB" b="0" i="1" smtClean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GB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GB" b="0" i="1" smtClean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50</m:t>
                            </m:r>
                          </m:num>
                          <m:den>
                            <m:r>
                              <a:rPr lang="en-GB" b="0" i="1" smtClean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27</m:t>
                            </m:r>
                          </m:den>
                        </m:f>
                      </m:e>
                    </m:d>
                  </m:oMath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4274586"/>
                <a:ext cx="2904993" cy="1145059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4297054" y="4149596"/>
                <a:ext cx="257123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7054" y="4149596"/>
                <a:ext cx="2571235" cy="1145059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loud 43"/>
              <p:cNvSpPr/>
              <p:nvPr/>
            </p:nvSpPr>
            <p:spPr>
              <a:xfrm>
                <a:off x="3658115" y="5572468"/>
                <a:ext cx="269737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8115" y="5572468"/>
                <a:ext cx="2697378" cy="1145059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479936" y="5572467"/>
                <a:ext cx="281108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FF0000"/>
                    </a:solidFill>
                  </a:rPr>
                  <a:t>Stationary point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,−1</m:t>
                        </m:r>
                      </m:e>
                    </m:d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936" y="5572467"/>
                <a:ext cx="2811083" cy="1145059"/>
              </a:xfrm>
              <a:prstGeom prst="cloud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448667" y="110290"/>
                <a:ext cx="251381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8667" y="110290"/>
                <a:ext cx="2513813" cy="1145059"/>
              </a:xfrm>
              <a:prstGeom prst="cloud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7104351" y="9076"/>
                <a:ext cx="223930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4351" y="9076"/>
                <a:ext cx="2239305" cy="1145059"/>
              </a:xfrm>
              <a:prstGeom prst="cloud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9275805" y="388984"/>
                <a:ext cx="282558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4">
                        <a:lumMod val="75000"/>
                      </a:schemeClr>
                    </a:solidFill>
                  </a:rPr>
                  <a:t>Turning point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1,6</m:t>
                        </m:r>
                      </m:e>
                    </m:d>
                  </m:oMath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5805" y="388984"/>
                <a:ext cx="2825580" cy="1145059"/>
              </a:xfrm>
              <a:prstGeom prst="cloud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6704569" y="2930927"/>
                <a:ext cx="257123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−24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4569" y="2930927"/>
                <a:ext cx="2571236" cy="1145059"/>
              </a:xfrm>
              <a:prstGeom prst="cloud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loud 65"/>
              <p:cNvSpPr/>
              <p:nvPr/>
            </p:nvSpPr>
            <p:spPr>
              <a:xfrm>
                <a:off x="6962480" y="4205416"/>
                <a:ext cx="257123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−24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2480" y="4205416"/>
                <a:ext cx="2571235" cy="1145059"/>
              </a:xfrm>
              <a:prstGeom prst="cloud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loud 67"/>
              <p:cNvSpPr/>
              <p:nvPr/>
            </p:nvSpPr>
            <p:spPr>
              <a:xfrm>
                <a:off x="2108870" y="3143284"/>
                <a:ext cx="2831728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FF0000"/>
                    </a:solidFill>
                  </a:rPr>
                  <a:t>Stationary point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,1</m:t>
                        </m:r>
                      </m:e>
                    </m:d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8870" y="3143284"/>
                <a:ext cx="2831728" cy="1281585"/>
              </a:xfrm>
              <a:prstGeom prst="cloud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3" y="61856"/>
            <a:ext cx="43243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b="1" dirty="0"/>
              <a:t>Differentiating Explosions 3 </a:t>
            </a:r>
          </a:p>
          <a:p>
            <a:pPr algn="r"/>
            <a:r>
              <a:rPr lang="en-GB" sz="2800" b="1" dirty="0"/>
              <a:t>Answers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5F22CF7C-CA9C-4278-BA74-769B048053B9}"/>
              </a:ext>
            </a:extLst>
          </p:cNvPr>
          <p:cNvCxnSpPr>
            <a:cxnSpLocks/>
          </p:cNvCxnSpPr>
          <p:nvPr/>
        </p:nvCxnSpPr>
        <p:spPr>
          <a:xfrm flipV="1">
            <a:off x="8453203" y="6051175"/>
            <a:ext cx="1880862" cy="13341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loud 52">
                <a:extLst>
                  <a:ext uri="{FF2B5EF4-FFF2-40B4-BE49-F238E27FC236}">
                    <a16:creationId xmlns:a16="http://schemas.microsoft.com/office/drawing/2014/main" id="{C0BDB55D-4B68-4C67-B529-32B8454932FB}"/>
                  </a:ext>
                </a:extLst>
              </p:cNvPr>
              <p:cNvSpPr/>
              <p:nvPr/>
            </p:nvSpPr>
            <p:spPr>
              <a:xfrm>
                <a:off x="9533716" y="5478646"/>
                <a:ext cx="2605706" cy="1278477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0070C0"/>
                    </a:solidFill>
                  </a:rPr>
                  <a:t>Turning point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−2,32</m:t>
                        </m:r>
                      </m:e>
                    </m:d>
                  </m:oMath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3" name="Cloud 52">
                <a:extLst>
                  <a:ext uri="{FF2B5EF4-FFF2-40B4-BE49-F238E27FC236}">
                    <a16:creationId xmlns:a16="http://schemas.microsoft.com/office/drawing/2014/main" id="{C0BDB55D-4B68-4C67-B529-32B8454932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3716" y="5478646"/>
                <a:ext cx="2605706" cy="1278477"/>
              </a:xfrm>
              <a:prstGeom prst="cloud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6481553" y="5612064"/>
                <a:ext cx="279158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0070C0"/>
                    </a:solidFill>
                  </a:rPr>
                  <a:t>Turning point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2,−32</m:t>
                        </m:r>
                      </m:e>
                    </m:d>
                  </m:oMath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1553" y="5612064"/>
                <a:ext cx="2791582" cy="1145059"/>
              </a:xfrm>
              <a:prstGeom prst="cloud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4572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cxnSpLocks/>
          </p:cNvCxnSpPr>
          <p:nvPr/>
        </p:nvCxnSpPr>
        <p:spPr>
          <a:xfrm flipV="1">
            <a:off x="1454102" y="3225113"/>
            <a:ext cx="97177" cy="1373781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cxnSpLocks/>
          </p:cNvCxnSpPr>
          <p:nvPr/>
        </p:nvCxnSpPr>
        <p:spPr>
          <a:xfrm flipH="1" flipV="1">
            <a:off x="8848165" y="592236"/>
            <a:ext cx="1234950" cy="27755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939116" y="1853041"/>
            <a:ext cx="48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31901" y="3499491"/>
            <a:ext cx="48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55493" y="3225113"/>
            <a:ext cx="1102478" cy="21418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cxnSpLocks/>
          </p:cNvCxnSpPr>
          <p:nvPr/>
        </p:nvCxnSpPr>
        <p:spPr>
          <a:xfrm flipH="1">
            <a:off x="7936646" y="5105755"/>
            <a:ext cx="166427" cy="945421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652584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Fill in the blanks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752170" y="1338649"/>
                <a:ext cx="232503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2170" y="1338649"/>
                <a:ext cx="2325032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47134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471347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393290" y="2652584"/>
                <a:ext cx="270809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6">
                        <a:lumMod val="75000"/>
                      </a:schemeClr>
                    </a:solidFill>
                  </a:rPr>
                  <a:t>Gradient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GB" dirty="0">
                    <a:solidFill>
                      <a:schemeClr val="accent6">
                        <a:lumMod val="75000"/>
                      </a:schemeClr>
                    </a:solidFill>
                  </a:rPr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0EB5E0A5-935C-475B-AAE7-2BA1DC7263FB}" type="mathplaceholder">
                        <a:rPr lang="en-GB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3290" y="2652584"/>
                <a:ext cx="2708093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9582079" y="3980616"/>
                <a:ext cx="2571235" cy="1278476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6">
                        <a:lumMod val="75000"/>
                      </a:schemeClr>
                    </a:solidFill>
                  </a:rPr>
                  <a:t>Equation of tangent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GB" dirty="0">
                    <a:solidFill>
                      <a:schemeClr val="accent6">
                        <a:lumMod val="75000"/>
                      </a:schemeClr>
                    </a:solidFill>
                  </a:rPr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A3A06F73-6007-4F3C-BA98-3AA6EBA12B69}" type="mathplaceholder">
                        <a:rPr lang="en-GB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2079" y="3980616"/>
                <a:ext cx="2571235" cy="1278476"/>
              </a:xfrm>
              <a:prstGeom prst="cloud">
                <a:avLst/>
              </a:prstGeom>
              <a:blipFill>
                <a:blip r:embed="rId5"/>
                <a:stretch>
                  <a:fillRect t="-469"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72034" y="1326293"/>
                <a:ext cx="276183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2034" y="1326293"/>
                <a:ext cx="2761830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2">
                        <a:lumMod val="75000"/>
                      </a:schemeClr>
                    </a:solidFill>
                  </a:rPr>
                  <a:t>Gradient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GB" dirty="0">
                    <a:solidFill>
                      <a:schemeClr val="accent2">
                        <a:lumMod val="75000"/>
                      </a:schemeClr>
                    </a:solidFill>
                  </a:rPr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F6632393-AD0E-4265-A8E0-DB476859A7EB}" type="mathplaceholder"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78262" y="4274586"/>
                <a:ext cx="290499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2">
                        <a:lumMod val="75000"/>
                      </a:schemeClr>
                    </a:solidFill>
                  </a:rPr>
                  <a:t>Equation of tangent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GB" dirty="0">
                    <a:solidFill>
                      <a:schemeClr val="accent2">
                        <a:lumMod val="75000"/>
                      </a:schemeClr>
                    </a:solidFill>
                  </a:rPr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23B7EB67-BCF6-4FCC-9443-ABEAF5ECF32A}" type="mathplaceholder"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4274586"/>
                <a:ext cx="2904993" cy="1145059"/>
              </a:xfrm>
              <a:prstGeom prst="cloud">
                <a:avLst/>
              </a:prstGeom>
              <a:blipFill>
                <a:blip r:embed="rId9"/>
                <a:stretch>
                  <a:fillRect t="-6283"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4297054" y="4149596"/>
                <a:ext cx="257123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7054" y="4149596"/>
                <a:ext cx="2571235" cy="1145059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loud 43"/>
              <p:cNvSpPr/>
              <p:nvPr/>
            </p:nvSpPr>
            <p:spPr>
              <a:xfrm>
                <a:off x="3658115" y="5572468"/>
                <a:ext cx="269737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8115" y="5572468"/>
                <a:ext cx="2697378" cy="1145059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479936" y="5572467"/>
                <a:ext cx="281108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FF0000"/>
                    </a:solidFill>
                  </a:rPr>
                  <a:t>Gradient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074EBA32-D2B2-42CC-ACF2-BD75B2400DC3}" type="mathplaceholder"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936" y="5572467"/>
                <a:ext cx="2811083" cy="1145059"/>
              </a:xfrm>
              <a:prstGeom prst="cloud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593303" y="110290"/>
                <a:ext cx="19928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3303" y="110290"/>
                <a:ext cx="1992849" cy="1145059"/>
              </a:xfrm>
              <a:prstGeom prst="cloud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7104351" y="9076"/>
                <a:ext cx="212536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4351" y="9076"/>
                <a:ext cx="2125367" cy="1145059"/>
              </a:xfrm>
              <a:prstGeom prst="cloud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9275805" y="388984"/>
                <a:ext cx="282558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4">
                        <a:lumMod val="75000"/>
                      </a:schemeClr>
                    </a:solidFill>
                  </a:rPr>
                  <a:t>Gradient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</m:e>
                    </m:d>
                  </m:oMath>
                </a14:m>
                <a:r>
                  <a:rPr lang="en-GB" dirty="0">
                    <a:solidFill>
                      <a:schemeClr val="accent4">
                        <a:lumMod val="75000"/>
                      </a:schemeClr>
                    </a:solidFill>
                  </a:rPr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30982A0B-D752-4442-999C-FB3E8D7201AC}" type="mathplaceholder">
                        <a:rPr lang="en-GB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5805" y="388984"/>
                <a:ext cx="2825580" cy="1145059"/>
              </a:xfrm>
              <a:prstGeom prst="cloud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6704569" y="2930927"/>
                <a:ext cx="257123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4569" y="2930927"/>
                <a:ext cx="2571236" cy="1145059"/>
              </a:xfrm>
              <a:prstGeom prst="cloud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loud 65"/>
              <p:cNvSpPr/>
              <p:nvPr/>
            </p:nvSpPr>
            <p:spPr>
              <a:xfrm>
                <a:off x="6962480" y="4205416"/>
                <a:ext cx="257123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2480" y="4205416"/>
                <a:ext cx="2571235" cy="1145059"/>
              </a:xfrm>
              <a:prstGeom prst="cloud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loud 67"/>
              <p:cNvSpPr/>
              <p:nvPr/>
            </p:nvSpPr>
            <p:spPr>
              <a:xfrm>
                <a:off x="2108870" y="3143284"/>
                <a:ext cx="2831728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FF0000"/>
                    </a:solidFill>
                  </a:rPr>
                  <a:t>Equation of tangent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EA52793B-72F4-450E-90AD-83EA79A05A8E}" type="mathplaceholder"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8870" y="3143284"/>
                <a:ext cx="2831728" cy="1281585"/>
              </a:xfrm>
              <a:prstGeom prst="cloud">
                <a:avLst/>
              </a:prstGeom>
              <a:blipFill>
                <a:blip r:embed="rId18"/>
                <a:stretch>
                  <a:fillRect t="-939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3" y="61856"/>
            <a:ext cx="43243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b="1" dirty="0"/>
              <a:t>Differentiating Explosions </a:t>
            </a:r>
          </a:p>
          <a:p>
            <a:pPr algn="r"/>
            <a:r>
              <a:rPr lang="en-GB" sz="2800" b="1" dirty="0"/>
              <a:t>Answers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5F22CF7C-CA9C-4278-BA74-769B048053B9}"/>
              </a:ext>
            </a:extLst>
          </p:cNvPr>
          <p:cNvCxnSpPr>
            <a:cxnSpLocks/>
          </p:cNvCxnSpPr>
          <p:nvPr/>
        </p:nvCxnSpPr>
        <p:spPr>
          <a:xfrm flipV="1">
            <a:off x="8453203" y="6051175"/>
            <a:ext cx="1880862" cy="13341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loud 52">
                <a:extLst>
                  <a:ext uri="{FF2B5EF4-FFF2-40B4-BE49-F238E27FC236}">
                    <a16:creationId xmlns:a16="http://schemas.microsoft.com/office/drawing/2014/main" id="{C0BDB55D-4B68-4C67-B529-32B8454932FB}"/>
                  </a:ext>
                </a:extLst>
              </p:cNvPr>
              <p:cNvSpPr/>
              <p:nvPr/>
            </p:nvSpPr>
            <p:spPr>
              <a:xfrm>
                <a:off x="9533716" y="5478646"/>
                <a:ext cx="2605706" cy="1278477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0070C0"/>
                    </a:solidFill>
                  </a:rPr>
                  <a:t>Equation of tangent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253B2B39-AEB0-4C0A-B81E-BA950DF6B391}" type="mathplaceholder">
                        <a:rPr lang="en-GB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3" name="Cloud 52">
                <a:extLst>
                  <a:ext uri="{FF2B5EF4-FFF2-40B4-BE49-F238E27FC236}">
                    <a16:creationId xmlns:a16="http://schemas.microsoft.com/office/drawing/2014/main" id="{C0BDB55D-4B68-4C67-B529-32B8454932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3716" y="5478646"/>
                <a:ext cx="2605706" cy="1278477"/>
              </a:xfrm>
              <a:prstGeom prst="cloud">
                <a:avLst/>
              </a:prstGeom>
              <a:blipFill>
                <a:blip r:embed="rId19"/>
                <a:stretch>
                  <a:fillRect t="-943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6481553" y="5612064"/>
                <a:ext cx="279158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0070C0"/>
                    </a:solidFill>
                  </a:rPr>
                  <a:t>Gradient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F63AC5D7-9B3B-4D74-9CA2-EFEF7E27E765}" type="mathplaceholder">
                        <a:rPr lang="en-GB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1553" y="5612064"/>
                <a:ext cx="2791582" cy="1145059"/>
              </a:xfrm>
              <a:prstGeom prst="cloud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4095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939116" y="1853041"/>
            <a:ext cx="48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31901" y="3499491"/>
            <a:ext cx="48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55493" y="3225113"/>
            <a:ext cx="1102478" cy="21418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652584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3" name="Cloud 2"/>
          <p:cNvSpPr/>
          <p:nvPr/>
        </p:nvSpPr>
        <p:spPr>
          <a:xfrm>
            <a:off x="6355493" y="1338649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8295505" y="1507525"/>
            <a:ext cx="214274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947188" y="2652584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9718054" y="4490373"/>
            <a:ext cx="229353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3291019" y="1326293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>
            <a:off x="836140" y="646671"/>
            <a:ext cx="21336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78262" y="229423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Cloud 9"/>
          <p:cNvSpPr/>
          <p:nvPr/>
        </p:nvSpPr>
        <p:spPr>
          <a:xfrm>
            <a:off x="107092" y="3937687"/>
            <a:ext cx="272465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Cloud 42"/>
          <p:cNvSpPr/>
          <p:nvPr/>
        </p:nvSpPr>
        <p:spPr>
          <a:xfrm>
            <a:off x="5074508" y="4149596"/>
            <a:ext cx="1793781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44" name="Cloud 43"/>
          <p:cNvSpPr/>
          <p:nvPr/>
        </p:nvSpPr>
        <p:spPr>
          <a:xfrm>
            <a:off x="4003589" y="5572468"/>
            <a:ext cx="2088803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1046205" y="5572467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46" name="Cloud 45"/>
          <p:cNvSpPr/>
          <p:nvPr/>
        </p:nvSpPr>
        <p:spPr>
          <a:xfrm>
            <a:off x="4864444" y="110290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7" name="Cloud 46"/>
          <p:cNvSpPr/>
          <p:nvPr/>
        </p:nvSpPr>
        <p:spPr>
          <a:xfrm>
            <a:off x="7348146" y="24714"/>
            <a:ext cx="212536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8" name="Cloud 47"/>
          <p:cNvSpPr/>
          <p:nvPr/>
        </p:nvSpPr>
        <p:spPr>
          <a:xfrm>
            <a:off x="9794788" y="388984"/>
            <a:ext cx="230659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5" name="Cloud 64"/>
          <p:cNvSpPr/>
          <p:nvPr/>
        </p:nvSpPr>
        <p:spPr>
          <a:xfrm>
            <a:off x="7058267" y="2930927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0070C0"/>
              </a:solidFill>
            </a:endParaRPr>
          </a:p>
        </p:txBody>
      </p:sp>
      <p:sp>
        <p:nvSpPr>
          <p:cNvPr id="66" name="Cloud 65"/>
          <p:cNvSpPr/>
          <p:nvPr/>
        </p:nvSpPr>
        <p:spPr>
          <a:xfrm>
            <a:off x="6827120" y="4535560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0070C0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8105648" y="5655276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8" name="Cloud 67"/>
          <p:cNvSpPr/>
          <p:nvPr/>
        </p:nvSpPr>
        <p:spPr>
          <a:xfrm>
            <a:off x="2476996" y="2945725"/>
            <a:ext cx="2387936" cy="1281585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8262" y="61856"/>
            <a:ext cx="4443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Differentiating Explosions</a:t>
            </a:r>
          </a:p>
        </p:txBody>
      </p:sp>
    </p:spTree>
    <p:extLst>
      <p:ext uri="{BB962C8B-B14F-4D97-AF65-F5344CB8AC3E}">
        <p14:creationId xmlns:p14="http://schemas.microsoft.com/office/powerpoint/2010/main" val="1311114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55493" y="3225113"/>
            <a:ext cx="992653" cy="2141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652584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3" name="Cloud 2"/>
          <p:cNvSpPr/>
          <p:nvPr/>
        </p:nvSpPr>
        <p:spPr>
          <a:xfrm>
            <a:off x="6355493" y="1338649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8295505" y="1507525"/>
            <a:ext cx="214274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947188" y="2652584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9718054" y="4490373"/>
            <a:ext cx="229353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3291019" y="1326293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>
            <a:off x="836140" y="646671"/>
            <a:ext cx="21336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78262" y="229423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Cloud 9"/>
          <p:cNvSpPr/>
          <p:nvPr/>
        </p:nvSpPr>
        <p:spPr>
          <a:xfrm>
            <a:off x="107092" y="3937687"/>
            <a:ext cx="272465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Cloud 42"/>
          <p:cNvSpPr/>
          <p:nvPr/>
        </p:nvSpPr>
        <p:spPr>
          <a:xfrm>
            <a:off x="5074508" y="4149596"/>
            <a:ext cx="17937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7030A0"/>
              </a:solidFill>
            </a:endParaRPr>
          </a:p>
        </p:txBody>
      </p:sp>
      <p:sp>
        <p:nvSpPr>
          <p:cNvPr id="44" name="Cloud 43"/>
          <p:cNvSpPr/>
          <p:nvPr/>
        </p:nvSpPr>
        <p:spPr>
          <a:xfrm>
            <a:off x="4003589" y="5572468"/>
            <a:ext cx="20888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1046205" y="5572467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46" name="Cloud 45"/>
          <p:cNvSpPr/>
          <p:nvPr/>
        </p:nvSpPr>
        <p:spPr>
          <a:xfrm>
            <a:off x="4864444" y="110290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7" name="Cloud 46"/>
          <p:cNvSpPr/>
          <p:nvPr/>
        </p:nvSpPr>
        <p:spPr>
          <a:xfrm>
            <a:off x="7348146" y="24714"/>
            <a:ext cx="212536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8" name="Cloud 47"/>
          <p:cNvSpPr/>
          <p:nvPr/>
        </p:nvSpPr>
        <p:spPr>
          <a:xfrm>
            <a:off x="9794788" y="388984"/>
            <a:ext cx="230659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5" name="Cloud 64"/>
          <p:cNvSpPr/>
          <p:nvPr/>
        </p:nvSpPr>
        <p:spPr>
          <a:xfrm>
            <a:off x="7058267" y="2930927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0070C0"/>
              </a:solidFill>
            </a:endParaRPr>
          </a:p>
        </p:txBody>
      </p:sp>
      <p:sp>
        <p:nvSpPr>
          <p:cNvPr id="66" name="Cloud 65"/>
          <p:cNvSpPr/>
          <p:nvPr/>
        </p:nvSpPr>
        <p:spPr>
          <a:xfrm>
            <a:off x="6827120" y="4535560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0070C0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8105648" y="5655276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8" name="Cloud 67"/>
          <p:cNvSpPr/>
          <p:nvPr/>
        </p:nvSpPr>
        <p:spPr>
          <a:xfrm>
            <a:off x="2476996" y="2945725"/>
            <a:ext cx="2387936" cy="1281585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8262" y="61856"/>
            <a:ext cx="444302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Differentiating Explosions</a:t>
            </a:r>
          </a:p>
        </p:txBody>
      </p:sp>
    </p:spTree>
    <p:extLst>
      <p:ext uri="{BB962C8B-B14F-4D97-AF65-F5344CB8AC3E}">
        <p14:creationId xmlns:p14="http://schemas.microsoft.com/office/powerpoint/2010/main" val="3281167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851</Words>
  <Application>Microsoft Office PowerPoint</Application>
  <PresentationFormat>Widescreen</PresentationFormat>
  <Paragraphs>191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Office Theme</vt:lpstr>
      <vt:lpstr>Differentiating Explosions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Roedean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Exploding Topic</dc:title>
  <dc:creator>A.Lutwyche</dc:creator>
  <cp:lastModifiedBy>A.Lutwyche</cp:lastModifiedBy>
  <cp:revision>43</cp:revision>
  <dcterms:created xsi:type="dcterms:W3CDTF">2016-11-17T16:56:12Z</dcterms:created>
  <dcterms:modified xsi:type="dcterms:W3CDTF">2021-11-23T07:15:09Z</dcterms:modified>
</cp:coreProperties>
</file>