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AD60C-0629-463C-8A79-4EDCB3AF52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5BDC4F-C3A8-4A86-872B-76EB2B34E2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D8020-F5A5-40C1-8DB2-EA97756C7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726A9-5AD1-4F3F-A8C6-823A6DF9C538}" type="datetimeFigureOut">
              <a:rPr lang="en-GB" smtClean="0"/>
              <a:t>28/12/2020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82713-77AB-4A57-935A-9C4EBD03C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3B310-B666-4B6E-97AD-A879D7548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0F360-A3D5-45AD-843D-FEE9A162E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5597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93F0C-4647-4270-ADFA-A6CFED4D8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90B87-18BA-46FB-8E15-06C654DC6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58AC36-F208-4147-92E8-A3023669B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726A9-5AD1-4F3F-A8C6-823A6DF9C538}" type="datetimeFigureOut">
              <a:rPr lang="en-GB" smtClean="0"/>
              <a:t>28/12/2020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8BD78-DBA4-4133-946F-047D50ABF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B2072-4AF8-4425-BDEC-2DF94791F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0F360-A3D5-45AD-843D-FEE9A162E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663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D2C50-7F68-419A-B7FE-F5A71311F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C1A452-F2AD-40F2-BDE2-F4BB8DB35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AADC4-3B46-4DB0-A9CB-E7EEF9FAA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726A9-5AD1-4F3F-A8C6-823A6DF9C538}" type="datetimeFigureOut">
              <a:rPr lang="en-GB" smtClean="0"/>
              <a:t>28/12/2020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B18BA3-99A4-48BF-9877-546A021D1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9122D-8DBE-40B0-A12A-40638072C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0F360-A3D5-45AD-843D-FEE9A162E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088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4D344-8F2A-4C2D-AE6E-F086A06BE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F15DB-B5C3-4CA8-980B-76BC885222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91BB9F-60BE-4B5D-999B-BEF198028E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A20849-7C31-488A-918E-9BA742882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726A9-5AD1-4F3F-A8C6-823A6DF9C538}" type="datetimeFigureOut">
              <a:rPr lang="en-GB" smtClean="0"/>
              <a:t>28/12/2020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DA5779-D21D-4EF2-980B-798EDE3D2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8548D-53DD-4DC1-9645-D2CE566F6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0F360-A3D5-45AD-843D-FEE9A162E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901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6FA29-A7FE-46FB-B231-9489A124B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043D0B-78E2-4AB9-B17D-FE608AA583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3B4270-C39D-4CD3-9C08-468EE6607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74C5FD-E19C-4ADC-BF6E-513DBEF7A1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96D985-8B18-4D94-A0B4-1954616587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F1EE57-08F0-4B30-966C-E47BB0DED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726A9-5AD1-4F3F-A8C6-823A6DF9C538}" type="datetimeFigureOut">
              <a:rPr lang="en-GB" smtClean="0"/>
              <a:t>28/12/2020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89210C-AF45-43EE-A2DB-2A6056C0A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8F4DD8-1F58-45A9-93AD-A6A7E27B7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0F360-A3D5-45AD-843D-FEE9A162E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668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311B4-E2A8-4B6C-824A-5114385BF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766509-7AFB-487A-ACF1-763506CF1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726A9-5AD1-4F3F-A8C6-823A6DF9C538}" type="datetimeFigureOut">
              <a:rPr lang="en-GB" smtClean="0"/>
              <a:t>28/12/2020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5A5EAC-BEF9-4242-B8C4-9D7C41B70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26C4B4-69BF-42AA-968D-11DAB7F2A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0F360-A3D5-45AD-843D-FEE9A162E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6860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92A737-BBC6-43AE-A548-14DAAC509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726A9-5AD1-4F3F-A8C6-823A6DF9C538}" type="datetimeFigureOut">
              <a:rPr lang="en-GB" smtClean="0"/>
              <a:t>28/12/2020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75128A-1DAF-44D7-B9DE-58C35F856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30AECF-BAE9-4328-9585-EF59631B1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0F360-A3D5-45AD-843D-FEE9A162E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406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0E964-F589-459B-9E68-6EDAB359C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F810B-2768-40B3-8739-E5C37B646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9F4C50-382B-4940-9756-79182CFF42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98319A-D76C-494E-80C7-FE89BC5E1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726A9-5AD1-4F3F-A8C6-823A6DF9C538}" type="datetimeFigureOut">
              <a:rPr lang="en-GB" smtClean="0"/>
              <a:t>28/12/2020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82B623-9F20-4ADB-BBBA-CB6915DA7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FAEECA-35CF-4D29-BF53-131ED4C9D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0F360-A3D5-45AD-843D-FEE9A162E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5387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C98EA-1105-4B04-9FB9-10DDE43CF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030230-321E-499C-A124-29B133569B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6EFCD3-5025-4EFF-A0B0-00CE40ABCC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DF560D-3B38-4A0F-948C-51D06A2E4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726A9-5AD1-4F3F-A8C6-823A6DF9C538}" type="datetimeFigureOut">
              <a:rPr lang="en-GB" smtClean="0"/>
              <a:t>28/12/2020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6D4011-82FB-4741-812C-B52CC4DF7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06087A-975C-4524-B867-9CEC1F54C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0F360-A3D5-45AD-843D-FEE9A162E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874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4C863-B4C5-4F19-A26D-047E25FEE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F3892A-D15A-423F-85E7-7512EEF892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6B29AF-A04C-4110-8CC1-44AAC04E7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726A9-5AD1-4F3F-A8C6-823A6DF9C538}" type="datetimeFigureOut">
              <a:rPr lang="en-GB" smtClean="0"/>
              <a:t>28/12/2020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A4219-21EC-4F36-9DE5-E266386AA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51CEC-0A86-4FCA-B400-755618C2E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0F360-A3D5-45AD-843D-FEE9A162E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9092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C9FD36-F9A0-43E6-9F98-AED3A28F39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0419B1-6EC7-486B-8262-8417AE6A06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128C9E-09F8-44AE-922B-863141067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726A9-5AD1-4F3F-A8C6-823A6DF9C538}" type="datetimeFigureOut">
              <a:rPr lang="en-GB" smtClean="0"/>
              <a:t>28/12/2020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AB790-7E1C-45F7-B1C9-568B0B9FE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C2E1B-598D-4E83-A72D-6283118A2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0F360-A3D5-45AD-843D-FEE9A162E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0174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365DF6-C802-40F9-B3E4-792C77266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0D90A2-451D-40F6-96E4-D25CA9519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70E430-36F2-4538-88CB-E335F3C492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726A9-5AD1-4F3F-A8C6-823A6DF9C538}" type="datetimeFigureOut">
              <a:rPr lang="en-GB" smtClean="0"/>
              <a:t>28/12/2020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B69117-BB96-446F-8591-BAA32F0FBC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FFEBB-5E35-4141-A89E-ED45676167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0F360-A3D5-45AD-843D-FEE9A162E9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674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microsoft.com/office/2007/relationships/hdphoto" Target="../media/hdphoto3.wdp"/><Relationship Id="rId12" Type="http://schemas.openxmlformats.org/officeDocument/2006/relationships/image" Target="../media/image1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microsoft.com/office/2007/relationships/hdphoto" Target="../media/hdphoto2.wdp"/><Relationship Id="rId10" Type="http://schemas.openxmlformats.org/officeDocument/2006/relationships/image" Target="../media/image9.jpg"/><Relationship Id="rId4" Type="http://schemas.openxmlformats.org/officeDocument/2006/relationships/image" Target="../media/image6.png"/><Relationship Id="rId9" Type="http://schemas.microsoft.com/office/2007/relationships/hdphoto" Target="../media/hdphoto4.wdp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5.png"/><Relationship Id="rId7" Type="http://schemas.microsoft.com/office/2007/relationships/hdphoto" Target="../media/hdphoto3.wdp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4.jp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microsoft.com/office/2007/relationships/hdphoto" Target="../media/hdphoto2.wdp"/><Relationship Id="rId15" Type="http://schemas.openxmlformats.org/officeDocument/2006/relationships/image" Target="../media/image14.png"/><Relationship Id="rId10" Type="http://schemas.openxmlformats.org/officeDocument/2006/relationships/image" Target="../media/image9.jpg"/><Relationship Id="rId4" Type="http://schemas.openxmlformats.org/officeDocument/2006/relationships/image" Target="../media/image6.png"/><Relationship Id="rId9" Type="http://schemas.microsoft.com/office/2007/relationships/hdphoto" Target="../media/hdphoto4.wdp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22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11" Type="http://schemas.openxmlformats.org/officeDocument/2006/relationships/image" Target="../media/image20.png"/><Relationship Id="rId5" Type="http://schemas.openxmlformats.org/officeDocument/2006/relationships/image" Target="../media/image7.png"/><Relationship Id="rId10" Type="http://schemas.openxmlformats.org/officeDocument/2006/relationships/image" Target="../media/image19.png"/><Relationship Id="rId4" Type="http://schemas.microsoft.com/office/2007/relationships/hdphoto" Target="../media/hdphoto2.wdp"/><Relationship Id="rId9" Type="http://schemas.openxmlformats.org/officeDocument/2006/relationships/image" Target="../media/image9.jpg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18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11" Type="http://schemas.openxmlformats.org/officeDocument/2006/relationships/image" Target="../media/image20.png"/><Relationship Id="rId5" Type="http://schemas.openxmlformats.org/officeDocument/2006/relationships/image" Target="../media/image7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microsoft.com/office/2007/relationships/hdphoto" Target="../media/hdphoto2.wdp"/><Relationship Id="rId9" Type="http://schemas.openxmlformats.org/officeDocument/2006/relationships/image" Target="../media/image9.jpg"/><Relationship Id="rId1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32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11" Type="http://schemas.openxmlformats.org/officeDocument/2006/relationships/image" Target="../media/image30.png"/><Relationship Id="rId5" Type="http://schemas.openxmlformats.org/officeDocument/2006/relationships/image" Target="../media/image7.png"/><Relationship Id="rId10" Type="http://schemas.openxmlformats.org/officeDocument/2006/relationships/image" Target="../media/image29.png"/><Relationship Id="rId4" Type="http://schemas.microsoft.com/office/2007/relationships/hdphoto" Target="../media/hdphoto2.wdp"/><Relationship Id="rId9" Type="http://schemas.openxmlformats.org/officeDocument/2006/relationships/image" Target="../media/image9.jpg"/><Relationship Id="rId14" Type="http://schemas.openxmlformats.org/officeDocument/2006/relationships/image" Target="../media/image33.jp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image" Target="../media/image28.pn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11" Type="http://schemas.openxmlformats.org/officeDocument/2006/relationships/image" Target="../media/image30.png"/><Relationship Id="rId5" Type="http://schemas.openxmlformats.org/officeDocument/2006/relationships/image" Target="../media/image7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microsoft.com/office/2007/relationships/hdphoto" Target="../media/hdphoto2.wdp"/><Relationship Id="rId9" Type="http://schemas.openxmlformats.org/officeDocument/2006/relationships/image" Target="../media/image9.jpg"/><Relationship Id="rId14" Type="http://schemas.openxmlformats.org/officeDocument/2006/relationships/image" Target="../media/image33.jp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42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11" Type="http://schemas.openxmlformats.org/officeDocument/2006/relationships/image" Target="../media/image40.png"/><Relationship Id="rId5" Type="http://schemas.openxmlformats.org/officeDocument/2006/relationships/image" Target="../media/image7.png"/><Relationship Id="rId10" Type="http://schemas.openxmlformats.org/officeDocument/2006/relationships/image" Target="../media/image39.png"/><Relationship Id="rId4" Type="http://schemas.microsoft.com/office/2007/relationships/hdphoto" Target="../media/hdphoto2.wdp"/><Relationship Id="rId9" Type="http://schemas.openxmlformats.org/officeDocument/2006/relationships/image" Target="../media/image9.jpg"/><Relationship Id="rId14" Type="http://schemas.openxmlformats.org/officeDocument/2006/relationships/image" Target="../media/image43.jp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" Type="http://schemas.openxmlformats.org/officeDocument/2006/relationships/image" Target="../media/image38.png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11" Type="http://schemas.openxmlformats.org/officeDocument/2006/relationships/image" Target="../media/image40.png"/><Relationship Id="rId5" Type="http://schemas.openxmlformats.org/officeDocument/2006/relationships/image" Target="../media/image7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microsoft.com/office/2007/relationships/hdphoto" Target="../media/hdphoto2.wdp"/><Relationship Id="rId9" Type="http://schemas.openxmlformats.org/officeDocument/2006/relationships/image" Target="../media/image9.jpg"/><Relationship Id="rId14" Type="http://schemas.openxmlformats.org/officeDocument/2006/relationships/image" Target="../media/image43.jp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52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openxmlformats.org/officeDocument/2006/relationships/image" Target="../media/image51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11" Type="http://schemas.openxmlformats.org/officeDocument/2006/relationships/image" Target="../media/image50.png"/><Relationship Id="rId5" Type="http://schemas.openxmlformats.org/officeDocument/2006/relationships/image" Target="../media/image7.png"/><Relationship Id="rId10" Type="http://schemas.openxmlformats.org/officeDocument/2006/relationships/image" Target="../media/image49.png"/><Relationship Id="rId4" Type="http://schemas.microsoft.com/office/2007/relationships/hdphoto" Target="../media/hdphoto2.wdp"/><Relationship Id="rId9" Type="http://schemas.openxmlformats.org/officeDocument/2006/relationships/image" Target="../media/image9.jpg"/><Relationship Id="rId14" Type="http://schemas.openxmlformats.org/officeDocument/2006/relationships/image" Target="../media/image53.jp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image" Target="../media/image48.png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11" Type="http://schemas.openxmlformats.org/officeDocument/2006/relationships/image" Target="../media/image50.png"/><Relationship Id="rId5" Type="http://schemas.openxmlformats.org/officeDocument/2006/relationships/image" Target="../media/image7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microsoft.com/office/2007/relationships/hdphoto" Target="../media/hdphoto2.wdp"/><Relationship Id="rId9" Type="http://schemas.openxmlformats.org/officeDocument/2006/relationships/image" Target="../media/image9.jpg"/><Relationship Id="rId14" Type="http://schemas.openxmlformats.org/officeDocument/2006/relationships/image" Target="../media/image5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D21DA56-C68A-4D9F-8153-8E568DE60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461" y="4762486"/>
            <a:ext cx="2663077" cy="19951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7C22A1-8646-4C2D-8A9F-EBD6C4CF8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436" y="9948"/>
            <a:ext cx="2324100" cy="2324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83D9FB-1034-4E70-A2FA-2315BC239A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5000" b="93443" l="4831" r="92271">
                        <a14:foregroundMark x1="37681" y1="78279" x2="37681" y2="78279"/>
                        <a14:foregroundMark x1="37681" y1="78279" x2="37681" y2="78279"/>
                        <a14:foregroundMark x1="92271" y1="30328" x2="92271" y2="30328"/>
                        <a14:foregroundMark x1="92271" y1="29098" x2="92271" y2="29098"/>
                        <a14:foregroundMark x1="92271" y1="27869" x2="92271" y2="27869"/>
                        <a14:foregroundMark x1="13527" y1="86475" x2="13527" y2="86475"/>
                        <a14:foregroundMark x1="13527" y1="86475" x2="13527" y2="86475"/>
                        <a14:foregroundMark x1="23671" y1="79508" x2="23671" y2="79508"/>
                        <a14:foregroundMark x1="72464" y1="90164" x2="72464" y2="90164"/>
                        <a14:foregroundMark x1="72464" y1="90164" x2="72464" y2="90164"/>
                        <a14:foregroundMark x1="66667" y1="90164" x2="66667" y2="90164"/>
                        <a14:foregroundMark x1="66667" y1="90984" x2="66667" y2="90984"/>
                        <a14:foregroundMark x1="82609" y1="89754" x2="82609" y2="89754"/>
                        <a14:foregroundMark x1="82609" y1="89754" x2="82609" y2="89754"/>
                        <a14:foregroundMark x1="78261" y1="90164" x2="78261" y2="90164"/>
                        <a14:foregroundMark x1="78261" y1="90164" x2="78261" y2="90164"/>
                        <a14:foregroundMark x1="85507" y1="90984" x2="85507" y2="90984"/>
                        <a14:foregroundMark x1="85507" y1="90984" x2="85507" y2="90984"/>
                        <a14:foregroundMark x1="85507" y1="90984" x2="85507" y2="90984"/>
                        <a14:foregroundMark x1="87923" y1="90984" x2="87923" y2="90984"/>
                        <a14:foregroundMark x1="87923" y1="90984" x2="87923" y2="90984"/>
                        <a14:foregroundMark x1="87923" y1="88934" x2="87923" y2="88934"/>
                        <a14:foregroundMark x1="87923" y1="88934" x2="87923" y2="88934"/>
                        <a14:foregroundMark x1="89855" y1="89754" x2="89855" y2="89754"/>
                        <a14:foregroundMark x1="89855" y1="89754" x2="89855" y2="89754"/>
                        <a14:foregroundMark x1="30435" y1="90164" x2="30435" y2="90164"/>
                        <a14:foregroundMark x1="30435" y1="90164" x2="30435" y2="90164"/>
                        <a14:foregroundMark x1="27536" y1="90164" x2="27536" y2="90164"/>
                        <a14:foregroundMark x1="27536" y1="90164" x2="27536" y2="90164"/>
                        <a14:foregroundMark x1="22222" y1="90164" x2="22222" y2="90164"/>
                        <a14:foregroundMark x1="22222" y1="90164" x2="22222" y2="90164"/>
                        <a14:foregroundMark x1="28986" y1="89754" x2="28986" y2="89754"/>
                        <a14:foregroundMark x1="28986" y1="89754" x2="28986" y2="89754"/>
                        <a14:foregroundMark x1="11111" y1="90164" x2="11111" y2="90164"/>
                        <a14:foregroundMark x1="11111" y1="90164" x2="11111" y2="90164"/>
                        <a14:foregroundMark x1="11111" y1="90164" x2="11111" y2="90164"/>
                        <a14:foregroundMark x1="8213" y1="89754" x2="8213" y2="89754"/>
                        <a14:foregroundMark x1="8213" y1="89754" x2="8213" y2="89754"/>
                        <a14:foregroundMark x1="5314" y1="89754" x2="5314" y2="89754"/>
                        <a14:foregroundMark x1="5314" y1="89754" x2="5314" y2="89754"/>
                        <a14:foregroundMark x1="6763" y1="90984" x2="6763" y2="90984"/>
                        <a14:foregroundMark x1="6763" y1="90984" x2="6763" y2="90984"/>
                        <a14:foregroundMark x1="40580" y1="89754" x2="40580" y2="89754"/>
                        <a14:foregroundMark x1="40580" y1="89754" x2="40580" y2="89754"/>
                        <a14:foregroundMark x1="33333" y1="89754" x2="33333" y2="89754"/>
                        <a14:foregroundMark x1="33333" y1="89754" x2="33333" y2="89754"/>
                        <a14:foregroundMark x1="28019" y1="86066" x2="51691" y2="93443"/>
                        <a14:foregroundMark x1="51691" y1="93443" x2="63285" y2="889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862"/>
          <a:stretch/>
        </p:blipFill>
        <p:spPr>
          <a:xfrm>
            <a:off x="881742" y="297274"/>
            <a:ext cx="1971675" cy="19322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3087B0-A691-444E-BCBC-9B6E369876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63381"/>
            <a:ext cx="9144000" cy="1151076"/>
          </a:xfrm>
        </p:spPr>
        <p:txBody>
          <a:bodyPr/>
          <a:lstStyle/>
          <a:p>
            <a:r>
              <a:rPr lang="en-GB" b="1" dirty="0"/>
              <a:t>The Best Deal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4E4E53-3FE3-4215-9145-D2100E8889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7565" y="2433961"/>
            <a:ext cx="11436626" cy="2387599"/>
          </a:xfrm>
        </p:spPr>
        <p:txBody>
          <a:bodyPr>
            <a:normAutofit fontScale="92500"/>
          </a:bodyPr>
          <a:lstStyle/>
          <a:p>
            <a:r>
              <a:rPr lang="en-GB" sz="2800" i="1" dirty="0"/>
              <a:t>On each slide determine which deal is the cheapest for what the shopper requires; travel cost is not an issue as all shoppers can walk to each supermarket and they don’t have loyalty cards so earning “points” is also not an issue.</a:t>
            </a:r>
          </a:p>
          <a:p>
            <a:r>
              <a:rPr lang="en-GB" sz="2800" i="1" dirty="0"/>
              <a:t>You can buy more than each shopper needs but </a:t>
            </a:r>
            <a:r>
              <a:rPr lang="en-GB" sz="2800" i="1" u="sng" dirty="0"/>
              <a:t>not less</a:t>
            </a:r>
            <a:r>
              <a:rPr lang="en-GB" sz="2800" i="1" dirty="0"/>
              <a:t>.</a:t>
            </a:r>
          </a:p>
          <a:p>
            <a:r>
              <a:rPr lang="en-GB" sz="2800" i="1" dirty="0"/>
              <a:t>You </a:t>
            </a:r>
            <a:r>
              <a:rPr lang="en-GB" sz="2800" b="1" i="1" u="sng" dirty="0"/>
              <a:t>must</a:t>
            </a:r>
            <a:r>
              <a:rPr lang="en-GB" sz="2800" i="1" dirty="0"/>
              <a:t> show how you made your decision (</a:t>
            </a:r>
            <a:r>
              <a:rPr lang="en-GB" sz="2800" i="1" dirty="0" err="1"/>
              <a:t>ie</a:t>
            </a:r>
            <a:r>
              <a:rPr lang="en-GB" sz="2800" i="1" dirty="0"/>
              <a:t>. your workings).</a:t>
            </a:r>
          </a:p>
        </p:txBody>
      </p:sp>
    </p:spTree>
    <p:extLst>
      <p:ext uri="{BB962C8B-B14F-4D97-AF65-F5344CB8AC3E}">
        <p14:creationId xmlns:p14="http://schemas.microsoft.com/office/powerpoint/2010/main" val="410976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260D0-8263-4222-93BA-E4A630C22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085"/>
            <a:ext cx="10515600" cy="973345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Item 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8A9135-C3BF-406A-BE73-5373B16C70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46"/>
          <a:stretch/>
        </p:blipFill>
        <p:spPr>
          <a:xfrm>
            <a:off x="5130923" y="1224120"/>
            <a:ext cx="1930154" cy="24630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3840A3-3067-4029-A77B-055773174147}"/>
                  </a:ext>
                </a:extLst>
              </p:cNvPr>
              <p:cNvSpPr txBox="1"/>
              <p:nvPr/>
            </p:nvSpPr>
            <p:spPr>
              <a:xfrm>
                <a:off x="4850296" y="3803374"/>
                <a:ext cx="242514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Adrian needs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1.5</m:t>
                    </m:r>
                  </m:oMath>
                </a14:m>
                <a:r>
                  <a:rPr lang="en-GB" sz="2400" dirty="0"/>
                  <a:t> kilograms of potatoes.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3840A3-3067-4029-A77B-0557731741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296" y="3803374"/>
                <a:ext cx="2425147" cy="1200329"/>
              </a:xfrm>
              <a:prstGeom prst="rect">
                <a:avLst/>
              </a:prstGeom>
              <a:blipFill>
                <a:blip r:embed="rId3"/>
                <a:stretch>
                  <a:fillRect l="-1008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B5E4D292-F405-46B3-BF6A-3A0B7CEFFF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8333" r="90556">
                        <a14:foregroundMark x1="8611" y1="43611" x2="8611" y2="43611"/>
                        <a14:foregroundMark x1="8611" y1="43611" x2="8611" y2="43611"/>
                        <a14:foregroundMark x1="90556" y1="44167" x2="90556" y2="44167"/>
                        <a14:foregroundMark x1="90556" y1="43889" x2="90556" y2="43889"/>
                        <a14:foregroundMark x1="59167" y1="66944" x2="59167" y2="66944"/>
                        <a14:foregroundMark x1="59167" y1="66944" x2="59167" y2="66944"/>
                        <a14:foregroundMark x1="73056" y1="67778" x2="73056" y2="67778"/>
                        <a14:foregroundMark x1="73056" y1="67778" x2="73056" y2="67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20" y="258190"/>
            <a:ext cx="2175851" cy="2175851"/>
          </a:xfrm>
          <a:prstGeom prst="rect">
            <a:avLst/>
          </a:prstGeom>
        </p:spPr>
      </p:pic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BE26614C-D71D-4712-B0F3-94C59E78A61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89" t="20419" r="10927" b="19195"/>
          <a:stretch/>
        </p:blipFill>
        <p:spPr>
          <a:xfrm>
            <a:off x="1311816" y="3870981"/>
            <a:ext cx="1726656" cy="13285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4587F9-3A0B-48F5-BD23-CB94B79CE88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3077" r="97308">
                        <a14:foregroundMark x1="34231" y1="25000" x2="34231" y2="25000"/>
                        <a14:foregroundMark x1="34231" y1="25000" x2="34231" y2="25000"/>
                        <a14:foregroundMark x1="94231" y1="41923" x2="94231" y2="41923"/>
                        <a14:foregroundMark x1="94231" y1="41923" x2="94231" y2="41923"/>
                        <a14:foregroundMark x1="97308" y1="53846" x2="97308" y2="53846"/>
                        <a14:foregroundMark x1="97308" y1="53846" x2="97308" y2="53846"/>
                        <a14:foregroundMark x1="97308" y1="57692" x2="97308" y2="57692"/>
                        <a14:foregroundMark x1="97308" y1="57692" x2="97308" y2="57692"/>
                        <a14:foregroundMark x1="12308" y1="71923" x2="12308" y2="71923"/>
                        <a14:foregroundMark x1="12308" y1="71923" x2="12308" y2="71923"/>
                        <a14:foregroundMark x1="3077" y1="66154" x2="3077" y2="66154"/>
                        <a14:foregroundMark x1="3077" y1="66154" x2="3077" y2="66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622" b="12496"/>
          <a:stretch/>
        </p:blipFill>
        <p:spPr>
          <a:xfrm>
            <a:off x="8894388" y="198785"/>
            <a:ext cx="2175851" cy="16293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CD3336A-A98B-4426-ACE8-45925D20888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1" t="22609" r="10386" b="23575"/>
          <a:stretch/>
        </p:blipFill>
        <p:spPr>
          <a:xfrm>
            <a:off x="8894388" y="3591342"/>
            <a:ext cx="2220967" cy="151232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CEA179-7A77-4C9A-A894-3899BFBC298B}"/>
                  </a:ext>
                </a:extLst>
              </p:cNvPr>
              <p:cNvSpPr txBox="1"/>
              <p:nvPr/>
            </p:nvSpPr>
            <p:spPr>
              <a:xfrm>
                <a:off x="414541" y="2040156"/>
                <a:ext cx="352507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Tisco sells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1.5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𝑘𝑔</m:t>
                    </m:r>
                  </m:oMath>
                </a14:m>
                <a:r>
                  <a:rPr lang="en-GB" sz="2400" dirty="0"/>
                  <a:t> bags of potatoes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£1.29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CEA179-7A77-4C9A-A894-3899BFBC2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41" y="2040156"/>
                <a:ext cx="3525078" cy="830997"/>
              </a:xfrm>
              <a:prstGeom prst="rect">
                <a:avLst/>
              </a:prstGeom>
              <a:blipFill>
                <a:blip r:embed="rId11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BB5211-5100-4C01-8DAD-883181609F41}"/>
                  </a:ext>
                </a:extLst>
              </p:cNvPr>
              <p:cNvSpPr txBox="1"/>
              <p:nvPr/>
            </p:nvSpPr>
            <p:spPr>
              <a:xfrm>
                <a:off x="414541" y="5199511"/>
                <a:ext cx="352507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Sinsbury’s sells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750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/>
                  <a:t> bags of potatoes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67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BB5211-5100-4C01-8DAD-883181609F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41" y="5199511"/>
                <a:ext cx="3525078" cy="830997"/>
              </a:xfrm>
              <a:prstGeom prst="rect">
                <a:avLst/>
              </a:prstGeom>
              <a:blipFill>
                <a:blip r:embed="rId12"/>
                <a:stretch>
                  <a:fillRect l="-1211" t="-5882" r="-3287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1E368A8-7FA9-4697-843B-0E7B49466EEF}"/>
                  </a:ext>
                </a:extLst>
              </p:cNvPr>
              <p:cNvSpPr txBox="1"/>
              <p:nvPr/>
            </p:nvSpPr>
            <p:spPr>
              <a:xfrm>
                <a:off x="8219774" y="1828124"/>
                <a:ext cx="352507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Harrison’s sells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𝑘𝑔</m:t>
                    </m:r>
                  </m:oMath>
                </a14:m>
                <a:r>
                  <a:rPr lang="en-GB" sz="2400" dirty="0"/>
                  <a:t> bags of potatoes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84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Buy one get one half price</a:t>
                </a: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1E368A8-7FA9-4697-843B-0E7B49466E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9774" y="1828124"/>
                <a:ext cx="3525078" cy="1569660"/>
              </a:xfrm>
              <a:prstGeom prst="rect">
                <a:avLst/>
              </a:prstGeom>
              <a:blipFill>
                <a:blip r:embed="rId13"/>
                <a:stretch>
                  <a:fillRect l="-1036" t="-3113" r="-864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CC851F3-4682-4871-AD13-0617C0269022}"/>
                  </a:ext>
                </a:extLst>
              </p:cNvPr>
              <p:cNvSpPr txBox="1"/>
              <p:nvPr/>
            </p:nvSpPr>
            <p:spPr>
              <a:xfrm>
                <a:off x="8219774" y="5167405"/>
                <a:ext cx="352507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Ozda sells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450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/>
                  <a:t> bags of potatoes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46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Buy two get a third free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CC851F3-4682-4871-AD13-0617C02690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9774" y="5167405"/>
                <a:ext cx="3525078" cy="1569660"/>
              </a:xfrm>
              <a:prstGeom prst="rect">
                <a:avLst/>
              </a:prstGeom>
              <a:blipFill>
                <a:blip r:embed="rId14"/>
                <a:stretch>
                  <a:fillRect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680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260D0-8263-4222-93BA-E4A630C22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085"/>
            <a:ext cx="10515600" cy="973345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Item 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8A9135-C3BF-406A-BE73-5373B16C70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46"/>
          <a:stretch/>
        </p:blipFill>
        <p:spPr>
          <a:xfrm>
            <a:off x="5130923" y="1224120"/>
            <a:ext cx="1930154" cy="24630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3840A3-3067-4029-A77B-055773174147}"/>
                  </a:ext>
                </a:extLst>
              </p:cNvPr>
              <p:cNvSpPr txBox="1"/>
              <p:nvPr/>
            </p:nvSpPr>
            <p:spPr>
              <a:xfrm>
                <a:off x="4850296" y="3803374"/>
                <a:ext cx="242514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Adrian needs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1.5</m:t>
                    </m:r>
                  </m:oMath>
                </a14:m>
                <a:r>
                  <a:rPr lang="en-GB" sz="2400" dirty="0"/>
                  <a:t> kilograms of potatoes.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3840A3-3067-4029-A77B-0557731741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296" y="3803374"/>
                <a:ext cx="2425147" cy="1200329"/>
              </a:xfrm>
              <a:prstGeom prst="rect">
                <a:avLst/>
              </a:prstGeom>
              <a:blipFill>
                <a:blip r:embed="rId3"/>
                <a:stretch>
                  <a:fillRect l="-1008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B5E4D292-F405-46B3-BF6A-3A0B7CEFFF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8333" r="90556">
                        <a14:foregroundMark x1="8611" y1="43611" x2="8611" y2="43611"/>
                        <a14:foregroundMark x1="8611" y1="43611" x2="8611" y2="43611"/>
                        <a14:foregroundMark x1="90556" y1="44167" x2="90556" y2="44167"/>
                        <a14:foregroundMark x1="90556" y1="43889" x2="90556" y2="43889"/>
                        <a14:foregroundMark x1="59167" y1="66944" x2="59167" y2="66944"/>
                        <a14:foregroundMark x1="59167" y1="66944" x2="59167" y2="66944"/>
                        <a14:foregroundMark x1="73056" y1="67778" x2="73056" y2="67778"/>
                        <a14:foregroundMark x1="73056" y1="67778" x2="73056" y2="67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20" y="258190"/>
            <a:ext cx="2175851" cy="2175851"/>
          </a:xfrm>
          <a:prstGeom prst="rect">
            <a:avLst/>
          </a:prstGeom>
        </p:spPr>
      </p:pic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BE26614C-D71D-4712-B0F3-94C59E78A61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89" t="20419" r="10927" b="19195"/>
          <a:stretch/>
        </p:blipFill>
        <p:spPr>
          <a:xfrm>
            <a:off x="1311816" y="3870981"/>
            <a:ext cx="1726656" cy="13285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4587F9-3A0B-48F5-BD23-CB94B79CE88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3077" r="97308">
                        <a14:foregroundMark x1="34231" y1="25000" x2="34231" y2="25000"/>
                        <a14:foregroundMark x1="34231" y1="25000" x2="34231" y2="25000"/>
                        <a14:foregroundMark x1="94231" y1="41923" x2="94231" y2="41923"/>
                        <a14:foregroundMark x1="94231" y1="41923" x2="94231" y2="41923"/>
                        <a14:foregroundMark x1="97308" y1="53846" x2="97308" y2="53846"/>
                        <a14:foregroundMark x1="97308" y1="53846" x2="97308" y2="53846"/>
                        <a14:foregroundMark x1="97308" y1="57692" x2="97308" y2="57692"/>
                        <a14:foregroundMark x1="97308" y1="57692" x2="97308" y2="57692"/>
                        <a14:foregroundMark x1="12308" y1="71923" x2="12308" y2="71923"/>
                        <a14:foregroundMark x1="12308" y1="71923" x2="12308" y2="71923"/>
                        <a14:foregroundMark x1="3077" y1="66154" x2="3077" y2="66154"/>
                        <a14:foregroundMark x1="3077" y1="66154" x2="3077" y2="66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622" b="12496"/>
          <a:stretch/>
        </p:blipFill>
        <p:spPr>
          <a:xfrm>
            <a:off x="8894388" y="198785"/>
            <a:ext cx="2175851" cy="16293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CD3336A-A98B-4426-ACE8-45925D20888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1" t="22609" r="10386" b="23575"/>
          <a:stretch/>
        </p:blipFill>
        <p:spPr>
          <a:xfrm>
            <a:off x="8894388" y="3591342"/>
            <a:ext cx="2220967" cy="151232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CEA179-7A77-4C9A-A894-3899BFBC298B}"/>
                  </a:ext>
                </a:extLst>
              </p:cNvPr>
              <p:cNvSpPr txBox="1"/>
              <p:nvPr/>
            </p:nvSpPr>
            <p:spPr>
              <a:xfrm>
                <a:off x="414541" y="2040156"/>
                <a:ext cx="352507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Tisco sells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1.5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𝑘𝑔</m:t>
                    </m:r>
                  </m:oMath>
                </a14:m>
                <a:r>
                  <a:rPr lang="en-GB" sz="2400" dirty="0"/>
                  <a:t> bags of potatoes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£1.29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CEA179-7A77-4C9A-A894-3899BFBC2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41" y="2040156"/>
                <a:ext cx="3525078" cy="830997"/>
              </a:xfrm>
              <a:prstGeom prst="rect">
                <a:avLst/>
              </a:prstGeom>
              <a:blipFill>
                <a:blip r:embed="rId11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BB5211-5100-4C01-8DAD-883181609F41}"/>
                  </a:ext>
                </a:extLst>
              </p:cNvPr>
              <p:cNvSpPr txBox="1"/>
              <p:nvPr/>
            </p:nvSpPr>
            <p:spPr>
              <a:xfrm>
                <a:off x="414541" y="5199511"/>
                <a:ext cx="352507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Sinsbury’s sells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750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/>
                  <a:t> bags of potatoes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67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BB5211-5100-4C01-8DAD-883181609F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41" y="5199511"/>
                <a:ext cx="3525078" cy="830997"/>
              </a:xfrm>
              <a:prstGeom prst="rect">
                <a:avLst/>
              </a:prstGeom>
              <a:blipFill>
                <a:blip r:embed="rId12"/>
                <a:stretch>
                  <a:fillRect l="-1211" t="-5882" r="-3287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1E368A8-7FA9-4697-843B-0E7B49466EEF}"/>
                  </a:ext>
                </a:extLst>
              </p:cNvPr>
              <p:cNvSpPr txBox="1"/>
              <p:nvPr/>
            </p:nvSpPr>
            <p:spPr>
              <a:xfrm>
                <a:off x="8219774" y="1828124"/>
                <a:ext cx="352507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Harrison’s sells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𝑘𝑔</m:t>
                    </m:r>
                  </m:oMath>
                </a14:m>
                <a:r>
                  <a:rPr lang="en-GB" sz="2400" dirty="0"/>
                  <a:t> bags of potatoes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84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400" dirty="0"/>
                  <a:t>.</a:t>
                </a:r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Buy one get one half price</a:t>
                </a: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1E368A8-7FA9-4697-843B-0E7B49466E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9774" y="1828124"/>
                <a:ext cx="3525078" cy="1569660"/>
              </a:xfrm>
              <a:prstGeom prst="rect">
                <a:avLst/>
              </a:prstGeom>
              <a:blipFill>
                <a:blip r:embed="rId13"/>
                <a:stretch>
                  <a:fillRect l="-1036" t="-3113" r="-864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CC851F3-4682-4871-AD13-0617C0269022}"/>
                  </a:ext>
                </a:extLst>
              </p:cNvPr>
              <p:cNvSpPr txBox="1"/>
              <p:nvPr/>
            </p:nvSpPr>
            <p:spPr>
              <a:xfrm>
                <a:off x="8219774" y="5167405"/>
                <a:ext cx="352507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Ozda sells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450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/>
                  <a:t> bags of potatoes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46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Buy two get a third free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CC851F3-4682-4871-AD13-0617C02690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9774" y="5167405"/>
                <a:ext cx="3525078" cy="1569660"/>
              </a:xfrm>
              <a:prstGeom prst="rect">
                <a:avLst/>
              </a:prstGeom>
              <a:blipFill>
                <a:blip r:embed="rId14"/>
                <a:stretch>
                  <a:fillRect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2D8542-FC30-404E-968D-D58ADE59553B}"/>
                  </a:ext>
                </a:extLst>
              </p:cNvPr>
              <p:cNvSpPr txBox="1"/>
              <p:nvPr/>
            </p:nvSpPr>
            <p:spPr>
              <a:xfrm>
                <a:off x="664396" y="1192728"/>
                <a:ext cx="3021496" cy="46166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Total cost: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𝟐𝟗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22D8542-FC30-404E-968D-D58ADE5955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396" y="1192728"/>
                <a:ext cx="3021496" cy="461665"/>
              </a:xfrm>
              <a:prstGeom prst="rect">
                <a:avLst/>
              </a:prstGeom>
              <a:blipFill>
                <a:blip r:embed="rId15"/>
                <a:stretch>
                  <a:fillRect t="-9091" b="-2857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5832EE97-127A-4B7D-8DE7-A14A442BB13F}"/>
              </a:ext>
            </a:extLst>
          </p:cNvPr>
          <p:cNvSpPr txBox="1"/>
          <p:nvPr/>
        </p:nvSpPr>
        <p:spPr>
          <a:xfrm rot="20201514">
            <a:off x="4585252" y="2223274"/>
            <a:ext cx="3021496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Answer…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8C2E46E-BB3E-404E-862F-6C3B1E7BF5E2}"/>
                  </a:ext>
                </a:extLst>
              </p:cNvPr>
              <p:cNvSpPr txBox="1"/>
              <p:nvPr/>
            </p:nvSpPr>
            <p:spPr>
              <a:xfrm>
                <a:off x="664396" y="4199683"/>
                <a:ext cx="3021496" cy="83099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Total cost: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𝟑𝟒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𝟔𝟕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8C2E46E-BB3E-404E-862F-6C3B1E7BF5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396" y="4199683"/>
                <a:ext cx="3021496" cy="830997"/>
              </a:xfrm>
              <a:prstGeom prst="rect">
                <a:avLst/>
              </a:prstGeom>
              <a:blipFill>
                <a:blip r:embed="rId16"/>
                <a:stretch>
                  <a:fillRect t="-5072" b="-797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614F8C9-D51B-4123-888F-C170C9BF5408}"/>
                  </a:ext>
                </a:extLst>
              </p:cNvPr>
              <p:cNvSpPr txBox="1"/>
              <p:nvPr/>
            </p:nvSpPr>
            <p:spPr>
              <a:xfrm>
                <a:off x="8471565" y="403621"/>
                <a:ext cx="3021496" cy="1200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Total cost: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𝟐𝟔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</m:oMath>
                  </m:oMathPara>
                </a14:m>
                <a:br>
                  <a:rPr lang="en-GB" sz="2400" b="1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</a:br>
                <a:r>
                  <a:rPr lang="en-GB" sz="2400" b="1" dirty="0">
                    <a:solidFill>
                      <a:srgbClr val="FF0000"/>
                    </a:solidFill>
                  </a:rPr>
                  <a:t>(with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𝟓𝟎𝟎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𝒈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left over)</a:t>
                </a: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614F8C9-D51B-4123-888F-C170C9BF54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1565" y="403621"/>
                <a:ext cx="3021496" cy="1200329"/>
              </a:xfrm>
              <a:prstGeom prst="rect">
                <a:avLst/>
              </a:prstGeom>
              <a:blipFill>
                <a:blip r:embed="rId17"/>
                <a:stretch>
                  <a:fillRect t="-3518" r="-3018" b="-100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2263820-8AF9-4D34-91CF-080E8E332B7B}"/>
                  </a:ext>
                </a:extLst>
              </p:cNvPr>
              <p:cNvSpPr txBox="1"/>
              <p:nvPr/>
            </p:nvSpPr>
            <p:spPr>
              <a:xfrm>
                <a:off x="8506110" y="3776002"/>
                <a:ext cx="3021496" cy="1200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Total cost: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𝟑𝟖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</m:oMath>
                  </m:oMathPara>
                </a14:m>
                <a:br>
                  <a:rPr lang="en-GB" sz="2400" b="1" dirty="0">
                    <a:solidFill>
                      <a:srgbClr val="FF0000"/>
                    </a:solidFill>
                  </a:rPr>
                </a:br>
                <a:r>
                  <a:rPr lang="en-GB" sz="2400" b="1" dirty="0">
                    <a:solidFill>
                      <a:srgbClr val="FF0000"/>
                    </a:solidFill>
                  </a:rPr>
                  <a:t>(with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𝟑𝟎𝟎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𝒈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left over)</a:t>
                </a: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2263820-8AF9-4D34-91CF-080E8E332B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6110" y="3776002"/>
                <a:ext cx="3021496" cy="1200329"/>
              </a:xfrm>
              <a:prstGeom prst="rect">
                <a:avLst/>
              </a:prstGeom>
              <a:blipFill>
                <a:blip r:embed="rId18"/>
                <a:stretch>
                  <a:fillRect t="-3518" r="-3012" b="-100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03DF2608-3193-4333-B59B-10C6462F3479}"/>
              </a:ext>
            </a:extLst>
          </p:cNvPr>
          <p:cNvSpPr txBox="1"/>
          <p:nvPr/>
        </p:nvSpPr>
        <p:spPr>
          <a:xfrm>
            <a:off x="4552121" y="5322622"/>
            <a:ext cx="3021496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Harrison’s is cheapest</a:t>
            </a:r>
          </a:p>
        </p:txBody>
      </p:sp>
    </p:spTree>
    <p:extLst>
      <p:ext uri="{BB962C8B-B14F-4D97-AF65-F5344CB8AC3E}">
        <p14:creationId xmlns:p14="http://schemas.microsoft.com/office/powerpoint/2010/main" val="26166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260D0-8263-4222-93BA-E4A630C22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085"/>
            <a:ext cx="10515600" cy="973345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Item B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3840A3-3067-4029-A77B-055773174147}"/>
                  </a:ext>
                </a:extLst>
              </p:cNvPr>
              <p:cNvSpPr txBox="1"/>
              <p:nvPr/>
            </p:nvSpPr>
            <p:spPr>
              <a:xfrm>
                <a:off x="4850296" y="3875944"/>
                <a:ext cx="242514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Britney needs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sz="2400" dirty="0"/>
                  <a:t> avocadoes.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3840A3-3067-4029-A77B-0557731741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296" y="3875944"/>
                <a:ext cx="2425147" cy="830997"/>
              </a:xfrm>
              <a:prstGeom prst="rect">
                <a:avLst/>
              </a:prstGeom>
              <a:blipFill>
                <a:blip r:embed="rId2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B5E4D292-F405-46B3-BF6A-3A0B7CEFF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8333" r="90556">
                        <a14:foregroundMark x1="8611" y1="43611" x2="8611" y2="43611"/>
                        <a14:foregroundMark x1="8611" y1="43611" x2="8611" y2="43611"/>
                        <a14:foregroundMark x1="90556" y1="44167" x2="90556" y2="44167"/>
                        <a14:foregroundMark x1="90556" y1="43889" x2="90556" y2="43889"/>
                        <a14:foregroundMark x1="59167" y1="66944" x2="59167" y2="66944"/>
                        <a14:foregroundMark x1="59167" y1="66944" x2="59167" y2="66944"/>
                        <a14:foregroundMark x1="73056" y1="67778" x2="73056" y2="67778"/>
                        <a14:foregroundMark x1="73056" y1="67778" x2="73056" y2="67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20" y="258190"/>
            <a:ext cx="2175851" cy="2175851"/>
          </a:xfrm>
          <a:prstGeom prst="rect">
            <a:avLst/>
          </a:prstGeom>
        </p:spPr>
      </p:pic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BE26614C-D71D-4712-B0F3-94C59E78A6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89" t="20419" r="10927" b="19195"/>
          <a:stretch/>
        </p:blipFill>
        <p:spPr>
          <a:xfrm>
            <a:off x="1311816" y="3870981"/>
            <a:ext cx="1726656" cy="13285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4587F9-3A0B-48F5-BD23-CB94B79CE88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3077" r="97308">
                        <a14:foregroundMark x1="34231" y1="25000" x2="34231" y2="25000"/>
                        <a14:foregroundMark x1="34231" y1="25000" x2="34231" y2="25000"/>
                        <a14:foregroundMark x1="94231" y1="41923" x2="94231" y2="41923"/>
                        <a14:foregroundMark x1="94231" y1="41923" x2="94231" y2="41923"/>
                        <a14:foregroundMark x1="97308" y1="53846" x2="97308" y2="53846"/>
                        <a14:foregroundMark x1="97308" y1="53846" x2="97308" y2="53846"/>
                        <a14:foregroundMark x1="97308" y1="57692" x2="97308" y2="57692"/>
                        <a14:foregroundMark x1="97308" y1="57692" x2="97308" y2="57692"/>
                        <a14:foregroundMark x1="12308" y1="71923" x2="12308" y2="71923"/>
                        <a14:foregroundMark x1="12308" y1="71923" x2="12308" y2="71923"/>
                        <a14:foregroundMark x1="3077" y1="66154" x2="3077" y2="66154"/>
                        <a14:foregroundMark x1="3077" y1="66154" x2="3077" y2="66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622" b="12496"/>
          <a:stretch/>
        </p:blipFill>
        <p:spPr>
          <a:xfrm>
            <a:off x="8894388" y="547127"/>
            <a:ext cx="2175851" cy="16293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CD3336A-A98B-4426-ACE8-45925D20888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1" t="22609" r="10386" b="23575"/>
          <a:stretch/>
        </p:blipFill>
        <p:spPr>
          <a:xfrm>
            <a:off x="8871828" y="3601098"/>
            <a:ext cx="2220967" cy="151232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CEA179-7A77-4C9A-A894-3899BFBC298B}"/>
                  </a:ext>
                </a:extLst>
              </p:cNvPr>
              <p:cNvSpPr txBox="1"/>
              <p:nvPr/>
            </p:nvSpPr>
            <p:spPr>
              <a:xfrm>
                <a:off x="414541" y="2040156"/>
                <a:ext cx="352507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Tisco sells avocadoes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69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400" dirty="0"/>
                  <a:t> each</a:t>
                </a: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CEA179-7A77-4C9A-A894-3899BFBC2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41" y="2040156"/>
                <a:ext cx="3525078" cy="830997"/>
              </a:xfrm>
              <a:prstGeom prst="rect">
                <a:avLst/>
              </a:prstGeom>
              <a:blipFill>
                <a:blip r:embed="rId10"/>
                <a:stretch>
                  <a:fillRect t="-5882" r="-173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BB5211-5100-4C01-8DAD-883181609F41}"/>
                  </a:ext>
                </a:extLst>
              </p:cNvPr>
              <p:cNvSpPr txBox="1"/>
              <p:nvPr/>
            </p:nvSpPr>
            <p:spPr>
              <a:xfrm>
                <a:off x="414541" y="5199511"/>
                <a:ext cx="352507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Sinsbury’s sells packets of two avocadoes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£1.62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Buy one get one half price</a:t>
                </a: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BB5211-5100-4C01-8DAD-883181609F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41" y="5199511"/>
                <a:ext cx="3525078" cy="1569660"/>
              </a:xfrm>
              <a:prstGeom prst="rect">
                <a:avLst/>
              </a:prstGeom>
              <a:blipFill>
                <a:blip r:embed="rId11"/>
                <a:stretch>
                  <a:fillRect l="-1038" t="-3113" r="-2076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1E368A8-7FA9-4697-843B-0E7B49466EEF}"/>
                  </a:ext>
                </a:extLst>
              </p:cNvPr>
              <p:cNvSpPr txBox="1"/>
              <p:nvPr/>
            </p:nvSpPr>
            <p:spPr>
              <a:xfrm>
                <a:off x="8219774" y="2176466"/>
                <a:ext cx="352507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Harrison’s sells packets of four avocadoes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£2.09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1E368A8-7FA9-4697-843B-0E7B49466E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9774" y="2176466"/>
                <a:ext cx="3525078" cy="830997"/>
              </a:xfrm>
              <a:prstGeom prst="rect">
                <a:avLst/>
              </a:prstGeom>
              <a:blipFill>
                <a:blip r:embed="rId12"/>
                <a:stretch>
                  <a:fillRect t="-5882" r="-1900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CC851F3-4682-4871-AD13-0617C0269022}"/>
                  </a:ext>
                </a:extLst>
              </p:cNvPr>
              <p:cNvSpPr txBox="1"/>
              <p:nvPr/>
            </p:nvSpPr>
            <p:spPr>
              <a:xfrm>
                <a:off x="8057772" y="5188255"/>
                <a:ext cx="384908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Ozda sells avocadoes for</a:t>
                </a:r>
                <a:br>
                  <a:rPr lang="en-GB" sz="2400" dirty="0"/>
                </a:b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82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400" dirty="0"/>
                  <a:t> each</a:t>
                </a:r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Buy two get a third half price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CC851F3-4682-4871-AD13-0617C02690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7772" y="5188255"/>
                <a:ext cx="3849081" cy="1569660"/>
              </a:xfrm>
              <a:prstGeom prst="rect">
                <a:avLst/>
              </a:prstGeom>
              <a:blipFill>
                <a:blip r:embed="rId13"/>
                <a:stretch>
                  <a:fillRect l="-1268" t="-3101" r="-95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0B9AD6D4-83C5-49D8-9165-B0C6398DCD2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527" y="1137132"/>
            <a:ext cx="2334684" cy="267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57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260D0-8263-4222-93BA-E4A630C22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085"/>
            <a:ext cx="10515600" cy="973345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Item B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3840A3-3067-4029-A77B-055773174147}"/>
                  </a:ext>
                </a:extLst>
              </p:cNvPr>
              <p:cNvSpPr txBox="1"/>
              <p:nvPr/>
            </p:nvSpPr>
            <p:spPr>
              <a:xfrm>
                <a:off x="4850296" y="3875944"/>
                <a:ext cx="242514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Britney needs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sz="2400" dirty="0"/>
                  <a:t> avocadoes.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3840A3-3067-4029-A77B-0557731741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296" y="3875944"/>
                <a:ext cx="2425147" cy="830997"/>
              </a:xfrm>
              <a:prstGeom prst="rect">
                <a:avLst/>
              </a:prstGeom>
              <a:blipFill>
                <a:blip r:embed="rId2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B5E4D292-F405-46B3-BF6A-3A0B7CEFF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8333" r="90556">
                        <a14:foregroundMark x1="8611" y1="43611" x2="8611" y2="43611"/>
                        <a14:foregroundMark x1="8611" y1="43611" x2="8611" y2="43611"/>
                        <a14:foregroundMark x1="90556" y1="44167" x2="90556" y2="44167"/>
                        <a14:foregroundMark x1="90556" y1="43889" x2="90556" y2="43889"/>
                        <a14:foregroundMark x1="59167" y1="66944" x2="59167" y2="66944"/>
                        <a14:foregroundMark x1="59167" y1="66944" x2="59167" y2="66944"/>
                        <a14:foregroundMark x1="73056" y1="67778" x2="73056" y2="67778"/>
                        <a14:foregroundMark x1="73056" y1="67778" x2="73056" y2="67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20" y="258190"/>
            <a:ext cx="2175851" cy="2175851"/>
          </a:xfrm>
          <a:prstGeom prst="rect">
            <a:avLst/>
          </a:prstGeom>
        </p:spPr>
      </p:pic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BE26614C-D71D-4712-B0F3-94C59E78A6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89" t="20419" r="10927" b="19195"/>
          <a:stretch/>
        </p:blipFill>
        <p:spPr>
          <a:xfrm>
            <a:off x="1311816" y="3870981"/>
            <a:ext cx="1726656" cy="13285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4587F9-3A0B-48F5-BD23-CB94B79CE88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3077" r="97308">
                        <a14:foregroundMark x1="34231" y1="25000" x2="34231" y2="25000"/>
                        <a14:foregroundMark x1="34231" y1="25000" x2="34231" y2="25000"/>
                        <a14:foregroundMark x1="94231" y1="41923" x2="94231" y2="41923"/>
                        <a14:foregroundMark x1="94231" y1="41923" x2="94231" y2="41923"/>
                        <a14:foregroundMark x1="97308" y1="53846" x2="97308" y2="53846"/>
                        <a14:foregroundMark x1="97308" y1="53846" x2="97308" y2="53846"/>
                        <a14:foregroundMark x1="97308" y1="57692" x2="97308" y2="57692"/>
                        <a14:foregroundMark x1="97308" y1="57692" x2="97308" y2="57692"/>
                        <a14:foregroundMark x1="12308" y1="71923" x2="12308" y2="71923"/>
                        <a14:foregroundMark x1="12308" y1="71923" x2="12308" y2="71923"/>
                        <a14:foregroundMark x1="3077" y1="66154" x2="3077" y2="66154"/>
                        <a14:foregroundMark x1="3077" y1="66154" x2="3077" y2="66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622" b="12496"/>
          <a:stretch/>
        </p:blipFill>
        <p:spPr>
          <a:xfrm>
            <a:off x="8894388" y="547127"/>
            <a:ext cx="2175851" cy="16293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CD3336A-A98B-4426-ACE8-45925D20888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1" t="22609" r="10386" b="23575"/>
          <a:stretch/>
        </p:blipFill>
        <p:spPr>
          <a:xfrm>
            <a:off x="8871828" y="3601098"/>
            <a:ext cx="2220967" cy="151232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CEA179-7A77-4C9A-A894-3899BFBC298B}"/>
                  </a:ext>
                </a:extLst>
              </p:cNvPr>
              <p:cNvSpPr txBox="1"/>
              <p:nvPr/>
            </p:nvSpPr>
            <p:spPr>
              <a:xfrm>
                <a:off x="414541" y="2040156"/>
                <a:ext cx="352507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Tisco sells avocadoes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69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400" dirty="0"/>
                  <a:t> each</a:t>
                </a: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CEA179-7A77-4C9A-A894-3899BFBC2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41" y="2040156"/>
                <a:ext cx="3525078" cy="830997"/>
              </a:xfrm>
              <a:prstGeom prst="rect">
                <a:avLst/>
              </a:prstGeom>
              <a:blipFill>
                <a:blip r:embed="rId10"/>
                <a:stretch>
                  <a:fillRect t="-5882" r="-173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BB5211-5100-4C01-8DAD-883181609F41}"/>
                  </a:ext>
                </a:extLst>
              </p:cNvPr>
              <p:cNvSpPr txBox="1"/>
              <p:nvPr/>
            </p:nvSpPr>
            <p:spPr>
              <a:xfrm>
                <a:off x="414541" y="5199511"/>
                <a:ext cx="352507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Sinsbury’s sells packets of two avocadoes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£1.62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Buy one get one half price</a:t>
                </a: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BB5211-5100-4C01-8DAD-883181609F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41" y="5199511"/>
                <a:ext cx="3525078" cy="1569660"/>
              </a:xfrm>
              <a:prstGeom prst="rect">
                <a:avLst/>
              </a:prstGeom>
              <a:blipFill>
                <a:blip r:embed="rId11"/>
                <a:stretch>
                  <a:fillRect l="-1038" t="-3113" r="-2076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1E368A8-7FA9-4697-843B-0E7B49466EEF}"/>
                  </a:ext>
                </a:extLst>
              </p:cNvPr>
              <p:cNvSpPr txBox="1"/>
              <p:nvPr/>
            </p:nvSpPr>
            <p:spPr>
              <a:xfrm>
                <a:off x="8219774" y="2176466"/>
                <a:ext cx="352507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Harrison’s sells packets of four avocadoes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£2.09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1E368A8-7FA9-4697-843B-0E7B49466E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9774" y="2176466"/>
                <a:ext cx="3525078" cy="830997"/>
              </a:xfrm>
              <a:prstGeom prst="rect">
                <a:avLst/>
              </a:prstGeom>
              <a:blipFill>
                <a:blip r:embed="rId12"/>
                <a:stretch>
                  <a:fillRect t="-5882" r="-1900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CC851F3-4682-4871-AD13-0617C0269022}"/>
                  </a:ext>
                </a:extLst>
              </p:cNvPr>
              <p:cNvSpPr txBox="1"/>
              <p:nvPr/>
            </p:nvSpPr>
            <p:spPr>
              <a:xfrm>
                <a:off x="8057772" y="5188255"/>
                <a:ext cx="384908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Ozda sells avocadoes for</a:t>
                </a:r>
                <a:br>
                  <a:rPr lang="en-GB" sz="2400" dirty="0"/>
                </a:b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82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sz="2400" dirty="0"/>
                  <a:t> each</a:t>
                </a:r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Buy two get a third half price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CC851F3-4682-4871-AD13-0617C02690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7772" y="5188255"/>
                <a:ext cx="3849081" cy="1569660"/>
              </a:xfrm>
              <a:prstGeom prst="rect">
                <a:avLst/>
              </a:prstGeom>
              <a:blipFill>
                <a:blip r:embed="rId13"/>
                <a:stretch>
                  <a:fillRect l="-1268" t="-3101" r="-95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0B9AD6D4-83C5-49D8-9165-B0C6398DCD2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527" y="1137132"/>
            <a:ext cx="2334684" cy="267062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288D404-6F8A-4E96-9F46-0843CC45056A}"/>
                  </a:ext>
                </a:extLst>
              </p:cNvPr>
              <p:cNvSpPr txBox="1"/>
              <p:nvPr/>
            </p:nvSpPr>
            <p:spPr>
              <a:xfrm>
                <a:off x="664396" y="932450"/>
                <a:ext cx="3021496" cy="83099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Total cost: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𝟏𝟒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288D404-6F8A-4E96-9F46-0843CC4505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396" y="932450"/>
                <a:ext cx="3021496" cy="830997"/>
              </a:xfrm>
              <a:prstGeom prst="rect">
                <a:avLst/>
              </a:prstGeom>
              <a:blipFill>
                <a:blip r:embed="rId15"/>
                <a:stretch>
                  <a:fillRect t="-5072" b="-797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EF777C48-F66C-4740-8A31-041C035325AA}"/>
              </a:ext>
            </a:extLst>
          </p:cNvPr>
          <p:cNvSpPr txBox="1"/>
          <p:nvPr/>
        </p:nvSpPr>
        <p:spPr>
          <a:xfrm rot="20201514">
            <a:off x="4585252" y="2223274"/>
            <a:ext cx="3021496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Answer…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1D24A84-79DA-4F43-BB86-68506D68C4E7}"/>
                  </a:ext>
                </a:extLst>
              </p:cNvPr>
              <p:cNvSpPr txBox="1"/>
              <p:nvPr/>
            </p:nvSpPr>
            <p:spPr>
              <a:xfrm>
                <a:off x="664396" y="4119747"/>
                <a:ext cx="3021496" cy="83099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Total cost: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𝟎𝟓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×£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+£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1D24A84-79DA-4F43-BB86-68506D68C4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396" y="4119747"/>
                <a:ext cx="3021496" cy="830997"/>
              </a:xfrm>
              <a:prstGeom prst="rect">
                <a:avLst/>
              </a:prstGeom>
              <a:blipFill>
                <a:blip r:embed="rId16"/>
                <a:stretch>
                  <a:fillRect t="-507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9D454FB-C719-47A0-B091-B03D53C6844E}"/>
                  </a:ext>
                </a:extLst>
              </p:cNvPr>
              <p:cNvSpPr txBox="1"/>
              <p:nvPr/>
            </p:nvSpPr>
            <p:spPr>
              <a:xfrm>
                <a:off x="8471563" y="763747"/>
                <a:ext cx="3021496" cy="1200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Total cost: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𝟏𝟖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×£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𝟎𝟗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</a:t>
                </a:r>
                <a:br>
                  <a:rPr lang="en-GB" sz="2400" b="1" dirty="0">
                    <a:solidFill>
                      <a:srgbClr val="FF0000"/>
                    </a:solidFill>
                  </a:rPr>
                </a:br>
                <a:r>
                  <a:rPr lang="en-GB" sz="2400" b="1" dirty="0">
                    <a:solidFill>
                      <a:srgbClr val="FF0000"/>
                    </a:solidFill>
                  </a:rPr>
                  <a:t>(with two left over)</a:t>
                </a: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9D454FB-C719-47A0-B091-B03D53C684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1563" y="763747"/>
                <a:ext cx="3021496" cy="1200329"/>
              </a:xfrm>
              <a:prstGeom prst="rect">
                <a:avLst/>
              </a:prstGeom>
              <a:blipFill>
                <a:blip r:embed="rId17"/>
                <a:stretch>
                  <a:fillRect t="-3518" b="-100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C05A306-B5D6-4EA6-9A44-52209AE9511D}"/>
                  </a:ext>
                </a:extLst>
              </p:cNvPr>
              <p:cNvSpPr txBox="1"/>
              <p:nvPr/>
            </p:nvSpPr>
            <p:spPr>
              <a:xfrm>
                <a:off x="8471563" y="3961593"/>
                <a:ext cx="3021496" cy="83099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Total cost: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C05A306-B5D6-4EA6-9A44-52209AE951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1563" y="3961593"/>
                <a:ext cx="3021496" cy="830997"/>
              </a:xfrm>
              <a:prstGeom prst="rect">
                <a:avLst/>
              </a:prstGeom>
              <a:blipFill>
                <a:blip r:embed="rId18"/>
                <a:stretch>
                  <a:fillRect t="-507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4A2A61ED-D520-43AA-9EE8-FABDAF97EC7C}"/>
              </a:ext>
            </a:extLst>
          </p:cNvPr>
          <p:cNvSpPr txBox="1"/>
          <p:nvPr/>
        </p:nvSpPr>
        <p:spPr>
          <a:xfrm>
            <a:off x="4552121" y="5322622"/>
            <a:ext cx="3021496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 err="1">
                <a:solidFill>
                  <a:srgbClr val="FF0000"/>
                </a:solidFill>
              </a:rPr>
              <a:t>Sinsbury’s</a:t>
            </a:r>
            <a:r>
              <a:rPr lang="en-GB" sz="4000" b="1" dirty="0">
                <a:solidFill>
                  <a:srgbClr val="FF0000"/>
                </a:solidFill>
              </a:rPr>
              <a:t> is cheapest</a:t>
            </a:r>
          </a:p>
        </p:txBody>
      </p:sp>
    </p:spTree>
    <p:extLst>
      <p:ext uri="{BB962C8B-B14F-4D97-AF65-F5344CB8AC3E}">
        <p14:creationId xmlns:p14="http://schemas.microsoft.com/office/powerpoint/2010/main" val="103220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260D0-8263-4222-93BA-E4A630C22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085"/>
            <a:ext cx="10515600" cy="973345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Item C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3840A3-3067-4029-A77B-055773174147}"/>
                  </a:ext>
                </a:extLst>
              </p:cNvPr>
              <p:cNvSpPr txBox="1"/>
              <p:nvPr/>
            </p:nvSpPr>
            <p:spPr>
              <a:xfrm>
                <a:off x="4850296" y="3875944"/>
                <a:ext cx="242514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Courtney needs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1.2</m:t>
                    </m:r>
                  </m:oMath>
                </a14:m>
                <a:r>
                  <a:rPr lang="en-GB" sz="2400" dirty="0"/>
                  <a:t> kilograms of pasta.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3840A3-3067-4029-A77B-0557731741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296" y="3875944"/>
                <a:ext cx="2425147" cy="1200329"/>
              </a:xfrm>
              <a:prstGeom prst="rect">
                <a:avLst/>
              </a:prstGeom>
              <a:blipFill>
                <a:blip r:embed="rId2"/>
                <a:stretch>
                  <a:fillRect t="-4061" r="-1259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B5E4D292-F405-46B3-BF6A-3A0B7CEFF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8333" r="90556">
                        <a14:foregroundMark x1="8611" y1="43611" x2="8611" y2="43611"/>
                        <a14:foregroundMark x1="8611" y1="43611" x2="8611" y2="43611"/>
                        <a14:foregroundMark x1="90556" y1="44167" x2="90556" y2="44167"/>
                        <a14:foregroundMark x1="90556" y1="43889" x2="90556" y2="43889"/>
                        <a14:foregroundMark x1="59167" y1="66944" x2="59167" y2="66944"/>
                        <a14:foregroundMark x1="59167" y1="66944" x2="59167" y2="66944"/>
                        <a14:foregroundMark x1="73056" y1="67778" x2="73056" y2="67778"/>
                        <a14:foregroundMark x1="73056" y1="67778" x2="73056" y2="67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20" y="258190"/>
            <a:ext cx="2175851" cy="2175851"/>
          </a:xfrm>
          <a:prstGeom prst="rect">
            <a:avLst/>
          </a:prstGeom>
        </p:spPr>
      </p:pic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BE26614C-D71D-4712-B0F3-94C59E78A6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89" t="20419" r="10927" b="19195"/>
          <a:stretch/>
        </p:blipFill>
        <p:spPr>
          <a:xfrm>
            <a:off x="1311816" y="3870981"/>
            <a:ext cx="1726656" cy="13285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4587F9-3A0B-48F5-BD23-CB94B79CE88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3077" r="97308">
                        <a14:foregroundMark x1="34231" y1="25000" x2="34231" y2="25000"/>
                        <a14:foregroundMark x1="34231" y1="25000" x2="34231" y2="25000"/>
                        <a14:foregroundMark x1="94231" y1="41923" x2="94231" y2="41923"/>
                        <a14:foregroundMark x1="94231" y1="41923" x2="94231" y2="41923"/>
                        <a14:foregroundMark x1="97308" y1="53846" x2="97308" y2="53846"/>
                        <a14:foregroundMark x1="97308" y1="53846" x2="97308" y2="53846"/>
                        <a14:foregroundMark x1="97308" y1="57692" x2="97308" y2="57692"/>
                        <a14:foregroundMark x1="97308" y1="57692" x2="97308" y2="57692"/>
                        <a14:foregroundMark x1="12308" y1="71923" x2="12308" y2="71923"/>
                        <a14:foregroundMark x1="12308" y1="71923" x2="12308" y2="71923"/>
                        <a14:foregroundMark x1="3077" y1="66154" x2="3077" y2="66154"/>
                        <a14:foregroundMark x1="3077" y1="66154" x2="3077" y2="66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622" b="12496"/>
          <a:stretch/>
        </p:blipFill>
        <p:spPr>
          <a:xfrm>
            <a:off x="8894388" y="271356"/>
            <a:ext cx="2175851" cy="16293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CD3336A-A98B-4426-ACE8-45925D20888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1" t="22609" r="10386" b="23575"/>
          <a:stretch/>
        </p:blipFill>
        <p:spPr>
          <a:xfrm>
            <a:off x="8871828" y="3601098"/>
            <a:ext cx="2220967" cy="151232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CEA179-7A77-4C9A-A894-3899BFBC298B}"/>
                  </a:ext>
                </a:extLst>
              </p:cNvPr>
              <p:cNvSpPr txBox="1"/>
              <p:nvPr/>
            </p:nvSpPr>
            <p:spPr>
              <a:xfrm>
                <a:off x="414541" y="2040156"/>
                <a:ext cx="352507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Tisco sells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300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/>
                  <a:t> bags of pasta for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38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CEA179-7A77-4C9A-A894-3899BFBC2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41" y="2040156"/>
                <a:ext cx="3525078" cy="830997"/>
              </a:xfrm>
              <a:prstGeom prst="rect">
                <a:avLst/>
              </a:prstGeom>
              <a:blipFill>
                <a:blip r:embed="rId10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BB5211-5100-4C01-8DAD-883181609F41}"/>
                  </a:ext>
                </a:extLst>
              </p:cNvPr>
              <p:cNvSpPr txBox="1"/>
              <p:nvPr/>
            </p:nvSpPr>
            <p:spPr>
              <a:xfrm>
                <a:off x="414541" y="5199511"/>
                <a:ext cx="352507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Sinsbury’s sells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750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/>
                  <a:t> bags of pasta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£1.14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A third off all pasta</a:t>
                </a: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BB5211-5100-4C01-8DAD-883181609F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41" y="5199511"/>
                <a:ext cx="3525078" cy="1569660"/>
              </a:xfrm>
              <a:prstGeom prst="rect">
                <a:avLst/>
              </a:prstGeom>
              <a:blipFill>
                <a:blip r:embed="rId11"/>
                <a:stretch>
                  <a:fillRect l="-1211" t="-3113" r="-3287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1E368A8-7FA9-4697-843B-0E7B49466EEF}"/>
                  </a:ext>
                </a:extLst>
              </p:cNvPr>
              <p:cNvSpPr txBox="1"/>
              <p:nvPr/>
            </p:nvSpPr>
            <p:spPr>
              <a:xfrm>
                <a:off x="8057772" y="1900696"/>
                <a:ext cx="384908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Harrison’s sells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500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/>
                  <a:t> bags of pasta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72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Buy two get a third half price</a:t>
                </a: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1E368A8-7FA9-4697-843B-0E7B49466E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7772" y="1900696"/>
                <a:ext cx="3849081" cy="1569660"/>
              </a:xfrm>
              <a:prstGeom prst="rect">
                <a:avLst/>
              </a:prstGeom>
              <a:blipFill>
                <a:blip r:embed="rId12"/>
                <a:stretch>
                  <a:fillRect l="-1268" t="-3113" r="-285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CC851F3-4682-4871-AD13-0617C0269022}"/>
                  </a:ext>
                </a:extLst>
              </p:cNvPr>
              <p:cNvSpPr txBox="1"/>
              <p:nvPr/>
            </p:nvSpPr>
            <p:spPr>
              <a:xfrm>
                <a:off x="8057772" y="5188255"/>
                <a:ext cx="384908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Ozda sells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950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/>
                  <a:t> bags of pasta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£1.24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Buy one get one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75%</m:t>
                    </m:r>
                  </m:oMath>
                </a14:m>
                <a:r>
                  <a:rPr lang="en-GB" sz="2400" dirty="0"/>
                  <a:t> off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CC851F3-4682-4871-AD13-0617C02690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7772" y="5188255"/>
                <a:ext cx="3849081" cy="1569660"/>
              </a:xfrm>
              <a:prstGeom prst="rect">
                <a:avLst/>
              </a:prstGeom>
              <a:blipFill>
                <a:blip r:embed="rId13"/>
                <a:stretch>
                  <a:fillRect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 picture containing text, toy&#10;&#10;Description automatically generated">
            <a:extLst>
              <a:ext uri="{FF2B5EF4-FFF2-40B4-BE49-F238E27FC236}">
                <a16:creationId xmlns:a16="http://schemas.microsoft.com/office/drawing/2014/main" id="{AAA7DB45-6EA2-4B3B-91DF-0C4207496F69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91"/>
          <a:stretch/>
        </p:blipFill>
        <p:spPr>
          <a:xfrm>
            <a:off x="4842351" y="1062266"/>
            <a:ext cx="2507297" cy="27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5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260D0-8263-4222-93BA-E4A630C22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085"/>
            <a:ext cx="10515600" cy="973345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Item C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3840A3-3067-4029-A77B-055773174147}"/>
                  </a:ext>
                </a:extLst>
              </p:cNvPr>
              <p:cNvSpPr txBox="1"/>
              <p:nvPr/>
            </p:nvSpPr>
            <p:spPr>
              <a:xfrm>
                <a:off x="4850296" y="3875944"/>
                <a:ext cx="242514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Courtney needs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1.2</m:t>
                    </m:r>
                  </m:oMath>
                </a14:m>
                <a:r>
                  <a:rPr lang="en-GB" sz="2400" dirty="0"/>
                  <a:t> kilograms of pasta.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3840A3-3067-4029-A77B-0557731741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296" y="3875944"/>
                <a:ext cx="2425147" cy="1200329"/>
              </a:xfrm>
              <a:prstGeom prst="rect">
                <a:avLst/>
              </a:prstGeom>
              <a:blipFill>
                <a:blip r:embed="rId2"/>
                <a:stretch>
                  <a:fillRect t="-4061" r="-1259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B5E4D292-F405-46B3-BF6A-3A0B7CEFF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8333" r="90556">
                        <a14:foregroundMark x1="8611" y1="43611" x2="8611" y2="43611"/>
                        <a14:foregroundMark x1="8611" y1="43611" x2="8611" y2="43611"/>
                        <a14:foregroundMark x1="90556" y1="44167" x2="90556" y2="44167"/>
                        <a14:foregroundMark x1="90556" y1="43889" x2="90556" y2="43889"/>
                        <a14:foregroundMark x1="59167" y1="66944" x2="59167" y2="66944"/>
                        <a14:foregroundMark x1="59167" y1="66944" x2="59167" y2="66944"/>
                        <a14:foregroundMark x1="73056" y1="67778" x2="73056" y2="67778"/>
                        <a14:foregroundMark x1="73056" y1="67778" x2="73056" y2="67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20" y="258190"/>
            <a:ext cx="2175851" cy="2175851"/>
          </a:xfrm>
          <a:prstGeom prst="rect">
            <a:avLst/>
          </a:prstGeom>
        </p:spPr>
      </p:pic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BE26614C-D71D-4712-B0F3-94C59E78A6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89" t="20419" r="10927" b="19195"/>
          <a:stretch/>
        </p:blipFill>
        <p:spPr>
          <a:xfrm>
            <a:off x="1311816" y="3870981"/>
            <a:ext cx="1726656" cy="13285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4587F9-3A0B-48F5-BD23-CB94B79CE88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3077" r="97308">
                        <a14:foregroundMark x1="34231" y1="25000" x2="34231" y2="25000"/>
                        <a14:foregroundMark x1="34231" y1="25000" x2="34231" y2="25000"/>
                        <a14:foregroundMark x1="94231" y1="41923" x2="94231" y2="41923"/>
                        <a14:foregroundMark x1="94231" y1="41923" x2="94231" y2="41923"/>
                        <a14:foregroundMark x1="97308" y1="53846" x2="97308" y2="53846"/>
                        <a14:foregroundMark x1="97308" y1="53846" x2="97308" y2="53846"/>
                        <a14:foregroundMark x1="97308" y1="57692" x2="97308" y2="57692"/>
                        <a14:foregroundMark x1="97308" y1="57692" x2="97308" y2="57692"/>
                        <a14:foregroundMark x1="12308" y1="71923" x2="12308" y2="71923"/>
                        <a14:foregroundMark x1="12308" y1="71923" x2="12308" y2="71923"/>
                        <a14:foregroundMark x1="3077" y1="66154" x2="3077" y2="66154"/>
                        <a14:foregroundMark x1="3077" y1="66154" x2="3077" y2="66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622" b="12496"/>
          <a:stretch/>
        </p:blipFill>
        <p:spPr>
          <a:xfrm>
            <a:off x="8894388" y="271356"/>
            <a:ext cx="2175851" cy="16293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CD3336A-A98B-4426-ACE8-45925D20888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1" t="22609" r="10386" b="23575"/>
          <a:stretch/>
        </p:blipFill>
        <p:spPr>
          <a:xfrm>
            <a:off x="8871828" y="3601098"/>
            <a:ext cx="2220967" cy="151232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CEA179-7A77-4C9A-A894-3899BFBC298B}"/>
                  </a:ext>
                </a:extLst>
              </p:cNvPr>
              <p:cNvSpPr txBox="1"/>
              <p:nvPr/>
            </p:nvSpPr>
            <p:spPr>
              <a:xfrm>
                <a:off x="414541" y="2040156"/>
                <a:ext cx="352507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Tisco sells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300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/>
                  <a:t> bags of pasta for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38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CEA179-7A77-4C9A-A894-3899BFBC2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41" y="2040156"/>
                <a:ext cx="3525078" cy="830997"/>
              </a:xfrm>
              <a:prstGeom prst="rect">
                <a:avLst/>
              </a:prstGeom>
              <a:blipFill>
                <a:blip r:embed="rId10"/>
                <a:stretch>
                  <a:fillRect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BB5211-5100-4C01-8DAD-883181609F41}"/>
                  </a:ext>
                </a:extLst>
              </p:cNvPr>
              <p:cNvSpPr txBox="1"/>
              <p:nvPr/>
            </p:nvSpPr>
            <p:spPr>
              <a:xfrm>
                <a:off x="414541" y="5199511"/>
                <a:ext cx="352507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Sinsbury’s sells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750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/>
                  <a:t> bags of pasta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£1.14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A third off all pasta</a:t>
                </a: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BB5211-5100-4C01-8DAD-883181609F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41" y="5199511"/>
                <a:ext cx="3525078" cy="1569660"/>
              </a:xfrm>
              <a:prstGeom prst="rect">
                <a:avLst/>
              </a:prstGeom>
              <a:blipFill>
                <a:blip r:embed="rId11"/>
                <a:stretch>
                  <a:fillRect l="-1211" t="-3113" r="-3287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1E368A8-7FA9-4697-843B-0E7B49466EEF}"/>
                  </a:ext>
                </a:extLst>
              </p:cNvPr>
              <p:cNvSpPr txBox="1"/>
              <p:nvPr/>
            </p:nvSpPr>
            <p:spPr>
              <a:xfrm>
                <a:off x="8057772" y="1900696"/>
                <a:ext cx="384908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Harrison’s sells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500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/>
                  <a:t> bags of pasta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72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Buy two get a third half price</a:t>
                </a: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1E368A8-7FA9-4697-843B-0E7B49466E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7772" y="1900696"/>
                <a:ext cx="3849081" cy="1569660"/>
              </a:xfrm>
              <a:prstGeom prst="rect">
                <a:avLst/>
              </a:prstGeom>
              <a:blipFill>
                <a:blip r:embed="rId12"/>
                <a:stretch>
                  <a:fillRect l="-1268" t="-3113" r="-285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CC851F3-4682-4871-AD13-0617C0269022}"/>
                  </a:ext>
                </a:extLst>
              </p:cNvPr>
              <p:cNvSpPr txBox="1"/>
              <p:nvPr/>
            </p:nvSpPr>
            <p:spPr>
              <a:xfrm>
                <a:off x="8057772" y="5188255"/>
                <a:ext cx="384908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Ozda sells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950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/>
                  <a:t> bags of pasta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£1.24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Buy one get one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75%</m:t>
                    </m:r>
                  </m:oMath>
                </a14:m>
                <a:r>
                  <a:rPr lang="en-GB" sz="2400" dirty="0"/>
                  <a:t> off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CC851F3-4682-4871-AD13-0617C02690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7772" y="5188255"/>
                <a:ext cx="3849081" cy="1569660"/>
              </a:xfrm>
              <a:prstGeom prst="rect">
                <a:avLst/>
              </a:prstGeom>
              <a:blipFill>
                <a:blip r:embed="rId13"/>
                <a:stretch>
                  <a:fillRect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 picture containing text, toy&#10;&#10;Description automatically generated">
            <a:extLst>
              <a:ext uri="{FF2B5EF4-FFF2-40B4-BE49-F238E27FC236}">
                <a16:creationId xmlns:a16="http://schemas.microsoft.com/office/drawing/2014/main" id="{AAA7DB45-6EA2-4B3B-91DF-0C4207496F69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91"/>
          <a:stretch/>
        </p:blipFill>
        <p:spPr>
          <a:xfrm>
            <a:off x="4842351" y="1062266"/>
            <a:ext cx="2507297" cy="274355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BB2E821-B46B-4759-BC5A-34D8ECDF98E8}"/>
                  </a:ext>
                </a:extLst>
              </p:cNvPr>
              <p:cNvSpPr txBox="1"/>
              <p:nvPr/>
            </p:nvSpPr>
            <p:spPr>
              <a:xfrm>
                <a:off x="664396" y="932450"/>
                <a:ext cx="3021496" cy="83099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Total cost: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𝟓𝟐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BB2E821-B46B-4759-BC5A-34D8ECDF98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396" y="932450"/>
                <a:ext cx="3021496" cy="830997"/>
              </a:xfrm>
              <a:prstGeom prst="rect">
                <a:avLst/>
              </a:prstGeom>
              <a:blipFill>
                <a:blip r:embed="rId15"/>
                <a:stretch>
                  <a:fillRect t="-5072" b="-797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C71F3FA3-1A91-4AF0-B331-A6670AF30D4D}"/>
              </a:ext>
            </a:extLst>
          </p:cNvPr>
          <p:cNvSpPr txBox="1"/>
          <p:nvPr/>
        </p:nvSpPr>
        <p:spPr>
          <a:xfrm rot="20201514">
            <a:off x="4585252" y="2223274"/>
            <a:ext cx="3021496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Answer…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E353275-F95D-4FD5-80A8-9198A92B9D55}"/>
              </a:ext>
            </a:extLst>
          </p:cNvPr>
          <p:cNvSpPr txBox="1"/>
          <p:nvPr/>
        </p:nvSpPr>
        <p:spPr>
          <a:xfrm>
            <a:off x="4552121" y="5017818"/>
            <a:ext cx="3021496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err="1">
                <a:solidFill>
                  <a:srgbClr val="FF0000"/>
                </a:solidFill>
              </a:rPr>
              <a:t>Tisco</a:t>
            </a:r>
            <a:r>
              <a:rPr lang="en-GB" sz="3600" b="1" dirty="0">
                <a:solidFill>
                  <a:srgbClr val="FF0000"/>
                </a:solidFill>
              </a:rPr>
              <a:t> or </a:t>
            </a:r>
            <a:r>
              <a:rPr lang="en-GB" sz="3600" b="1" dirty="0" err="1">
                <a:solidFill>
                  <a:srgbClr val="FF0000"/>
                </a:solidFill>
              </a:rPr>
              <a:t>Sinsbury’s</a:t>
            </a:r>
            <a:r>
              <a:rPr lang="en-GB" sz="3600" b="1" dirty="0">
                <a:solidFill>
                  <a:srgbClr val="FF0000"/>
                </a:solidFill>
              </a:rPr>
              <a:t> is cheapest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EE3E62F-DC53-4E2F-87F7-C86FA905DC35}"/>
                  </a:ext>
                </a:extLst>
              </p:cNvPr>
              <p:cNvSpPr txBox="1"/>
              <p:nvPr/>
            </p:nvSpPr>
            <p:spPr>
              <a:xfrm>
                <a:off x="667500" y="3703698"/>
                <a:ext cx="3021496" cy="152484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Total cost: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𝟓𝟐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𝟏𝟒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br>
                  <a:rPr lang="en-GB" sz="2400" b="1" dirty="0">
                    <a:solidFill>
                      <a:srgbClr val="FF0000"/>
                    </a:solidFill>
                  </a:rPr>
                </a:br>
                <a:r>
                  <a:rPr lang="en-GB" sz="2400" b="1" dirty="0">
                    <a:solidFill>
                      <a:srgbClr val="FF0000"/>
                    </a:solidFill>
                  </a:rPr>
                  <a:t>(with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𝟑𝟎𝟎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𝒈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left over)</a:t>
                </a: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EE3E62F-DC53-4E2F-87F7-C86FA905DC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500" y="3703698"/>
                <a:ext cx="3021496" cy="1524841"/>
              </a:xfrm>
              <a:prstGeom prst="rect">
                <a:avLst/>
              </a:prstGeom>
              <a:blipFill>
                <a:blip r:embed="rId16"/>
                <a:stretch>
                  <a:fillRect t="-2778" r="-3012" b="-793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18F5B27-83B1-4A0E-8C08-6E920639351E}"/>
                  </a:ext>
                </a:extLst>
              </p:cNvPr>
              <p:cNvSpPr txBox="1"/>
              <p:nvPr/>
            </p:nvSpPr>
            <p:spPr>
              <a:xfrm>
                <a:off x="8469232" y="476560"/>
                <a:ext cx="3021496" cy="1200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Total cost: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𝟖𝟎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</m:oMath>
                  </m:oMathPara>
                </a14:m>
                <a:br>
                  <a:rPr lang="en-GB" sz="2400" b="1" dirty="0">
                    <a:solidFill>
                      <a:srgbClr val="FF0000"/>
                    </a:solidFill>
                  </a:rPr>
                </a:br>
                <a:r>
                  <a:rPr lang="en-GB" sz="2400" b="1" dirty="0">
                    <a:solidFill>
                      <a:srgbClr val="FF0000"/>
                    </a:solidFill>
                  </a:rPr>
                  <a:t>(with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𝟑𝟎𝟎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𝒈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left over)</a:t>
                </a: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18F5B27-83B1-4A0E-8C08-6E92063935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9232" y="476560"/>
                <a:ext cx="3021496" cy="1200329"/>
              </a:xfrm>
              <a:prstGeom prst="rect">
                <a:avLst/>
              </a:prstGeom>
              <a:blipFill>
                <a:blip r:embed="rId17"/>
                <a:stretch>
                  <a:fillRect t="-3518" r="-3012" b="-100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ABB54DD-5FD0-4421-BA13-AD824D16F566}"/>
                  </a:ext>
                </a:extLst>
              </p:cNvPr>
              <p:cNvSpPr txBox="1"/>
              <p:nvPr/>
            </p:nvSpPr>
            <p:spPr>
              <a:xfrm>
                <a:off x="8261169" y="3757093"/>
                <a:ext cx="3437621" cy="1200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Total cost: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𝟓𝟓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£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×£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br>
                  <a:rPr lang="en-GB" sz="2400" b="1" dirty="0">
                    <a:solidFill>
                      <a:srgbClr val="FF0000"/>
                    </a:solidFill>
                  </a:rPr>
                </a:br>
                <a:r>
                  <a:rPr lang="en-GB" sz="2400" b="1" dirty="0">
                    <a:solidFill>
                      <a:srgbClr val="FF0000"/>
                    </a:solidFill>
                  </a:rPr>
                  <a:t>(with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𝟕𝟎𝟎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𝒈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left over)</a:t>
                </a: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ABB54DD-5FD0-4421-BA13-AD824D16F5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1169" y="3757093"/>
                <a:ext cx="3437621" cy="1200329"/>
              </a:xfrm>
              <a:prstGeom prst="rect">
                <a:avLst/>
              </a:prstGeom>
              <a:blipFill>
                <a:blip r:embed="rId18"/>
                <a:stretch>
                  <a:fillRect t="-3518" b="-100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245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260D0-8263-4222-93BA-E4A630C22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085"/>
            <a:ext cx="10515600" cy="973345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Item 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3840A3-3067-4029-A77B-055773174147}"/>
                  </a:ext>
                </a:extLst>
              </p:cNvPr>
              <p:cNvSpPr txBox="1"/>
              <p:nvPr/>
            </p:nvSpPr>
            <p:spPr>
              <a:xfrm>
                <a:off x="4883425" y="3870981"/>
                <a:ext cx="242514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Davina needs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1.8</m:t>
                    </m:r>
                  </m:oMath>
                </a14:m>
                <a:r>
                  <a:rPr lang="en-GB" sz="2400" dirty="0"/>
                  <a:t> litres of cola.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3840A3-3067-4029-A77B-0557731741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425" y="3870981"/>
                <a:ext cx="2425147" cy="830997"/>
              </a:xfrm>
              <a:prstGeom prst="rect">
                <a:avLst/>
              </a:prstGeom>
              <a:blipFill>
                <a:blip r:embed="rId2"/>
                <a:stretch>
                  <a:fillRect l="-1256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B5E4D292-F405-46B3-BF6A-3A0B7CEFF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8333" r="90556">
                        <a14:foregroundMark x1="8611" y1="43611" x2="8611" y2="43611"/>
                        <a14:foregroundMark x1="8611" y1="43611" x2="8611" y2="43611"/>
                        <a14:foregroundMark x1="90556" y1="44167" x2="90556" y2="44167"/>
                        <a14:foregroundMark x1="90556" y1="43889" x2="90556" y2="43889"/>
                        <a14:foregroundMark x1="59167" y1="66944" x2="59167" y2="66944"/>
                        <a14:foregroundMark x1="59167" y1="66944" x2="59167" y2="66944"/>
                        <a14:foregroundMark x1="73056" y1="67778" x2="73056" y2="67778"/>
                        <a14:foregroundMark x1="73056" y1="67778" x2="73056" y2="67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20" y="258190"/>
            <a:ext cx="2175851" cy="2175851"/>
          </a:xfrm>
          <a:prstGeom prst="rect">
            <a:avLst/>
          </a:prstGeom>
        </p:spPr>
      </p:pic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BE26614C-D71D-4712-B0F3-94C59E78A6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89" t="20419" r="10927" b="19195"/>
          <a:stretch/>
        </p:blipFill>
        <p:spPr>
          <a:xfrm>
            <a:off x="1311816" y="3870981"/>
            <a:ext cx="1726656" cy="13285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4587F9-3A0B-48F5-BD23-CB94B79CE88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3077" r="97308">
                        <a14:foregroundMark x1="34231" y1="25000" x2="34231" y2="25000"/>
                        <a14:foregroundMark x1="34231" y1="25000" x2="34231" y2="25000"/>
                        <a14:foregroundMark x1="94231" y1="41923" x2="94231" y2="41923"/>
                        <a14:foregroundMark x1="94231" y1="41923" x2="94231" y2="41923"/>
                        <a14:foregroundMark x1="97308" y1="53846" x2="97308" y2="53846"/>
                        <a14:foregroundMark x1="97308" y1="53846" x2="97308" y2="53846"/>
                        <a14:foregroundMark x1="97308" y1="57692" x2="97308" y2="57692"/>
                        <a14:foregroundMark x1="97308" y1="57692" x2="97308" y2="57692"/>
                        <a14:foregroundMark x1="12308" y1="71923" x2="12308" y2="71923"/>
                        <a14:foregroundMark x1="12308" y1="71923" x2="12308" y2="71923"/>
                        <a14:foregroundMark x1="3077" y1="66154" x2="3077" y2="66154"/>
                        <a14:foregroundMark x1="3077" y1="66154" x2="3077" y2="66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622" b="12496"/>
          <a:stretch/>
        </p:blipFill>
        <p:spPr>
          <a:xfrm>
            <a:off x="8894388" y="271356"/>
            <a:ext cx="2175851" cy="16293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CD3336A-A98B-4426-ACE8-45925D20888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1" t="22609" r="10386" b="23575"/>
          <a:stretch/>
        </p:blipFill>
        <p:spPr>
          <a:xfrm>
            <a:off x="8871828" y="3601098"/>
            <a:ext cx="2220967" cy="151232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CEA179-7A77-4C9A-A894-3899BFBC298B}"/>
                  </a:ext>
                </a:extLst>
              </p:cNvPr>
              <p:cNvSpPr txBox="1"/>
              <p:nvPr/>
            </p:nvSpPr>
            <p:spPr>
              <a:xfrm>
                <a:off x="414541" y="2040156"/>
                <a:ext cx="352507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Tisco sells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500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𝑚𝑙</m:t>
                    </m:r>
                  </m:oMath>
                </a14:m>
                <a:r>
                  <a:rPr lang="en-GB" sz="2400" dirty="0"/>
                  <a:t> bottles of cola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£1.19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Buy two get a third free</a:t>
                </a: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CEA179-7A77-4C9A-A894-3899BFBC2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41" y="2040156"/>
                <a:ext cx="3525078" cy="1569660"/>
              </a:xfrm>
              <a:prstGeom prst="rect">
                <a:avLst/>
              </a:prstGeom>
              <a:blipFill>
                <a:blip r:embed="rId10"/>
                <a:stretch>
                  <a:fillRect t="-3113" r="-1038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BB5211-5100-4C01-8DAD-883181609F41}"/>
                  </a:ext>
                </a:extLst>
              </p:cNvPr>
              <p:cNvSpPr txBox="1"/>
              <p:nvPr/>
            </p:nvSpPr>
            <p:spPr>
              <a:xfrm>
                <a:off x="414541" y="5199511"/>
                <a:ext cx="352507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Sinsbury’s sells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330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𝑚𝑙</m:t>
                    </m:r>
                  </m:oMath>
                </a14:m>
                <a:r>
                  <a:rPr lang="en-GB" sz="2400" dirty="0"/>
                  <a:t> cans of cola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80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25% </m:t>
                    </m:r>
                  </m:oMath>
                </a14:m>
                <a:r>
                  <a:rPr lang="en-GB" sz="2400" dirty="0"/>
                  <a:t>off all cola</a:t>
                </a: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BB5211-5100-4C01-8DAD-883181609F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41" y="5199511"/>
                <a:ext cx="3525078" cy="1569660"/>
              </a:xfrm>
              <a:prstGeom prst="rect">
                <a:avLst/>
              </a:prstGeom>
              <a:blipFill>
                <a:blip r:embed="rId11"/>
                <a:stretch>
                  <a:fillRect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1E368A8-7FA9-4697-843B-0E7B49466EEF}"/>
                  </a:ext>
                </a:extLst>
              </p:cNvPr>
              <p:cNvSpPr txBox="1"/>
              <p:nvPr/>
            </p:nvSpPr>
            <p:spPr>
              <a:xfrm>
                <a:off x="8057772" y="1900696"/>
                <a:ext cx="384908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Harrison’s sells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𝑐𝑙</m:t>
                    </m:r>
                  </m:oMath>
                </a14:m>
                <a:r>
                  <a:rPr lang="en-GB" sz="2400" dirty="0"/>
                  <a:t> bottles of cola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£1.64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Buy one, get one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50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1E368A8-7FA9-4697-843B-0E7B49466E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7772" y="1900696"/>
                <a:ext cx="3849081" cy="1569660"/>
              </a:xfrm>
              <a:prstGeom prst="rect">
                <a:avLst/>
              </a:prstGeom>
              <a:blipFill>
                <a:blip r:embed="rId12"/>
                <a:stretch>
                  <a:fillRect t="-3113" r="-951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CC851F3-4682-4871-AD13-0617C0269022}"/>
                  </a:ext>
                </a:extLst>
              </p:cNvPr>
              <p:cNvSpPr txBox="1"/>
              <p:nvPr/>
            </p:nvSpPr>
            <p:spPr>
              <a:xfrm>
                <a:off x="8057772" y="5188255"/>
                <a:ext cx="384908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Ozda sells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1.25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sz="2400" dirty="0"/>
                  <a:t> bottles of cola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£2.36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Buy one, get one half price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CC851F3-4682-4871-AD13-0617C02690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7772" y="5188255"/>
                <a:ext cx="3849081" cy="1569660"/>
              </a:xfrm>
              <a:prstGeom prst="rect">
                <a:avLst/>
              </a:prstGeom>
              <a:blipFill>
                <a:blip r:embed="rId13"/>
                <a:stretch>
                  <a:fillRect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A person pushing a shopping cart full of groceries&#10;&#10;Description automatically generated">
            <a:extLst>
              <a:ext uri="{FF2B5EF4-FFF2-40B4-BE49-F238E27FC236}">
                <a16:creationId xmlns:a16="http://schemas.microsoft.com/office/drawing/2014/main" id="{4E44DE6E-EA49-4ABC-8FDF-E127E51E7EC8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1" b="4555"/>
          <a:stretch/>
        </p:blipFill>
        <p:spPr>
          <a:xfrm>
            <a:off x="4515043" y="1190171"/>
            <a:ext cx="3161913" cy="268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50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260D0-8263-4222-93BA-E4A630C22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085"/>
            <a:ext cx="10515600" cy="973345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Item 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3840A3-3067-4029-A77B-055773174147}"/>
                  </a:ext>
                </a:extLst>
              </p:cNvPr>
              <p:cNvSpPr txBox="1"/>
              <p:nvPr/>
            </p:nvSpPr>
            <p:spPr>
              <a:xfrm>
                <a:off x="4883425" y="3870981"/>
                <a:ext cx="242514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Davina needs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1.8</m:t>
                    </m:r>
                  </m:oMath>
                </a14:m>
                <a:r>
                  <a:rPr lang="en-GB" sz="2400" dirty="0"/>
                  <a:t> litres of cola.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3840A3-3067-4029-A77B-0557731741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425" y="3870981"/>
                <a:ext cx="2425147" cy="830997"/>
              </a:xfrm>
              <a:prstGeom prst="rect">
                <a:avLst/>
              </a:prstGeom>
              <a:blipFill>
                <a:blip r:embed="rId2"/>
                <a:stretch>
                  <a:fillRect l="-1256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B5E4D292-F405-46B3-BF6A-3A0B7CEFF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8333" r="90556">
                        <a14:foregroundMark x1="8611" y1="43611" x2="8611" y2="43611"/>
                        <a14:foregroundMark x1="8611" y1="43611" x2="8611" y2="43611"/>
                        <a14:foregroundMark x1="90556" y1="44167" x2="90556" y2="44167"/>
                        <a14:foregroundMark x1="90556" y1="43889" x2="90556" y2="43889"/>
                        <a14:foregroundMark x1="59167" y1="66944" x2="59167" y2="66944"/>
                        <a14:foregroundMark x1="59167" y1="66944" x2="59167" y2="66944"/>
                        <a14:foregroundMark x1="73056" y1="67778" x2="73056" y2="67778"/>
                        <a14:foregroundMark x1="73056" y1="67778" x2="73056" y2="67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20" y="258190"/>
            <a:ext cx="2175851" cy="2175851"/>
          </a:xfrm>
          <a:prstGeom prst="rect">
            <a:avLst/>
          </a:prstGeom>
        </p:spPr>
      </p:pic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BE26614C-D71D-4712-B0F3-94C59E78A6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89" t="20419" r="10927" b="19195"/>
          <a:stretch/>
        </p:blipFill>
        <p:spPr>
          <a:xfrm>
            <a:off x="1311816" y="3870981"/>
            <a:ext cx="1726656" cy="13285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4587F9-3A0B-48F5-BD23-CB94B79CE88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3077" r="97308">
                        <a14:foregroundMark x1="34231" y1="25000" x2="34231" y2="25000"/>
                        <a14:foregroundMark x1="34231" y1="25000" x2="34231" y2="25000"/>
                        <a14:foregroundMark x1="94231" y1="41923" x2="94231" y2="41923"/>
                        <a14:foregroundMark x1="94231" y1="41923" x2="94231" y2="41923"/>
                        <a14:foregroundMark x1="97308" y1="53846" x2="97308" y2="53846"/>
                        <a14:foregroundMark x1="97308" y1="53846" x2="97308" y2="53846"/>
                        <a14:foregroundMark x1="97308" y1="57692" x2="97308" y2="57692"/>
                        <a14:foregroundMark x1="97308" y1="57692" x2="97308" y2="57692"/>
                        <a14:foregroundMark x1="12308" y1="71923" x2="12308" y2="71923"/>
                        <a14:foregroundMark x1="12308" y1="71923" x2="12308" y2="71923"/>
                        <a14:foregroundMark x1="3077" y1="66154" x2="3077" y2="66154"/>
                        <a14:foregroundMark x1="3077" y1="66154" x2="3077" y2="66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622" b="12496"/>
          <a:stretch/>
        </p:blipFill>
        <p:spPr>
          <a:xfrm>
            <a:off x="8894388" y="271356"/>
            <a:ext cx="2175851" cy="16293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CD3336A-A98B-4426-ACE8-45925D20888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1" t="22609" r="10386" b="23575"/>
          <a:stretch/>
        </p:blipFill>
        <p:spPr>
          <a:xfrm>
            <a:off x="8871828" y="3601098"/>
            <a:ext cx="2220967" cy="151232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CEA179-7A77-4C9A-A894-3899BFBC298B}"/>
                  </a:ext>
                </a:extLst>
              </p:cNvPr>
              <p:cNvSpPr txBox="1"/>
              <p:nvPr/>
            </p:nvSpPr>
            <p:spPr>
              <a:xfrm>
                <a:off x="414541" y="2040156"/>
                <a:ext cx="352507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Tisco sells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500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𝑚𝑙</m:t>
                    </m:r>
                  </m:oMath>
                </a14:m>
                <a:r>
                  <a:rPr lang="en-GB" sz="2400" dirty="0"/>
                  <a:t> bottles of cola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£1.19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Buy two get a third free</a:t>
                </a: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CEA179-7A77-4C9A-A894-3899BFBC2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41" y="2040156"/>
                <a:ext cx="3525078" cy="1569660"/>
              </a:xfrm>
              <a:prstGeom prst="rect">
                <a:avLst/>
              </a:prstGeom>
              <a:blipFill>
                <a:blip r:embed="rId10"/>
                <a:stretch>
                  <a:fillRect t="-3113" r="-1038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BB5211-5100-4C01-8DAD-883181609F41}"/>
                  </a:ext>
                </a:extLst>
              </p:cNvPr>
              <p:cNvSpPr txBox="1"/>
              <p:nvPr/>
            </p:nvSpPr>
            <p:spPr>
              <a:xfrm>
                <a:off x="414541" y="5199511"/>
                <a:ext cx="352507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Sinsbury’s sells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330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𝑚𝑙</m:t>
                    </m:r>
                  </m:oMath>
                </a14:m>
                <a:r>
                  <a:rPr lang="en-GB" sz="2400" dirty="0"/>
                  <a:t> cans of cola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80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</a:rPr>
                      <m:t>25% </m:t>
                    </m:r>
                  </m:oMath>
                </a14:m>
                <a:r>
                  <a:rPr lang="en-GB" sz="2400" dirty="0"/>
                  <a:t>off all cola</a:t>
                </a: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BB5211-5100-4C01-8DAD-883181609F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41" y="5199511"/>
                <a:ext cx="3525078" cy="1569660"/>
              </a:xfrm>
              <a:prstGeom prst="rect">
                <a:avLst/>
              </a:prstGeom>
              <a:blipFill>
                <a:blip r:embed="rId11"/>
                <a:stretch>
                  <a:fillRect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1E368A8-7FA9-4697-843B-0E7B49466EEF}"/>
                  </a:ext>
                </a:extLst>
              </p:cNvPr>
              <p:cNvSpPr txBox="1"/>
              <p:nvPr/>
            </p:nvSpPr>
            <p:spPr>
              <a:xfrm>
                <a:off x="8057772" y="1900696"/>
                <a:ext cx="384908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Harrison’s sells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𝑐𝑙</m:t>
                    </m:r>
                  </m:oMath>
                </a14:m>
                <a:r>
                  <a:rPr lang="en-GB" sz="2400" dirty="0"/>
                  <a:t> bottles of cola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£1.64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Buy one, get one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50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1E368A8-7FA9-4697-843B-0E7B49466E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7772" y="1900696"/>
                <a:ext cx="3849081" cy="1569660"/>
              </a:xfrm>
              <a:prstGeom prst="rect">
                <a:avLst/>
              </a:prstGeom>
              <a:blipFill>
                <a:blip r:embed="rId12"/>
                <a:stretch>
                  <a:fillRect t="-3113" r="-951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CC851F3-4682-4871-AD13-0617C0269022}"/>
                  </a:ext>
                </a:extLst>
              </p:cNvPr>
              <p:cNvSpPr txBox="1"/>
              <p:nvPr/>
            </p:nvSpPr>
            <p:spPr>
              <a:xfrm>
                <a:off x="8057772" y="5188255"/>
                <a:ext cx="384908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Ozda sells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1.25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sz="2400" dirty="0"/>
                  <a:t> bottles of cola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£2.36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Buy one, get one half price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CC851F3-4682-4871-AD13-0617C02690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7772" y="5188255"/>
                <a:ext cx="3849081" cy="1569660"/>
              </a:xfrm>
              <a:prstGeom prst="rect">
                <a:avLst/>
              </a:prstGeom>
              <a:blipFill>
                <a:blip r:embed="rId13"/>
                <a:stretch>
                  <a:fillRect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A person pushing a shopping cart full of groceries&#10;&#10;Description automatically generated">
            <a:extLst>
              <a:ext uri="{FF2B5EF4-FFF2-40B4-BE49-F238E27FC236}">
                <a16:creationId xmlns:a16="http://schemas.microsoft.com/office/drawing/2014/main" id="{4E44DE6E-EA49-4ABC-8FDF-E127E51E7EC8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1" b="4555"/>
          <a:stretch/>
        </p:blipFill>
        <p:spPr>
          <a:xfrm>
            <a:off x="4515043" y="1190171"/>
            <a:ext cx="3161913" cy="268081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B6CA4A5-CE84-4E1D-9B7F-7353DDF9E274}"/>
                  </a:ext>
                </a:extLst>
              </p:cNvPr>
              <p:cNvSpPr txBox="1"/>
              <p:nvPr/>
            </p:nvSpPr>
            <p:spPr>
              <a:xfrm>
                <a:off x="594187" y="839827"/>
                <a:ext cx="3161913" cy="1200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Total cost: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𝟓𝟕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×£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𝟏𝟗</m:t>
                      </m:r>
                    </m:oMath>
                  </m:oMathPara>
                </a14:m>
                <a:br>
                  <a:rPr lang="en-GB" sz="2400" b="1" dirty="0">
                    <a:solidFill>
                      <a:srgbClr val="FF0000"/>
                    </a:solidFill>
                  </a:rPr>
                </a:br>
                <a:r>
                  <a:rPr lang="en-GB" sz="2400" b="1" dirty="0">
                    <a:solidFill>
                      <a:srgbClr val="FF0000"/>
                    </a:solidFill>
                  </a:rPr>
                  <a:t>(with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𝟐𝟎𝟎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𝒎𝒍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left over)</a:t>
                </a: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B6CA4A5-CE84-4E1D-9B7F-7353DDF9E2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187" y="839827"/>
                <a:ext cx="3161913" cy="1200329"/>
              </a:xfrm>
              <a:prstGeom prst="rect">
                <a:avLst/>
              </a:prstGeom>
              <a:blipFill>
                <a:blip r:embed="rId15"/>
                <a:stretch>
                  <a:fillRect l="-576" t="-3518" r="-2879" b="-100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9B3A7A62-5D33-4F18-A688-268C9E4E6FEE}"/>
              </a:ext>
            </a:extLst>
          </p:cNvPr>
          <p:cNvSpPr txBox="1"/>
          <p:nvPr/>
        </p:nvSpPr>
        <p:spPr>
          <a:xfrm rot="20201514">
            <a:off x="4585252" y="2223274"/>
            <a:ext cx="3021496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Answer…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D87F014-D5CA-43EA-BB35-0B30E27F7CC3}"/>
              </a:ext>
            </a:extLst>
          </p:cNvPr>
          <p:cNvSpPr txBox="1"/>
          <p:nvPr/>
        </p:nvSpPr>
        <p:spPr>
          <a:xfrm>
            <a:off x="4552121" y="5017818"/>
            <a:ext cx="3021496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err="1">
                <a:solidFill>
                  <a:srgbClr val="FF0000"/>
                </a:solidFill>
              </a:rPr>
              <a:t>Ozda</a:t>
            </a:r>
            <a:r>
              <a:rPr lang="en-GB" sz="3600" b="1" dirty="0">
                <a:solidFill>
                  <a:srgbClr val="FF0000"/>
                </a:solidFill>
              </a:rPr>
              <a:t> is cheapest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5D9B3C9-0A8A-4C46-9C28-46ABC7C442AB}"/>
                  </a:ext>
                </a:extLst>
              </p:cNvPr>
              <p:cNvSpPr txBox="1"/>
              <p:nvPr/>
            </p:nvSpPr>
            <p:spPr>
              <a:xfrm>
                <a:off x="606058" y="3906613"/>
                <a:ext cx="3161913" cy="1200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Total cost: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𝟔𝟎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</m:oMath>
                  </m:oMathPara>
                </a14:m>
                <a:br>
                  <a:rPr lang="en-GB" sz="2400" b="1" dirty="0">
                    <a:solidFill>
                      <a:srgbClr val="FF0000"/>
                    </a:solidFill>
                  </a:rPr>
                </a:br>
                <a:r>
                  <a:rPr lang="en-GB" sz="2400" b="1" dirty="0">
                    <a:solidFill>
                      <a:srgbClr val="FF0000"/>
                    </a:solidFill>
                  </a:rPr>
                  <a:t>(with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𝟏𝟖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𝒎𝒍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left over)</a:t>
                </a: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5D9B3C9-0A8A-4C46-9C28-46ABC7C442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058" y="3906613"/>
                <a:ext cx="3161913" cy="1200329"/>
              </a:xfrm>
              <a:prstGeom prst="rect">
                <a:avLst/>
              </a:prstGeom>
              <a:blipFill>
                <a:blip r:embed="rId16"/>
                <a:stretch>
                  <a:fillRect l="-576" t="-3518" r="-2879" b="-100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24B8F5F-4B7E-4095-88F4-9769E6F7EB56}"/>
                  </a:ext>
                </a:extLst>
              </p:cNvPr>
              <p:cNvSpPr txBox="1"/>
              <p:nvPr/>
            </p:nvSpPr>
            <p:spPr>
              <a:xfrm>
                <a:off x="8401354" y="515808"/>
                <a:ext cx="3161913" cy="1200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Total cost: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𝟕𝟖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×£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𝟔𝟒</m:t>
                      </m:r>
                      <m:r>
                        <a:rPr lang="en-GB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+£</m:t>
                      </m:r>
                      <m:r>
                        <a:rPr lang="en-GB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𝟓𝟎</m:t>
                      </m:r>
                    </m:oMath>
                  </m:oMathPara>
                </a14:m>
                <a:br>
                  <a:rPr lang="en-GB" sz="2400" b="1" dirty="0">
                    <a:solidFill>
                      <a:srgbClr val="FF0000"/>
                    </a:solidFill>
                  </a:rPr>
                </a:br>
                <a:r>
                  <a:rPr lang="en-GB" sz="2400" b="1" dirty="0">
                    <a:solidFill>
                      <a:srgbClr val="FF0000"/>
                    </a:solidFill>
                  </a:rPr>
                  <a:t>(with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𝟒𝟓𝟎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𝒎𝒍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left over)</a:t>
                </a: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24B8F5F-4B7E-4095-88F4-9769E6F7EB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1354" y="515808"/>
                <a:ext cx="3161913" cy="1200329"/>
              </a:xfrm>
              <a:prstGeom prst="rect">
                <a:avLst/>
              </a:prstGeom>
              <a:blipFill>
                <a:blip r:embed="rId17"/>
                <a:stretch>
                  <a:fillRect l="-576" t="-3518" r="-2879" b="-100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0403619-0D86-4D14-912A-CF842B764C9E}"/>
                  </a:ext>
                </a:extLst>
              </p:cNvPr>
              <p:cNvSpPr txBox="1"/>
              <p:nvPr/>
            </p:nvSpPr>
            <p:spPr>
              <a:xfrm>
                <a:off x="8401353" y="3729141"/>
                <a:ext cx="3161913" cy="1200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Total cost: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𝟓𝟒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£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+£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𝟏𝟖</m:t>
                      </m:r>
                    </m:oMath>
                  </m:oMathPara>
                </a14:m>
                <a:br>
                  <a:rPr lang="en-GB" sz="2400" b="1" dirty="0">
                    <a:solidFill>
                      <a:srgbClr val="FF0000"/>
                    </a:solidFill>
                  </a:rPr>
                </a:br>
                <a:r>
                  <a:rPr lang="en-GB" sz="2400" b="1" dirty="0">
                    <a:solidFill>
                      <a:srgbClr val="FF0000"/>
                    </a:solidFill>
                  </a:rPr>
                  <a:t>(with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𝟕𝟎𝟎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𝒎𝒍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left over)</a:t>
                </a: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0403619-0D86-4D14-912A-CF842B764C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1353" y="3729141"/>
                <a:ext cx="3161913" cy="1200329"/>
              </a:xfrm>
              <a:prstGeom prst="rect">
                <a:avLst/>
              </a:prstGeom>
              <a:blipFill>
                <a:blip r:embed="rId18"/>
                <a:stretch>
                  <a:fillRect l="-576" t="-3518" r="-2879" b="-100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8419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260D0-8263-4222-93BA-E4A630C22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085"/>
            <a:ext cx="10515600" cy="973345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Item 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3840A3-3067-4029-A77B-055773174147}"/>
                  </a:ext>
                </a:extLst>
              </p:cNvPr>
              <p:cNvSpPr txBox="1"/>
              <p:nvPr/>
            </p:nvSpPr>
            <p:spPr>
              <a:xfrm>
                <a:off x="4883425" y="3870981"/>
                <a:ext cx="242514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Ellie, Frank and Indigo need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850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/>
                  <a:t> of chocolate.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3840A3-3067-4029-A77B-0557731741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425" y="3870981"/>
                <a:ext cx="2425147" cy="1200329"/>
              </a:xfrm>
              <a:prstGeom prst="rect">
                <a:avLst/>
              </a:prstGeom>
              <a:blipFill>
                <a:blip r:embed="rId2"/>
                <a:stretch>
                  <a:fillRect l="-3518" t="-4061" r="-1759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B5E4D292-F405-46B3-BF6A-3A0B7CEFF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8333" r="90556">
                        <a14:foregroundMark x1="8611" y1="43611" x2="8611" y2="43611"/>
                        <a14:foregroundMark x1="8611" y1="43611" x2="8611" y2="43611"/>
                        <a14:foregroundMark x1="90556" y1="44167" x2="90556" y2="44167"/>
                        <a14:foregroundMark x1="90556" y1="43889" x2="90556" y2="43889"/>
                        <a14:foregroundMark x1="59167" y1="66944" x2="59167" y2="66944"/>
                        <a14:foregroundMark x1="59167" y1="66944" x2="59167" y2="66944"/>
                        <a14:foregroundMark x1="73056" y1="67778" x2="73056" y2="67778"/>
                        <a14:foregroundMark x1="73056" y1="67778" x2="73056" y2="67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20" y="258190"/>
            <a:ext cx="2175851" cy="2175851"/>
          </a:xfrm>
          <a:prstGeom prst="rect">
            <a:avLst/>
          </a:prstGeom>
        </p:spPr>
      </p:pic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BE26614C-D71D-4712-B0F3-94C59E78A6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89" t="20419" r="10927" b="19195"/>
          <a:stretch/>
        </p:blipFill>
        <p:spPr>
          <a:xfrm>
            <a:off x="1311816" y="3870981"/>
            <a:ext cx="1726656" cy="13285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4587F9-3A0B-48F5-BD23-CB94B79CE88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3077" r="97308">
                        <a14:foregroundMark x1="34231" y1="25000" x2="34231" y2="25000"/>
                        <a14:foregroundMark x1="34231" y1="25000" x2="34231" y2="25000"/>
                        <a14:foregroundMark x1="94231" y1="41923" x2="94231" y2="41923"/>
                        <a14:foregroundMark x1="94231" y1="41923" x2="94231" y2="41923"/>
                        <a14:foregroundMark x1="97308" y1="53846" x2="97308" y2="53846"/>
                        <a14:foregroundMark x1="97308" y1="53846" x2="97308" y2="53846"/>
                        <a14:foregroundMark x1="97308" y1="57692" x2="97308" y2="57692"/>
                        <a14:foregroundMark x1="97308" y1="57692" x2="97308" y2="57692"/>
                        <a14:foregroundMark x1="12308" y1="71923" x2="12308" y2="71923"/>
                        <a14:foregroundMark x1="12308" y1="71923" x2="12308" y2="71923"/>
                        <a14:foregroundMark x1="3077" y1="66154" x2="3077" y2="66154"/>
                        <a14:foregroundMark x1="3077" y1="66154" x2="3077" y2="66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622" b="12496"/>
          <a:stretch/>
        </p:blipFill>
        <p:spPr>
          <a:xfrm>
            <a:off x="8894388" y="271356"/>
            <a:ext cx="2175851" cy="16293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CD3336A-A98B-4426-ACE8-45925D20888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1" t="22609" r="10386" b="23575"/>
          <a:stretch/>
        </p:blipFill>
        <p:spPr>
          <a:xfrm>
            <a:off x="8871828" y="3601098"/>
            <a:ext cx="2220967" cy="151232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CEA179-7A77-4C9A-A894-3899BFBC298B}"/>
                  </a:ext>
                </a:extLst>
              </p:cNvPr>
              <p:cNvSpPr txBox="1"/>
              <p:nvPr/>
            </p:nvSpPr>
            <p:spPr>
              <a:xfrm>
                <a:off x="244842" y="2039594"/>
                <a:ext cx="386060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Tisco sells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200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/>
                  <a:t> bars of chocolate for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Buy two get a third half price</a:t>
                </a: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CEA179-7A77-4C9A-A894-3899BFBC2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842" y="2039594"/>
                <a:ext cx="3860604" cy="1569660"/>
              </a:xfrm>
              <a:prstGeom prst="rect">
                <a:avLst/>
              </a:prstGeom>
              <a:blipFill>
                <a:blip r:embed="rId10"/>
                <a:stretch>
                  <a:fillRect l="-948" t="-3113" r="-948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BB5211-5100-4C01-8DAD-883181609F41}"/>
                  </a:ext>
                </a:extLst>
              </p:cNvPr>
              <p:cNvSpPr txBox="1"/>
              <p:nvPr/>
            </p:nvSpPr>
            <p:spPr>
              <a:xfrm>
                <a:off x="414541" y="5199511"/>
                <a:ext cx="352507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Sinsbury’s sells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250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/>
                  <a:t> bars of chocolate for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Buy two get one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50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BB5211-5100-4C01-8DAD-883181609F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41" y="5199511"/>
                <a:ext cx="3525078" cy="1569660"/>
              </a:xfrm>
              <a:prstGeom prst="rect">
                <a:avLst/>
              </a:prstGeom>
              <a:blipFill>
                <a:blip r:embed="rId11"/>
                <a:stretch>
                  <a:fillRect l="-519" t="-3113" r="-2768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1E368A8-7FA9-4697-843B-0E7B49466EEF}"/>
                  </a:ext>
                </a:extLst>
              </p:cNvPr>
              <p:cNvSpPr txBox="1"/>
              <p:nvPr/>
            </p:nvSpPr>
            <p:spPr>
              <a:xfrm>
                <a:off x="8057772" y="1799098"/>
                <a:ext cx="3849081" cy="1755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Harrison’s sells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150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/>
                  <a:t> bars of chocolate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72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Buy one, get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/>
                  <a:t> off a second</a:t>
                </a: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1E368A8-7FA9-4697-843B-0E7B49466E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7772" y="1799098"/>
                <a:ext cx="3849081" cy="1755352"/>
              </a:xfrm>
              <a:prstGeom prst="rect">
                <a:avLst/>
              </a:prstGeom>
              <a:blipFill>
                <a:blip r:embed="rId12"/>
                <a:stretch>
                  <a:fillRect l="-634" t="-2778" r="-2219" b="-10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CC851F3-4682-4871-AD13-0617C0269022}"/>
                  </a:ext>
                </a:extLst>
              </p:cNvPr>
              <p:cNvSpPr txBox="1"/>
              <p:nvPr/>
            </p:nvSpPr>
            <p:spPr>
              <a:xfrm>
                <a:off x="8057772" y="5188255"/>
                <a:ext cx="384908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Ozda sells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80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/>
                  <a:t> bars of chocolate for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39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Get five bars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£1.50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CC851F3-4682-4871-AD13-0617C02690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7772" y="5188255"/>
                <a:ext cx="3849081" cy="1569660"/>
              </a:xfrm>
              <a:prstGeom prst="rect">
                <a:avLst/>
              </a:prstGeom>
              <a:blipFill>
                <a:blip r:embed="rId13"/>
                <a:stretch>
                  <a:fillRect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95E1060-80B2-448E-AA5C-EC41BE20DBE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223" y="1566531"/>
            <a:ext cx="3525078" cy="194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213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260D0-8263-4222-93BA-E4A630C22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085"/>
            <a:ext cx="10515600" cy="973345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Item 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3840A3-3067-4029-A77B-055773174147}"/>
                  </a:ext>
                </a:extLst>
              </p:cNvPr>
              <p:cNvSpPr txBox="1"/>
              <p:nvPr/>
            </p:nvSpPr>
            <p:spPr>
              <a:xfrm>
                <a:off x="4883425" y="3870981"/>
                <a:ext cx="242514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Ellie, Frank and Indigo need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850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/>
                  <a:t> of chocolate.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3840A3-3067-4029-A77B-0557731741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3425" y="3870981"/>
                <a:ext cx="2425147" cy="1200329"/>
              </a:xfrm>
              <a:prstGeom prst="rect">
                <a:avLst/>
              </a:prstGeom>
              <a:blipFill>
                <a:blip r:embed="rId2"/>
                <a:stretch>
                  <a:fillRect l="-3518" t="-4061" r="-1759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B5E4D292-F405-46B3-BF6A-3A0B7CEFF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8333" r="90556">
                        <a14:foregroundMark x1="8611" y1="43611" x2="8611" y2="43611"/>
                        <a14:foregroundMark x1="8611" y1="43611" x2="8611" y2="43611"/>
                        <a14:foregroundMark x1="90556" y1="44167" x2="90556" y2="44167"/>
                        <a14:foregroundMark x1="90556" y1="43889" x2="90556" y2="43889"/>
                        <a14:foregroundMark x1="59167" y1="66944" x2="59167" y2="66944"/>
                        <a14:foregroundMark x1="59167" y1="66944" x2="59167" y2="66944"/>
                        <a14:foregroundMark x1="73056" y1="67778" x2="73056" y2="67778"/>
                        <a14:foregroundMark x1="73056" y1="67778" x2="73056" y2="67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220" y="258190"/>
            <a:ext cx="2175851" cy="2175851"/>
          </a:xfrm>
          <a:prstGeom prst="rect">
            <a:avLst/>
          </a:prstGeom>
        </p:spPr>
      </p:pic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BE26614C-D71D-4712-B0F3-94C59E78A6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89" t="20419" r="10927" b="19195"/>
          <a:stretch/>
        </p:blipFill>
        <p:spPr>
          <a:xfrm>
            <a:off x="1311816" y="3870981"/>
            <a:ext cx="1726656" cy="13285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4587F9-3A0B-48F5-BD23-CB94B79CE88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3077" r="97308">
                        <a14:foregroundMark x1="34231" y1="25000" x2="34231" y2="25000"/>
                        <a14:foregroundMark x1="34231" y1="25000" x2="34231" y2="25000"/>
                        <a14:foregroundMark x1="94231" y1="41923" x2="94231" y2="41923"/>
                        <a14:foregroundMark x1="94231" y1="41923" x2="94231" y2="41923"/>
                        <a14:foregroundMark x1="97308" y1="53846" x2="97308" y2="53846"/>
                        <a14:foregroundMark x1="97308" y1="53846" x2="97308" y2="53846"/>
                        <a14:foregroundMark x1="97308" y1="57692" x2="97308" y2="57692"/>
                        <a14:foregroundMark x1="97308" y1="57692" x2="97308" y2="57692"/>
                        <a14:foregroundMark x1="12308" y1="71923" x2="12308" y2="71923"/>
                        <a14:foregroundMark x1="12308" y1="71923" x2="12308" y2="71923"/>
                        <a14:foregroundMark x1="3077" y1="66154" x2="3077" y2="66154"/>
                        <a14:foregroundMark x1="3077" y1="66154" x2="3077" y2="66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622" b="12496"/>
          <a:stretch/>
        </p:blipFill>
        <p:spPr>
          <a:xfrm>
            <a:off x="8894388" y="271356"/>
            <a:ext cx="2175851" cy="16293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CD3336A-A98B-4426-ACE8-45925D20888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1" t="22609" r="10386" b="23575"/>
          <a:stretch/>
        </p:blipFill>
        <p:spPr>
          <a:xfrm>
            <a:off x="8871828" y="3601098"/>
            <a:ext cx="2220967" cy="151232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CEA179-7A77-4C9A-A894-3899BFBC298B}"/>
                  </a:ext>
                </a:extLst>
              </p:cNvPr>
              <p:cNvSpPr txBox="1"/>
              <p:nvPr/>
            </p:nvSpPr>
            <p:spPr>
              <a:xfrm>
                <a:off x="244842" y="2039594"/>
                <a:ext cx="3860604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Tisco sells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200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/>
                  <a:t> bars of chocolate for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Buy two get a third half price</a:t>
                </a: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CEA179-7A77-4C9A-A894-3899BFBC2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842" y="2039594"/>
                <a:ext cx="3860604" cy="1569660"/>
              </a:xfrm>
              <a:prstGeom prst="rect">
                <a:avLst/>
              </a:prstGeom>
              <a:blipFill>
                <a:blip r:embed="rId10"/>
                <a:stretch>
                  <a:fillRect l="-948" t="-3113" r="-948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BB5211-5100-4C01-8DAD-883181609F41}"/>
                  </a:ext>
                </a:extLst>
              </p:cNvPr>
              <p:cNvSpPr txBox="1"/>
              <p:nvPr/>
            </p:nvSpPr>
            <p:spPr>
              <a:xfrm>
                <a:off x="414541" y="5199511"/>
                <a:ext cx="352507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Sinsbury’s sells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250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/>
                  <a:t> bars of chocolate for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Buy two get one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50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2BB5211-5100-4C01-8DAD-883181609F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541" y="5199511"/>
                <a:ext cx="3525078" cy="1569660"/>
              </a:xfrm>
              <a:prstGeom prst="rect">
                <a:avLst/>
              </a:prstGeom>
              <a:blipFill>
                <a:blip r:embed="rId11"/>
                <a:stretch>
                  <a:fillRect l="-519" t="-3113" r="-2768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1E368A8-7FA9-4697-843B-0E7B49466EEF}"/>
                  </a:ext>
                </a:extLst>
              </p:cNvPr>
              <p:cNvSpPr txBox="1"/>
              <p:nvPr/>
            </p:nvSpPr>
            <p:spPr>
              <a:xfrm>
                <a:off x="8057772" y="1799098"/>
                <a:ext cx="3849081" cy="1755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Harrison’s sells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150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/>
                  <a:t> bars of chocolate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72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Buy one, get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/>
                  <a:t> off a second</a:t>
                </a: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1E368A8-7FA9-4697-843B-0E7B49466E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7772" y="1799098"/>
                <a:ext cx="3849081" cy="1755352"/>
              </a:xfrm>
              <a:prstGeom prst="rect">
                <a:avLst/>
              </a:prstGeom>
              <a:blipFill>
                <a:blip r:embed="rId12"/>
                <a:stretch>
                  <a:fillRect l="-634" t="-2778" r="-2219" b="-10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CC851F3-4682-4871-AD13-0617C0269022}"/>
                  </a:ext>
                </a:extLst>
              </p:cNvPr>
              <p:cNvSpPr txBox="1"/>
              <p:nvPr/>
            </p:nvSpPr>
            <p:spPr>
              <a:xfrm>
                <a:off x="8057772" y="5188255"/>
                <a:ext cx="384908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/>
                  <a:t>Ozda sells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80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/>
                  <a:t> bars of chocolate for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39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sz="2400" dirty="0"/>
              </a:p>
              <a:p>
                <a:pPr algn="ctr"/>
                <a:r>
                  <a:rPr lang="en-GB" sz="2400" i="1" dirty="0"/>
                  <a:t>Offer:</a:t>
                </a:r>
              </a:p>
              <a:p>
                <a:pPr algn="ctr"/>
                <a:r>
                  <a:rPr lang="en-GB" sz="2400" dirty="0"/>
                  <a:t>Get five bars for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£1.50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CC851F3-4682-4871-AD13-0617C02690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7772" y="5188255"/>
                <a:ext cx="3849081" cy="1569660"/>
              </a:xfrm>
              <a:prstGeom prst="rect">
                <a:avLst/>
              </a:prstGeom>
              <a:blipFill>
                <a:blip r:embed="rId13"/>
                <a:stretch>
                  <a:fillRect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95E1060-80B2-448E-AA5C-EC41BE20DBE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223" y="1566531"/>
            <a:ext cx="3525078" cy="194466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94FC932-7010-4750-B951-80094F7F5056}"/>
                  </a:ext>
                </a:extLst>
              </p:cNvPr>
              <p:cNvSpPr txBox="1"/>
              <p:nvPr/>
            </p:nvSpPr>
            <p:spPr>
              <a:xfrm>
                <a:off x="594187" y="839827"/>
                <a:ext cx="3161913" cy="1200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Total cost: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𝟕𝟖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</m:oMath>
                  </m:oMathPara>
                </a14:m>
                <a:br>
                  <a:rPr lang="en-GB" sz="2400" b="1" dirty="0">
                    <a:solidFill>
                      <a:srgbClr val="FF0000"/>
                    </a:solidFill>
                  </a:rPr>
                </a:br>
                <a:r>
                  <a:rPr lang="en-GB" sz="2400" b="1" dirty="0">
                    <a:solidFill>
                      <a:srgbClr val="FF0000"/>
                    </a:solidFill>
                  </a:rPr>
                  <a:t>(with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𝟏𝟓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𝒈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left over)</a:t>
                </a: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94FC932-7010-4750-B951-80094F7F50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187" y="839827"/>
                <a:ext cx="3161913" cy="1200329"/>
              </a:xfrm>
              <a:prstGeom prst="rect">
                <a:avLst/>
              </a:prstGeom>
              <a:blipFill>
                <a:blip r:embed="rId15"/>
                <a:stretch>
                  <a:fillRect t="-3518" r="-2879" b="-100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C84FCB4A-3E99-4B8C-9BEC-887F3DFB5278}"/>
              </a:ext>
            </a:extLst>
          </p:cNvPr>
          <p:cNvSpPr txBox="1"/>
          <p:nvPr/>
        </p:nvSpPr>
        <p:spPr>
          <a:xfrm rot="20201514">
            <a:off x="4585251" y="2184922"/>
            <a:ext cx="3021496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Answer…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310584-2162-4CE8-875D-3ADC9F63F165}"/>
              </a:ext>
            </a:extLst>
          </p:cNvPr>
          <p:cNvSpPr txBox="1"/>
          <p:nvPr/>
        </p:nvSpPr>
        <p:spPr>
          <a:xfrm>
            <a:off x="4552121" y="5017818"/>
            <a:ext cx="3021496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err="1">
                <a:solidFill>
                  <a:srgbClr val="FF0000"/>
                </a:solidFill>
              </a:rPr>
              <a:t>Sinsbury’s</a:t>
            </a:r>
            <a:r>
              <a:rPr lang="en-GB" sz="3600" b="1" dirty="0">
                <a:solidFill>
                  <a:srgbClr val="FF0000"/>
                </a:solidFill>
              </a:rPr>
              <a:t> is cheapest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D4BCA1C-4840-4E98-8F34-7E66FFD88D78}"/>
                  </a:ext>
                </a:extLst>
              </p:cNvPr>
              <p:cNvSpPr txBox="1"/>
              <p:nvPr/>
            </p:nvSpPr>
            <p:spPr>
              <a:xfrm>
                <a:off x="606058" y="3906613"/>
                <a:ext cx="3161913" cy="1200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Total cost: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𝟑𝟖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</m:oMath>
                  </m:oMathPara>
                </a14:m>
                <a:br>
                  <a:rPr lang="en-GB" sz="2400" b="1" dirty="0">
                    <a:solidFill>
                      <a:srgbClr val="FF0000"/>
                    </a:solidFill>
                  </a:rPr>
                </a:br>
                <a:r>
                  <a:rPr lang="en-GB" sz="2400" b="1" dirty="0">
                    <a:solidFill>
                      <a:srgbClr val="FF0000"/>
                    </a:solidFill>
                  </a:rPr>
                  <a:t>(with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𝟏𝟓𝟎𝐠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left over)</a:t>
                </a: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D4BCA1C-4840-4E98-8F34-7E66FFD88D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058" y="3906613"/>
                <a:ext cx="3161913" cy="1200329"/>
              </a:xfrm>
              <a:prstGeom prst="rect">
                <a:avLst/>
              </a:prstGeom>
              <a:blipFill>
                <a:blip r:embed="rId16"/>
                <a:stretch>
                  <a:fillRect t="-3518" r="-2879" b="-100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4895E39-D5C6-4C0B-8876-C06B4CC8B5E9}"/>
                  </a:ext>
                </a:extLst>
              </p:cNvPr>
              <p:cNvSpPr txBox="1"/>
              <p:nvPr/>
            </p:nvSpPr>
            <p:spPr>
              <a:xfrm>
                <a:off x="8274672" y="290372"/>
                <a:ext cx="3415273" cy="152484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Total cost: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𝟔𝟎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𝟕𝟐𝐩</m:t>
                      </m:r>
                      <m:r>
                        <a:rPr lang="en-GB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𝟕𝟐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</m:num>
                        <m:den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br>
                  <a:rPr lang="en-GB" sz="2400" b="1" dirty="0">
                    <a:solidFill>
                      <a:srgbClr val="FF0000"/>
                    </a:solidFill>
                  </a:rPr>
                </a:br>
                <a:r>
                  <a:rPr lang="en-GB" sz="2400" b="1" dirty="0">
                    <a:solidFill>
                      <a:srgbClr val="FF0000"/>
                    </a:solidFill>
                  </a:rPr>
                  <a:t>(with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𝟓𝟎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𝒈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left over)</a:t>
                </a: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4895E39-D5C6-4C0B-8876-C06B4CC8B5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4672" y="290372"/>
                <a:ext cx="3415273" cy="1524841"/>
              </a:xfrm>
              <a:prstGeom prst="rect">
                <a:avLst/>
              </a:prstGeom>
              <a:blipFill>
                <a:blip r:embed="rId17"/>
                <a:stretch>
                  <a:fillRect t="-2778" b="-793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390E93E-960F-461D-822C-A1FB04D7896E}"/>
                  </a:ext>
                </a:extLst>
              </p:cNvPr>
              <p:cNvSpPr txBox="1"/>
              <p:nvPr/>
            </p:nvSpPr>
            <p:spPr>
              <a:xfrm>
                <a:off x="8401353" y="3729141"/>
                <a:ext cx="3161913" cy="1200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Total cost: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𝟑𝟗</m:t>
                    </m:r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×£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+£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𝟑𝟗</m:t>
                      </m:r>
                    </m:oMath>
                  </m:oMathPara>
                </a14:m>
                <a:br>
                  <a:rPr lang="en-GB" sz="2400" b="1" dirty="0">
                    <a:solidFill>
                      <a:srgbClr val="FF0000"/>
                    </a:solidFill>
                  </a:rPr>
                </a:br>
                <a:r>
                  <a:rPr lang="en-GB" sz="2400" b="1" dirty="0">
                    <a:solidFill>
                      <a:srgbClr val="FF0000"/>
                    </a:solidFill>
                  </a:rPr>
                  <a:t>(with </a:t>
                </a:r>
                <a14:m>
                  <m:oMath xmlns:m="http://schemas.openxmlformats.org/officeDocument/2006/math"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𝒈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</a:rPr>
                  <a:t> left over)</a:t>
                </a: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390E93E-960F-461D-822C-A1FB04D789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1353" y="3729141"/>
                <a:ext cx="3161913" cy="1200329"/>
              </a:xfrm>
              <a:prstGeom prst="rect">
                <a:avLst/>
              </a:prstGeom>
              <a:blipFill>
                <a:blip r:embed="rId18"/>
                <a:stretch>
                  <a:fillRect t="-3518" b="-100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206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1189</Words>
  <Application>Microsoft Office PowerPoint</Application>
  <PresentationFormat>Widescreen</PresentationFormat>
  <Paragraphs>173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The Best Deal</vt:lpstr>
      <vt:lpstr>Item A</vt:lpstr>
      <vt:lpstr>Item A</vt:lpstr>
      <vt:lpstr>Item B</vt:lpstr>
      <vt:lpstr>Item B</vt:lpstr>
      <vt:lpstr>Item C</vt:lpstr>
      <vt:lpstr>Item C</vt:lpstr>
      <vt:lpstr>Item D</vt:lpstr>
      <vt:lpstr>Item D</vt:lpstr>
      <vt:lpstr>Item E</vt:lpstr>
      <vt:lpstr>Item 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Best Deal</dc:title>
  <dc:creator>Andy Lutwyche</dc:creator>
  <cp:lastModifiedBy>Andy Lutwyche</cp:lastModifiedBy>
  <cp:revision>36</cp:revision>
  <dcterms:created xsi:type="dcterms:W3CDTF">2020-12-28T13:55:06Z</dcterms:created>
  <dcterms:modified xsi:type="dcterms:W3CDTF">2020-12-28T18:14:10Z</dcterms:modified>
</cp:coreProperties>
</file>