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1" r:id="rId3"/>
    <p:sldId id="263" r:id="rId4"/>
    <p:sldId id="265" r:id="rId5"/>
    <p:sldId id="259" r:id="rId6"/>
    <p:sldId id="262" r:id="rId7"/>
    <p:sldId id="264" r:id="rId8"/>
    <p:sldId id="266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8230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56609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37168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7175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6369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5456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38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8726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121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08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C8286-F9FA-4EE9-9563-EE39AFBEA4F0}" type="datetimeFigureOut">
              <a:rPr lang="en-GB" smtClean="0"/>
              <a:t>27/09/2020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656F9D-3E58-4141-BD2A-855A7C4B71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94395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11.png"/><Relationship Id="rId17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22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44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.png"/><Relationship Id="rId16" Type="http://schemas.openxmlformats.org/officeDocument/2006/relationships/image" Target="../media/image4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11" Type="http://schemas.openxmlformats.org/officeDocument/2006/relationships/image" Target="../media/image46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45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4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361.png"/><Relationship Id="rId18" Type="http://schemas.openxmlformats.org/officeDocument/2006/relationships/image" Target="../media/image49.png"/><Relationship Id="rId7" Type="http://schemas.openxmlformats.org/officeDocument/2006/relationships/image" Target="../media/image430.png"/><Relationship Id="rId17" Type="http://schemas.openxmlformats.org/officeDocument/2006/relationships/image" Target="../media/image480.png"/><Relationship Id="rId16" Type="http://schemas.openxmlformats.org/officeDocument/2006/relationships/image" Target="../media/image47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1.png"/><Relationship Id="rId11" Type="http://schemas.openxmlformats.org/officeDocument/2006/relationships/image" Target="../media/image460.png"/><Relationship Id="rId5" Type="http://schemas.openxmlformats.org/officeDocument/2006/relationships/image" Target="../media/image281.png"/><Relationship Id="rId15" Type="http://schemas.openxmlformats.org/officeDocument/2006/relationships/image" Target="../media/image381.png"/><Relationship Id="rId10" Type="http://schemas.openxmlformats.org/officeDocument/2006/relationships/image" Target="../media/image331.png"/><Relationship Id="rId19" Type="http://schemas.openxmlformats.org/officeDocument/2006/relationships/image" Target="../media/image50.png"/><Relationship Id="rId4" Type="http://schemas.openxmlformats.org/officeDocument/2006/relationships/image" Target="../media/image271.png"/><Relationship Id="rId9" Type="http://schemas.openxmlformats.org/officeDocument/2006/relationships/image" Target="../media/image45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13" Type="http://schemas.openxmlformats.org/officeDocument/2006/relationships/image" Target="../media/image361.png"/><Relationship Id="rId18" Type="http://schemas.openxmlformats.org/officeDocument/2006/relationships/image" Target="../media/image480.png"/><Relationship Id="rId3" Type="http://schemas.openxmlformats.org/officeDocument/2006/relationships/image" Target="../media/image52.png"/><Relationship Id="rId7" Type="http://schemas.openxmlformats.org/officeDocument/2006/relationships/image" Target="../media/image430.png"/><Relationship Id="rId12" Type="http://schemas.openxmlformats.org/officeDocument/2006/relationships/image" Target="../media/image53.png"/><Relationship Id="rId17" Type="http://schemas.openxmlformats.org/officeDocument/2006/relationships/image" Target="../media/image470.png"/><Relationship Id="rId2" Type="http://schemas.openxmlformats.org/officeDocument/2006/relationships/image" Target="../media/image51.png"/><Relationship Id="rId16" Type="http://schemas.openxmlformats.org/officeDocument/2006/relationships/image" Target="../media/image55.png"/><Relationship Id="rId20" Type="http://schemas.openxmlformats.org/officeDocument/2006/relationships/image" Target="../media/image5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1.png"/><Relationship Id="rId11" Type="http://schemas.openxmlformats.org/officeDocument/2006/relationships/image" Target="../media/image460.png"/><Relationship Id="rId5" Type="http://schemas.openxmlformats.org/officeDocument/2006/relationships/image" Target="../media/image281.png"/><Relationship Id="rId15" Type="http://schemas.openxmlformats.org/officeDocument/2006/relationships/image" Target="../media/image381.png"/><Relationship Id="rId10" Type="http://schemas.openxmlformats.org/officeDocument/2006/relationships/image" Target="../media/image331.png"/><Relationship Id="rId19" Type="http://schemas.openxmlformats.org/officeDocument/2006/relationships/image" Target="../media/image56.png"/><Relationship Id="rId4" Type="http://schemas.openxmlformats.org/officeDocument/2006/relationships/image" Target="../media/image271.png"/><Relationship Id="rId9" Type="http://schemas.openxmlformats.org/officeDocument/2006/relationships/image" Target="../media/image450.png"/><Relationship Id="rId14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17" Type="http://schemas.openxmlformats.org/officeDocument/2006/relationships/image" Target="../media/image70.pn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5" Type="http://schemas.openxmlformats.org/officeDocument/2006/relationships/image" Target="../media/image68.png"/><Relationship Id="rId10" Type="http://schemas.openxmlformats.org/officeDocument/2006/relationships/image" Target="../media/image33.png"/><Relationship Id="rId19" Type="http://schemas.openxmlformats.org/officeDocument/2006/relationships/image" Target="../media/image72.png"/><Relationship Id="rId4" Type="http://schemas.openxmlformats.org/officeDocument/2006/relationships/image" Target="../media/image59.png"/><Relationship Id="rId9" Type="http://schemas.openxmlformats.org/officeDocument/2006/relationships/image" Target="../media/image63.png"/><Relationship Id="rId14" Type="http://schemas.openxmlformats.org/officeDocument/2006/relationships/image" Target="../media/image6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66.png"/><Relationship Id="rId18" Type="http://schemas.openxmlformats.org/officeDocument/2006/relationships/image" Target="../media/image71.png"/><Relationship Id="rId3" Type="http://schemas.openxmlformats.org/officeDocument/2006/relationships/image" Target="../media/image58.png"/><Relationship Id="rId7" Type="http://schemas.openxmlformats.org/officeDocument/2006/relationships/image" Target="../media/image61.png"/><Relationship Id="rId12" Type="http://schemas.openxmlformats.org/officeDocument/2006/relationships/image" Target="../media/image65.png"/><Relationship Id="rId17" Type="http://schemas.openxmlformats.org/officeDocument/2006/relationships/image" Target="../media/image77.png"/><Relationship Id="rId2" Type="http://schemas.openxmlformats.org/officeDocument/2006/relationships/image" Target="../media/image57.png"/><Relationship Id="rId16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4.png"/><Relationship Id="rId11" Type="http://schemas.openxmlformats.org/officeDocument/2006/relationships/image" Target="../media/image64.png"/><Relationship Id="rId5" Type="http://schemas.openxmlformats.org/officeDocument/2006/relationships/image" Target="../media/image60.png"/><Relationship Id="rId15" Type="http://schemas.openxmlformats.org/officeDocument/2006/relationships/image" Target="../media/image68.png"/><Relationship Id="rId10" Type="http://schemas.openxmlformats.org/officeDocument/2006/relationships/image" Target="../media/image76.png"/><Relationship Id="rId19" Type="http://schemas.openxmlformats.org/officeDocument/2006/relationships/image" Target="../media/image78.png"/><Relationship Id="rId4" Type="http://schemas.openxmlformats.org/officeDocument/2006/relationships/image" Target="../media/image73.png"/><Relationship Id="rId9" Type="http://schemas.openxmlformats.org/officeDocument/2006/relationships/image" Target="../media/image63.png"/><Relationship Id="rId14" Type="http://schemas.openxmlformats.org/officeDocument/2006/relationships/image" Target="../media/image6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0.png"/><Relationship Id="rId13" Type="http://schemas.openxmlformats.org/officeDocument/2006/relationships/image" Target="../media/image290.png"/><Relationship Id="rId18" Type="http://schemas.openxmlformats.org/officeDocument/2006/relationships/image" Target="../media/image340.png"/><Relationship Id="rId21" Type="http://schemas.openxmlformats.org/officeDocument/2006/relationships/image" Target="../media/image370.png"/><Relationship Id="rId12" Type="http://schemas.openxmlformats.org/officeDocument/2006/relationships/image" Target="../media/image280.png"/><Relationship Id="rId17" Type="http://schemas.openxmlformats.org/officeDocument/2006/relationships/image" Target="../media/image330.png"/><Relationship Id="rId2" Type="http://schemas.openxmlformats.org/officeDocument/2006/relationships/image" Target="../media/image180.png"/><Relationship Id="rId16" Type="http://schemas.openxmlformats.org/officeDocument/2006/relationships/image" Target="../media/image320.png"/><Relationship Id="rId20" Type="http://schemas.openxmlformats.org/officeDocument/2006/relationships/image" Target="../media/image36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0.png"/><Relationship Id="rId24" Type="http://schemas.openxmlformats.org/officeDocument/2006/relationships/image" Target="../media/image400.png"/><Relationship Id="rId5" Type="http://schemas.openxmlformats.org/officeDocument/2006/relationships/image" Target="../media/image210.png"/><Relationship Id="rId15" Type="http://schemas.openxmlformats.org/officeDocument/2006/relationships/image" Target="../media/image310.png"/><Relationship Id="rId23" Type="http://schemas.openxmlformats.org/officeDocument/2006/relationships/image" Target="../media/image390.png"/><Relationship Id="rId10" Type="http://schemas.openxmlformats.org/officeDocument/2006/relationships/image" Target="../media/image260.png"/><Relationship Id="rId19" Type="http://schemas.openxmlformats.org/officeDocument/2006/relationships/image" Target="../media/image350.png"/><Relationship Id="rId9" Type="http://schemas.openxmlformats.org/officeDocument/2006/relationships/image" Target="../media/image250.png"/><Relationship Id="rId14" Type="http://schemas.openxmlformats.org/officeDocument/2006/relationships/image" Target="../media/image300.png"/><Relationship Id="rId22" Type="http://schemas.openxmlformats.org/officeDocument/2006/relationships/image" Target="../media/image38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missing points…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cxnSpLocks/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−4,8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,        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1,8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,      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,      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−3,2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66450" y="1990646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Midpoints Spider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,      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7,2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4,2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6,1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,        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2,11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−5,0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,      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4.25,0.5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6,−6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TextBox 32">
            <a:extLst>
              <a:ext uri="{FF2B5EF4-FFF2-40B4-BE49-F238E27FC236}">
                <a16:creationId xmlns:a16="http://schemas.microsoft.com/office/drawing/2014/main" id="{AF034FD8-4D8F-4B73-A622-97341A03BF0F}"/>
              </a:ext>
            </a:extLst>
          </p:cNvPr>
          <p:cNvSpPr txBox="1"/>
          <p:nvPr/>
        </p:nvSpPr>
        <p:spPr>
          <a:xfrm>
            <a:off x="4125433" y="183732"/>
            <a:ext cx="380620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The coordinate at the </a:t>
            </a:r>
            <a:r>
              <a:rPr lang="en-GB" sz="26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 of each leg is the midpoint of the other two points</a:t>
            </a:r>
          </a:p>
        </p:txBody>
      </p:sp>
    </p:spTree>
    <p:extLst>
      <p:ext uri="{BB962C8B-B14F-4D97-AF65-F5344CB8AC3E}">
        <p14:creationId xmlns:p14="http://schemas.microsoft.com/office/powerpoint/2010/main" val="397230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missing points…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−4,8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1,8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−3,2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Midpoints Spider 1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𝟗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7,2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4,2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6,1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𝟖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2,11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−5,0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 l="-510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4.25,0.5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6,−6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3EE633-7B2A-4FFB-A6B0-94676C73413C}"/>
              </a:ext>
            </a:extLst>
          </p:cNvPr>
          <p:cNvSpPr txBox="1"/>
          <p:nvPr/>
        </p:nvSpPr>
        <p:spPr>
          <a:xfrm>
            <a:off x="4125433" y="183732"/>
            <a:ext cx="380620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The coordinate at the </a:t>
            </a:r>
            <a:r>
              <a:rPr lang="en-GB" sz="26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 of each leg is the midpoint of the other two points</a:t>
            </a:r>
          </a:p>
        </p:txBody>
      </p:sp>
    </p:spTree>
    <p:extLst>
      <p:ext uri="{BB962C8B-B14F-4D97-AF65-F5344CB8AC3E}">
        <p14:creationId xmlns:p14="http://schemas.microsoft.com/office/powerpoint/2010/main" val="355207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missing points…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4.25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2.25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1.5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57874" y="1985395"/>
            <a:ext cx="4016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Midpoints Spider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 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2.8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3.8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1.1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3EE633-7B2A-4FFB-A6B0-94676C73413C}"/>
              </a:ext>
            </a:extLst>
          </p:cNvPr>
          <p:cNvSpPr txBox="1"/>
          <p:nvPr/>
        </p:nvSpPr>
        <p:spPr>
          <a:xfrm>
            <a:off x="4125433" y="183732"/>
            <a:ext cx="380620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The coordinate at the </a:t>
            </a:r>
            <a:r>
              <a:rPr lang="en-GB" sz="26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 of each leg is the midpoint of the other two points</a:t>
            </a:r>
          </a:p>
        </p:txBody>
      </p:sp>
    </p:spTree>
    <p:extLst>
      <p:ext uri="{BB962C8B-B14F-4D97-AF65-F5344CB8AC3E}">
        <p14:creationId xmlns:p14="http://schemas.microsoft.com/office/powerpoint/2010/main" val="578696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solidFill>
                  <a:sysClr val="windowText" lastClr="000000"/>
                </a:solidFill>
              </a:rPr>
              <a:t>Fill in the missing points…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4.25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2.25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e>
                      </m:d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𝟔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0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GB" sz="20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1.5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Midpoints Spider 2 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</m:e>
                      </m:d>
                    </m:oMath>
                  </m:oMathPara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𝟕</m:t>
                          </m:r>
                        </m:e>
                      </m:d>
                    </m:oMath>
                  </m:oMathPara>
                </a14:m>
                <a:endParaRPr lang="en-GB" sz="28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GB" sz="24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𝟓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80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2.8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800" b="0" i="1" smtClean="0">
                              <a:solidFill>
                                <a:sysClr val="windowText" lastClr="000000"/>
                              </a:solidFill>
                              <a:latin typeface="Cambria Math" panose="02040503050406030204" pitchFamily="18" charset="0"/>
                            </a:rPr>
                            <m:t>3.8</m:t>
                          </m:r>
                        </m:e>
                      </m: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3.2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1.1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383EE633-7B2A-4FFB-A6B0-94676C73413C}"/>
              </a:ext>
            </a:extLst>
          </p:cNvPr>
          <p:cNvSpPr txBox="1"/>
          <p:nvPr/>
        </p:nvSpPr>
        <p:spPr>
          <a:xfrm>
            <a:off x="4125433" y="183732"/>
            <a:ext cx="380620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The coordinate at the </a:t>
            </a:r>
            <a:r>
              <a:rPr lang="en-GB" sz="26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600" i="1" dirty="0">
                <a:solidFill>
                  <a:schemeClr val="accent6">
                    <a:lumMod val="50000"/>
                  </a:schemeClr>
                </a:solidFill>
              </a:rPr>
              <a:t> of each leg is the midpoint of the other two points</a:t>
            </a:r>
          </a:p>
        </p:txBody>
      </p:sp>
    </p:spTree>
    <p:extLst>
      <p:ext uri="{BB962C8B-B14F-4D97-AF65-F5344CB8AC3E}">
        <p14:creationId xmlns:p14="http://schemas.microsoft.com/office/powerpoint/2010/main" val="6645522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0163282" y="2846232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b="1" dirty="0">
              <a:solidFill>
                <a:srgbClr val="FF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71006" y="2859110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0,0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7,1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4,−1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−4,−5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−5,7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811937"/>
            <a:ext cx="40160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Distance Between Two Points Spider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2,13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−1,3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501489" y="513545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−2,−4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501489" y="554083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4,3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974218" y="5123578"/>
            <a:ext cx="1568304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1,−1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32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,      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3E53F2D5-A9CA-4F62-BC97-1E7B2616A089}"/>
              </a:ext>
            </a:extLst>
          </p:cNvPr>
          <p:cNvSpPr txBox="1"/>
          <p:nvPr/>
        </p:nvSpPr>
        <p:spPr>
          <a:xfrm>
            <a:off x="4064302" y="30627"/>
            <a:ext cx="39650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length at the </a:t>
            </a:r>
            <a:r>
              <a:rPr lang="en-GB" sz="28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 of each leg is the distance between the two given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C3D95C-B293-40DF-9321-8BE796A5DB6F}"/>
                  </a:ext>
                </a:extLst>
              </p:cNvPr>
              <p:cNvSpPr txBox="1"/>
              <p:nvPr/>
            </p:nvSpPr>
            <p:spPr>
              <a:xfrm>
                <a:off x="4226979" y="5480150"/>
                <a:ext cx="373804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Round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decimal place where appropriate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C3D95C-B293-40DF-9321-8BE796A5D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979" y="5480150"/>
                <a:ext cx="3738041" cy="954107"/>
              </a:xfrm>
              <a:prstGeom prst="rect">
                <a:avLst/>
              </a:prstGeom>
              <a:blipFill>
                <a:blip r:embed="rId19"/>
                <a:stretch>
                  <a:fillRect l="-2932" t="-6410" r="-2769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66753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𝟏𝟑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0,0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7,1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3,5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4,−1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−4,−5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−5,7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811937"/>
            <a:ext cx="40160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Distance Between Two Points Spider 1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2,13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−1,3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−2,−4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𝟓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4,3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𝟏𝟎</m:t>
                      </m:r>
                    </m:oMath>
                  </m:oMathPara>
                </a14:m>
                <a:endParaRPr lang="en-GB" sz="3200" b="1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1,−1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en-GB" sz="32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Eg.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𝟗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</m:e>
                    </m:d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 t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3E53F2D5-A9CA-4F62-BC97-1E7B2616A089}"/>
              </a:ext>
            </a:extLst>
          </p:cNvPr>
          <p:cNvSpPr txBox="1"/>
          <p:nvPr/>
        </p:nvSpPr>
        <p:spPr>
          <a:xfrm>
            <a:off x="4064302" y="30627"/>
            <a:ext cx="39650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length at the </a:t>
            </a:r>
            <a:r>
              <a:rPr lang="en-GB" sz="28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 of each leg is the distance between the two given points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C3D95C-B293-40DF-9321-8BE796A5DB6F}"/>
                  </a:ext>
                </a:extLst>
              </p:cNvPr>
              <p:cNvSpPr txBox="1"/>
              <p:nvPr/>
            </p:nvSpPr>
            <p:spPr>
              <a:xfrm>
                <a:off x="4226979" y="5480150"/>
                <a:ext cx="3738041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Round to </a:t>
                </a:r>
                <a14:m>
                  <m:oMath xmlns:m="http://schemas.openxmlformats.org/officeDocument/2006/math">
                    <m:r>
                      <a:rPr lang="en-GB" sz="2800" b="0" i="1" smtClean="0">
                        <a:solidFill>
                          <a:schemeClr val="accent6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r>
                  <a:rPr lang="en-GB" sz="2800" i="1" dirty="0">
                    <a:solidFill>
                      <a:schemeClr val="accent6">
                        <a:lumMod val="50000"/>
                      </a:schemeClr>
                    </a:solidFill>
                  </a:rPr>
                  <a:t> decimal place where appropriate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F5C3D95C-B293-40DF-9321-8BE796A5DB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6979" y="5480150"/>
                <a:ext cx="3738041" cy="954107"/>
              </a:xfrm>
              <a:prstGeom prst="rect">
                <a:avLst/>
              </a:prstGeom>
              <a:blipFill>
                <a:blip r:embed="rId20"/>
                <a:stretch>
                  <a:fillRect l="-2932" t="-6410" r="-2769" b="-179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077438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811937"/>
            <a:ext cx="40160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Distance Between Two Points Spider 2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−13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5,6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GB" sz="32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1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     </m:t>
                          </m:r>
                        </m:e>
                      </m:d>
                    </m:oMath>
                  </m:oMathPara>
                </a14:m>
                <a:endParaRPr lang="en-GB" sz="2400" b="1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3E53F2D5-A9CA-4F62-BC97-1E7B2616A089}"/>
              </a:ext>
            </a:extLst>
          </p:cNvPr>
          <p:cNvSpPr txBox="1"/>
          <p:nvPr/>
        </p:nvSpPr>
        <p:spPr>
          <a:xfrm>
            <a:off x="4064302" y="30627"/>
            <a:ext cx="39650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length at the </a:t>
            </a:r>
            <a:r>
              <a:rPr lang="en-GB" sz="28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 of each leg is the distance between the two given points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66B4A5-0245-405C-9B33-F3DA42A4DFCC}"/>
              </a:ext>
            </a:extLst>
          </p:cNvPr>
          <p:cNvSpPr txBox="1"/>
          <p:nvPr/>
        </p:nvSpPr>
        <p:spPr>
          <a:xfrm>
            <a:off x="4788399" y="5357629"/>
            <a:ext cx="26152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i="1" dirty="0">
                <a:solidFill>
                  <a:schemeClr val="accent6">
                    <a:lumMod val="50000"/>
                  </a:schemeClr>
                </a:solidFill>
              </a:rPr>
              <a:t>All lines are diagonal </a:t>
            </a:r>
          </a:p>
        </p:txBody>
      </p:sp>
    </p:spTree>
    <p:extLst>
      <p:ext uri="{BB962C8B-B14F-4D97-AF65-F5344CB8AC3E}">
        <p14:creationId xmlns:p14="http://schemas.microsoft.com/office/powerpoint/2010/main" val="20221898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56686" y="2859111"/>
            <a:ext cx="1556002" cy="1171975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ysClr val="windowText" lastClr="000000"/>
                </a:solidFill>
              </a:rPr>
              <a:t>Fill in the blanks…</a:t>
            </a:r>
          </a:p>
        </p:txBody>
      </p:sp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17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4"/>
                <a:stretch>
                  <a:fillRect t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𝟑</m:t>
                        </m:r>
                      </m:e>
                    </m:d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6"/>
                <a:stretch>
                  <a:fillRect t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−4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>
                    <a:solidFill>
                      <a:srgbClr val="FF0000"/>
                    </a:solidFill>
                  </a:rPr>
                  <a:t>Eg.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𝟔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</m:t>
                        </m:r>
                      </m:e>
                    </m:d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t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811937"/>
            <a:ext cx="401600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i="1" dirty="0"/>
              <a:t>Distance Between Two Points </a:t>
            </a:r>
            <a:r>
              <a:rPr lang="en-GB" sz="2800" b="1" i="1"/>
              <a:t>Spider 2 </a:t>
            </a:r>
            <a:r>
              <a:rPr lang="en-GB" sz="2800" b="1" i="1" dirty="0"/>
              <a:t>– Answers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𝟏𝟑</m:t>
                        </m:r>
                      </m:e>
                    </m:d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t="-204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0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−13</m:t>
                          </m:r>
                        </m:e>
                      </m: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−9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GB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−3</m:t>
                          </m:r>
                        </m:e>
                      </m:d>
                    </m:oMath>
                  </m:oMathPara>
                </a14:m>
                <a:endParaRPr lang="en-GB" sz="2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GB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5,6</m:t>
                          </m:r>
                        </m:e>
                      </m:d>
                    </m:oMath>
                  </m:oMathPara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oMath>
                  </m:oMathPara>
                </a14:m>
                <a:endParaRPr lang="en-GB" sz="32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2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2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𝟒</m:t>
                        </m:r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2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𝟓</m:t>
                        </m:r>
                      </m:e>
                    </m:d>
                  </m:oMath>
                </a14:m>
                <a:endParaRPr lang="en-GB" sz="22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GB" sz="3200" b="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m:t>26</m:t>
                      </m:r>
                    </m:oMath>
                  </m:oMathPara>
                </a14:m>
                <a:endParaRPr lang="en-GB" sz="32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GB" sz="2400" b="1" dirty="0" err="1">
                    <a:solidFill>
                      <a:srgbClr val="FF0000"/>
                    </a:solidFill>
                  </a:rPr>
                  <a:t>Eg.</a:t>
                </a:r>
                <a:r>
                  <a:rPr lang="en-GB" sz="2400" b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𝟐𝟎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1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𝟕</m:t>
                        </m:r>
                      </m:e>
                    </m:d>
                  </m:oMath>
                </a14:m>
                <a:endParaRPr lang="en-GB" sz="2400" b="1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19"/>
                <a:stretch>
                  <a:fillRect t="-136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" name="TextBox 57">
            <a:extLst>
              <a:ext uri="{FF2B5EF4-FFF2-40B4-BE49-F238E27FC236}">
                <a16:creationId xmlns:a16="http://schemas.microsoft.com/office/drawing/2014/main" id="{3E53F2D5-A9CA-4F62-BC97-1E7B2616A089}"/>
              </a:ext>
            </a:extLst>
          </p:cNvPr>
          <p:cNvSpPr txBox="1"/>
          <p:nvPr/>
        </p:nvSpPr>
        <p:spPr>
          <a:xfrm>
            <a:off x="4064302" y="30627"/>
            <a:ext cx="396503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The length at the </a:t>
            </a:r>
            <a:r>
              <a:rPr lang="en-GB" sz="2800" i="1" u="sng" dirty="0">
                <a:solidFill>
                  <a:schemeClr val="accent6">
                    <a:lumMod val="50000"/>
                  </a:schemeClr>
                </a:solidFill>
              </a:rPr>
              <a:t>end</a:t>
            </a:r>
            <a:r>
              <a:rPr lang="en-GB" sz="2800" i="1" dirty="0">
                <a:solidFill>
                  <a:schemeClr val="accent6">
                    <a:lumMod val="50000"/>
                  </a:schemeClr>
                </a:solidFill>
              </a:rPr>
              <a:t> of each leg is the distance between the two given points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BF6F8FA-C08E-4350-A48C-3B6316CA566A}"/>
              </a:ext>
            </a:extLst>
          </p:cNvPr>
          <p:cNvSpPr txBox="1"/>
          <p:nvPr/>
        </p:nvSpPr>
        <p:spPr>
          <a:xfrm>
            <a:off x="4788399" y="5357629"/>
            <a:ext cx="26152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i="1" dirty="0">
                <a:solidFill>
                  <a:schemeClr val="accent6">
                    <a:lumMod val="50000"/>
                  </a:schemeClr>
                </a:solidFill>
              </a:rPr>
              <a:t>All lines are diagonal </a:t>
            </a:r>
          </a:p>
        </p:txBody>
      </p:sp>
    </p:spTree>
    <p:extLst>
      <p:ext uri="{BB962C8B-B14F-4D97-AF65-F5344CB8AC3E}">
        <p14:creationId xmlns:p14="http://schemas.microsoft.com/office/powerpoint/2010/main" val="3483356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686" y="2859111"/>
                <a:ext cx="1556002" cy="1171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>
            <a:endCxn id="43" idx="1"/>
          </p:cNvCxnSpPr>
          <p:nvPr/>
        </p:nvCxnSpPr>
        <p:spPr>
          <a:xfrm flipV="1">
            <a:off x="6812688" y="1143196"/>
            <a:ext cx="1231383" cy="171591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3"/>
            <a:endCxn id="37" idx="1"/>
          </p:cNvCxnSpPr>
          <p:nvPr/>
        </p:nvCxnSpPr>
        <p:spPr>
          <a:xfrm flipV="1">
            <a:off x="6812688" y="3432220"/>
            <a:ext cx="3350594" cy="1287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>
            <a:endCxn id="40" idx="1"/>
          </p:cNvCxnSpPr>
          <p:nvPr/>
        </p:nvCxnSpPr>
        <p:spPr>
          <a:xfrm>
            <a:off x="6812688" y="4018207"/>
            <a:ext cx="1233720" cy="169748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>
            <a:endCxn id="57" idx="3"/>
          </p:cNvCxnSpPr>
          <p:nvPr/>
        </p:nvCxnSpPr>
        <p:spPr>
          <a:xfrm flipH="1" flipV="1">
            <a:off x="4064302" y="1140070"/>
            <a:ext cx="1180082" cy="171904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endCxn id="47" idx="3"/>
          </p:cNvCxnSpPr>
          <p:nvPr/>
        </p:nvCxnSpPr>
        <p:spPr>
          <a:xfrm flipH="1">
            <a:off x="4054768" y="4031085"/>
            <a:ext cx="1201918" cy="168011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>
            <a:stCxn id="38" idx="3"/>
            <a:endCxn id="4" idx="1"/>
          </p:cNvCxnSpPr>
          <p:nvPr/>
        </p:nvCxnSpPr>
        <p:spPr>
          <a:xfrm>
            <a:off x="2039310" y="3445098"/>
            <a:ext cx="3217376" cy="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Rectangle 36"/>
              <p:cNvSpPr/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Rectangle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63282" y="2846232"/>
                <a:ext cx="1568304" cy="11719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/>
              <p:cNvSpPr/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8" name="Rectangle 3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006" y="2859110"/>
                <a:ext cx="1568304" cy="11719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Rectangle 49"/>
              <p:cNvSpPr/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0" name="Rectangle 4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1616988"/>
                <a:ext cx="1164960" cy="865029"/>
              </a:xfrm>
              <a:prstGeom prst="rect">
                <a:avLst/>
              </a:prstGeom>
              <a:blipFill>
                <a:blip r:embed="rId8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Rectangle 50"/>
              <p:cNvSpPr/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1" name="Rectangle 5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0908" y="2999704"/>
                <a:ext cx="1164960" cy="865029"/>
              </a:xfrm>
              <a:prstGeom prst="rect">
                <a:avLst/>
              </a:prstGeom>
              <a:blipFill>
                <a:blip r:embed="rId9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7572" y="4367635"/>
                <a:ext cx="1164960" cy="865029"/>
              </a:xfrm>
              <a:prstGeom prst="rect">
                <a:avLst/>
              </a:prstGeom>
              <a:blipFill>
                <a:blip r:embed="rId10"/>
                <a:stretch>
                  <a:fillRect l="-204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/>
              <p:cNvSpPr/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4" name="Rectangle 5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5" y="1616988"/>
                <a:ext cx="1164960" cy="865029"/>
              </a:xfrm>
              <a:prstGeom prst="rect">
                <a:avLst/>
              </a:prstGeom>
              <a:blipFill>
                <a:blip r:embed="rId1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9673" y="2999703"/>
                <a:ext cx="1164960" cy="865029"/>
              </a:xfrm>
              <a:prstGeom prst="rect">
                <a:avLst/>
              </a:prstGeom>
              <a:blipFill>
                <a:blip r:embed="rId13"/>
                <a:stretch>
                  <a:fillRect l="-204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Rectangle 55"/>
              <p:cNvSpPr/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6" name="Rectangle 5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324" y="4367634"/>
                <a:ext cx="1164960" cy="865029"/>
              </a:xfrm>
              <a:prstGeom prst="rect">
                <a:avLst/>
              </a:prstGeom>
              <a:blipFill>
                <a:blip r:embed="rId14"/>
                <a:stretch>
                  <a:fillRect l="-2551" b="-340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221893" y="1785433"/>
            <a:ext cx="401600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i="1" dirty="0"/>
              <a:t>Blank Spider – Answers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/>
              <p:cNvSpPr/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8" name="Rectangle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8975" y="3009603"/>
                <a:ext cx="1164960" cy="865029"/>
              </a:xfrm>
              <a:prstGeom prst="rect">
                <a:avLst/>
              </a:prstGeom>
              <a:blipFill>
                <a:blip r:embed="rId15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/>
              <p:cNvSpPr/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Rectangle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2661" y="3009603"/>
                <a:ext cx="1164960" cy="865029"/>
              </a:xfrm>
              <a:prstGeom prst="rect">
                <a:avLst/>
              </a:prstGeom>
              <a:blipFill>
                <a:blip r:embed="rId16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/>
          <p:cNvCxnSpPr>
            <a:stCxn id="40" idx="3"/>
            <a:endCxn id="39" idx="1"/>
          </p:cNvCxnSpPr>
          <p:nvPr/>
        </p:nvCxnSpPr>
        <p:spPr>
          <a:xfrm>
            <a:off x="9211368" y="5715690"/>
            <a:ext cx="290121" cy="575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/>
              <p:cNvSpPr/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39" name="Rectangle 3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135453"/>
                <a:ext cx="1568304" cy="117197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/>
              <p:cNvSpPr/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Rectangle 3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6408" y="5283175"/>
                <a:ext cx="1164960" cy="865029"/>
              </a:xfrm>
              <a:prstGeom prst="rect">
                <a:avLst/>
              </a:prstGeom>
              <a:blipFill>
                <a:blip r:embed="rId18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1" name="Straight Connector 40"/>
          <p:cNvCxnSpPr>
            <a:stCxn id="43" idx="3"/>
            <a:endCxn id="42" idx="1"/>
          </p:cNvCxnSpPr>
          <p:nvPr/>
        </p:nvCxnSpPr>
        <p:spPr>
          <a:xfrm flipV="1">
            <a:off x="9209031" y="1140071"/>
            <a:ext cx="292458" cy="312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/>
              <p:cNvSpPr/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2" name="Rectangle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01489" y="554083"/>
                <a:ext cx="1568304" cy="1171975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/>
              <p:cNvSpPr/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3" name="Rectangle 4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4071" y="710681"/>
                <a:ext cx="1164960" cy="865029"/>
              </a:xfrm>
              <a:prstGeom prst="rect">
                <a:avLst/>
              </a:prstGeom>
              <a:blipFill>
                <a:blip r:embed="rId20"/>
                <a:stretch>
                  <a:fillRect l="-2551" b="-3425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4" name="Straight Connector 43"/>
          <p:cNvCxnSpPr>
            <a:stCxn id="46" idx="3"/>
            <a:endCxn id="47" idx="1"/>
          </p:cNvCxnSpPr>
          <p:nvPr/>
        </p:nvCxnSpPr>
        <p:spPr>
          <a:xfrm>
            <a:off x="2542522" y="5709566"/>
            <a:ext cx="347286" cy="163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Rectangle 45"/>
              <p:cNvSpPr/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6" name="Rectangle 4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4218" y="5123578"/>
                <a:ext cx="1568304" cy="11719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/>
              <p:cNvSpPr/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Rectangle 4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08" y="5278689"/>
                <a:ext cx="1164960" cy="865029"/>
              </a:xfrm>
              <a:prstGeom prst="rect">
                <a:avLst/>
              </a:prstGeom>
              <a:blipFill>
                <a:blip r:embed="rId22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8" name="Straight Connector 47"/>
          <p:cNvCxnSpPr>
            <a:stCxn id="49" idx="3"/>
            <a:endCxn id="57" idx="1"/>
          </p:cNvCxnSpPr>
          <p:nvPr/>
        </p:nvCxnSpPr>
        <p:spPr>
          <a:xfrm flipV="1">
            <a:off x="2546525" y="1140070"/>
            <a:ext cx="352817" cy="86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Rectangle 48"/>
              <p:cNvSpPr/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800" i="1" smtClean="0">
                          <a:solidFill>
                            <a:sysClr val="windowText" lastClr="000000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800" dirty="0">
                  <a:solidFill>
                    <a:sysClr val="windowText" lastClr="000000"/>
                  </a:solidFill>
                </a:endParaRPr>
              </a:p>
            </p:txBody>
          </p:sp>
        </mc:Choice>
        <mc:Fallback xmlns="">
          <p:sp>
            <p:nvSpPr>
              <p:cNvPr id="49" name="Rectangle 4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221" y="562717"/>
                <a:ext cx="1568304" cy="117197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/>
              <p:cNvSpPr/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solidFill>
                <a:schemeClr val="bg1"/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a:fld id="{825F15A7-03F4-43D7-82C5-3E23DA2F108C}" type="mathplaceholder">
                        <a:rPr lang="en-GB" sz="20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a:t>Type equation here.</a:t>
                      </a:fld>
                    </m:oMath>
                  </m:oMathPara>
                </a14:m>
                <a:endParaRPr lang="en-GB" sz="20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7" name="Rectangle 5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9342" y="707555"/>
                <a:ext cx="1164960" cy="865029"/>
              </a:xfrm>
              <a:prstGeom prst="rect">
                <a:avLst/>
              </a:prstGeom>
              <a:blipFill>
                <a:blip r:embed="rId24"/>
                <a:stretch>
                  <a:fillRect l="-2551" b="-2721"/>
                </a:stretch>
              </a:blipFill>
              <a:ln w="28575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978196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314</TotalTime>
  <Words>475</Words>
  <Application>Microsoft Office PowerPoint</Application>
  <PresentationFormat>Widescreen</PresentationFormat>
  <Paragraphs>187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Louise Lutwyche</dc:creator>
  <cp:lastModifiedBy>Andy Lutwyche</cp:lastModifiedBy>
  <cp:revision>29</cp:revision>
  <dcterms:created xsi:type="dcterms:W3CDTF">2016-09-18T17:13:39Z</dcterms:created>
  <dcterms:modified xsi:type="dcterms:W3CDTF">2020-09-27T13:48:29Z</dcterms:modified>
</cp:coreProperties>
</file>