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8" r:id="rId5"/>
    <p:sldId id="268" r:id="rId6"/>
    <p:sldId id="261" r:id="rId7"/>
    <p:sldId id="267" r:id="rId8"/>
    <p:sldId id="260" r:id="rId9"/>
    <p:sldId id="266" r:id="rId10"/>
    <p:sldId id="259" r:id="rId11"/>
    <p:sldId id="265" r:id="rId12"/>
    <p:sldId id="262" r:id="rId13"/>
    <p:sldId id="264" r:id="rId14"/>
    <p:sldId id="26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BACAD-C74F-47D5-9F65-13B281EBDB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025650-D2D1-4967-82B4-5E660F0F4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CE56FB-C815-4B06-9D02-C69CE5E31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8C94-AF3B-478E-82F6-2F3C2DA88641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9C304D-AE08-430B-85DD-071381891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75B22-1654-4F8F-8CFA-57ABEF87D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313B-8DB8-489B-BA65-5E3CF37F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196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B457B-4D2E-4FB6-B409-2AF63DAE1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E430B-A062-4C05-9650-A9EF3760F2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F52DD1-5CE5-44E8-B208-3DE52D7FE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8C94-AF3B-478E-82F6-2F3C2DA88641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2A403-DB47-45C8-A68F-A553FB934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8B89B-7F93-4B84-B9B3-E50736596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313B-8DB8-489B-BA65-5E3CF37F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587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7B29B-BAB3-4CFF-9E5D-E265942CF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5F41FE-8CBE-4EC9-8CD9-225E0E229E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888F-3536-4A3A-B12F-97AE10352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8C94-AF3B-478E-82F6-2F3C2DA88641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D4D43-4EBA-4441-BDE8-7C3C80D98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8D86A-F2EF-445A-874A-677F9F8F3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313B-8DB8-489B-BA65-5E3CF37F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970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38898-4F3F-42A0-9120-EAC400D4B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6FEB7-E3D0-4649-96F4-2F7F444925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464956-48B2-4AE6-8FC8-798A197B5C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0C6385-5117-4B79-8062-109BB5A02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8C94-AF3B-478E-82F6-2F3C2DA88641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19B2DB-E8E7-4CD7-80C4-8D5C2EEA7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21AD0B-B553-4C9B-A4CE-B65C668A4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313B-8DB8-489B-BA65-5E3CF37F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973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05E6B-3326-486C-830C-8E8B14E64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4240DB-BC5D-4D2C-8216-ADCAAAE855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F101ED-3183-460F-9065-B5EB3E836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A9D93A-5B40-4549-A9F8-5A6223688B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CB7A53-FED0-4484-8A55-2C5ECF37BD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C339E5-8DBC-4663-A008-40D49DB83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8C94-AF3B-478E-82F6-2F3C2DA88641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1FD555-E7C2-4D1F-8EB3-152EA72FB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7AEBE5-ACFB-4BF9-ACF4-65E04E6AC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313B-8DB8-489B-BA65-5E3CF37F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732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2BCAB-734B-40C9-A785-890100BD2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683A9E-FD40-40AB-8FA1-E24BF62DD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8C94-AF3B-478E-82F6-2F3C2DA88641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6576C1-5F47-4258-86C9-7ACD41690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D1B980-8430-4401-812E-4EE750E0D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313B-8DB8-489B-BA65-5E3CF37F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231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2DEEA4-B817-43A5-B6B7-1F5BCD015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8C94-AF3B-478E-82F6-2F3C2DA88641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21CE83-BDBB-4374-9746-E8A7BA345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DAFAC-E022-4ADE-A3FA-E771C47D9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313B-8DB8-489B-BA65-5E3CF37F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119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1BC43-50E5-4506-B44F-8464395BE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6A0BD-B102-4AA3-BB2D-A0B931079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AF660-194A-4FC2-9EC1-A9A30B523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58894-FF0E-4A4C-823A-CFFB10DBF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8C94-AF3B-478E-82F6-2F3C2DA88641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EA7529-4482-45FC-850A-2028B9485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D78BD5-8413-400F-9975-EF0598FF3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313B-8DB8-489B-BA65-5E3CF37F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669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FAE74-5215-4614-AC2C-D08754392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970CEC-F683-4E23-81B3-054D20C47A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437DAE-DEB0-41EB-ABB9-3A2305149B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D83BA0-060E-4F8D-8E47-5823038B5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8C94-AF3B-478E-82F6-2F3C2DA88641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ADE3E1-0107-4B4D-9387-87E734C02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A4E7FE-7914-44D7-832E-264CD5B88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313B-8DB8-489B-BA65-5E3CF37F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917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679E8-1F57-44E1-A6B8-441B52883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ED8BBC-7CA7-4BB3-BDF5-6CC4DF29C4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F181FE-E8DE-4B80-8D07-3275D1532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8C94-AF3B-478E-82F6-2F3C2DA88641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062C5-CF88-4113-A2F8-95C92EC71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5449CD-FE57-435D-A42B-1FB2B3CE8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313B-8DB8-489B-BA65-5E3CF37F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341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5D666A-72AD-40E8-81A9-1F1B587DDE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347C09-3243-41C6-B5D1-2DA57DCD2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297435-567C-4189-A773-8605A2470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8C94-AF3B-478E-82F6-2F3C2DA88641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69207-5345-4652-9494-35E4CF03A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7593FD-1360-49E0-A615-081EBE6BB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D313B-8DB8-489B-BA65-5E3CF37F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475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7582FC-C649-4678-8F4B-43A8A5FC0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F1665B-3A05-4FCC-8AB0-CB1CA9C62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8B69F5-151E-4F1A-8377-C56EB03F0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C8C94-AF3B-478E-82F6-2F3C2DA88641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F49EF-5577-40D6-B15C-D345085A12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1AA3BD-126F-452C-AF8A-F5C908623F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D313B-8DB8-489B-BA65-5E3CF37F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532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0.png"/><Relationship Id="rId7" Type="http://schemas.openxmlformats.org/officeDocument/2006/relationships/image" Target="../media/image1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0.png"/><Relationship Id="rId7" Type="http://schemas.openxmlformats.org/officeDocument/2006/relationships/image" Target="../media/image1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80.png"/><Relationship Id="rId7" Type="http://schemas.openxmlformats.org/officeDocument/2006/relationships/image" Target="../media/image21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6AC01-83EB-4382-B736-4A825F2175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b="1" dirty="0"/>
              <a:t>Averages Manipulation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00FF05-56FE-4FF9-B446-4FBB4E06D3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33599"/>
          </a:xfrm>
        </p:spPr>
        <p:txBody>
          <a:bodyPr>
            <a:normAutofit lnSpcReduction="10000"/>
          </a:bodyPr>
          <a:lstStyle/>
          <a:p>
            <a:r>
              <a:rPr lang="en-GB" sz="3600" i="1" dirty="0"/>
              <a:t>Follow the instructions to meet each of the requirements listed below.</a:t>
            </a:r>
          </a:p>
          <a:p>
            <a:endParaRPr lang="en-GB" sz="3600" i="1" dirty="0"/>
          </a:p>
          <a:p>
            <a:r>
              <a:rPr lang="en-GB" sz="3600" i="1" dirty="0"/>
              <a:t>There may more multiple answers for each.</a:t>
            </a:r>
          </a:p>
        </p:txBody>
      </p:sp>
    </p:spTree>
    <p:extLst>
      <p:ext uri="{BB962C8B-B14F-4D97-AF65-F5344CB8AC3E}">
        <p14:creationId xmlns:p14="http://schemas.microsoft.com/office/powerpoint/2010/main" val="1946675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ctr"/>
                <a:r>
                  <a:rPr lang="en-GB" sz="5400" b="1" dirty="0"/>
                  <a:t>List </a:t>
                </a:r>
                <a14:m>
                  <m:oMath xmlns:m="http://schemas.openxmlformats.org/officeDocument/2006/math">
                    <m:r>
                      <a:rPr lang="en-GB" sz="5400" b="1" i="1" dirty="0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GB" sz="5400" b="1" dirty="0"/>
                  <a:t>: </a:t>
                </a:r>
                <a14:m>
                  <m:oMath xmlns:m="http://schemas.openxmlformats.org/officeDocument/2006/math">
                    <m:r>
                      <a:rPr lang="en-GB" sz="5400" b="1" i="0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𝟏𝟏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𝟏𝟓</m:t>
                    </m:r>
                  </m:oMath>
                </a14:m>
                <a:endParaRPr lang="en-GB" sz="5400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461" b="-9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4000" dirty="0"/>
                  <a:t>Change one of the numbers above so that:</a:t>
                </a:r>
              </a:p>
              <a:p>
                <a:pPr algn="ctr"/>
                <a:r>
                  <a:rPr lang="en-GB" sz="4000" dirty="0"/>
                  <a:t>The mode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range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range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median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mean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5368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ctr"/>
                <a:r>
                  <a:rPr lang="en-GB" sz="5400" b="1" dirty="0"/>
                  <a:t>List </a:t>
                </a:r>
                <a14:m>
                  <m:oMath xmlns:m="http://schemas.openxmlformats.org/officeDocument/2006/math">
                    <m:r>
                      <a:rPr lang="en-GB" sz="5400" b="1" i="1" dirty="0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GB" sz="5400" b="1" dirty="0"/>
                  <a:t>: </a:t>
                </a:r>
                <a14:m>
                  <m:oMath xmlns:m="http://schemas.openxmlformats.org/officeDocument/2006/math">
                    <m:r>
                      <a:rPr lang="en-GB" sz="5400" b="1" i="0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𝟏𝟏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𝟏𝟓</m:t>
                    </m:r>
                  </m:oMath>
                </a14:m>
                <a:endParaRPr lang="en-GB" sz="5400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461" b="-9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4000" dirty="0"/>
                  <a:t>Change one of the numbers above so that:</a:t>
                </a:r>
              </a:p>
              <a:p>
                <a:pPr algn="ctr"/>
                <a:r>
                  <a:rPr lang="en-GB" sz="4000" dirty="0"/>
                  <a:t>The mode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range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range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median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mean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0E982B8-7E66-4ADA-8DFD-D84B12CC5C97}"/>
                  </a:ext>
                </a:extLst>
              </p:cNvPr>
              <p:cNvSpPr/>
              <p:nvPr/>
            </p:nvSpPr>
            <p:spPr>
              <a:xfrm>
                <a:off x="8448838" y="2435950"/>
                <a:ext cx="270939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4000" b="0" i="1">
                          <a:latin typeface="Cambria Math" panose="02040503050406030204" pitchFamily="18" charset="0"/>
                        </a:rPr>
                        <m:t>,6,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4000" b="0" i="1">
                          <a:latin typeface="Cambria Math" panose="02040503050406030204" pitchFamily="18" charset="0"/>
                        </a:rPr>
                        <m:t>,11,15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0E982B8-7E66-4ADA-8DFD-D84B12CC5C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8838" y="2435950"/>
                <a:ext cx="2709395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2686C09-D134-4FF7-B641-3C89F06FF172}"/>
                  </a:ext>
                </a:extLst>
              </p:cNvPr>
              <p:cNvSpPr/>
              <p:nvPr/>
            </p:nvSpPr>
            <p:spPr>
              <a:xfrm>
                <a:off x="8448837" y="3119465"/>
                <a:ext cx="270939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4000" b="0" i="1">
                          <a:latin typeface="Cambria Math" panose="02040503050406030204" pitchFamily="18" charset="0"/>
                        </a:rPr>
                        <m:t>,6,8,11,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2686C09-D134-4FF7-B641-3C89F06FF1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8837" y="3119465"/>
                <a:ext cx="2709395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C03801F-4773-48CE-8DF9-378D3AEC4B9B}"/>
                  </a:ext>
                </a:extLst>
              </p:cNvPr>
              <p:cNvSpPr/>
              <p:nvPr/>
            </p:nvSpPr>
            <p:spPr>
              <a:xfrm>
                <a:off x="8448837" y="3798714"/>
                <a:ext cx="270939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4000" b="0" i="1">
                          <a:latin typeface="Cambria Math" panose="02040503050406030204" pitchFamily="18" charset="0"/>
                        </a:rPr>
                        <m:t>,6,8,11,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C03801F-4773-48CE-8DF9-378D3AEC4B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8837" y="3798714"/>
                <a:ext cx="2709395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BB86B35-1550-4E1C-9EFE-637EA619BA9D}"/>
                  </a:ext>
                </a:extLst>
              </p:cNvPr>
              <p:cNvSpPr/>
              <p:nvPr/>
            </p:nvSpPr>
            <p:spPr>
              <a:xfrm>
                <a:off x="8448838" y="4456944"/>
                <a:ext cx="299312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4000" b="0" i="1">
                          <a:latin typeface="Cambria Math" panose="02040503050406030204" pitchFamily="18" charset="0"/>
                        </a:rPr>
                        <m:t>,6,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en-GB" sz="4000" b="0" i="1">
                          <a:latin typeface="Cambria Math" panose="02040503050406030204" pitchFamily="18" charset="0"/>
                        </a:rPr>
                        <m:t>,11,15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BB86B35-1550-4E1C-9EFE-637EA619BA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8838" y="4456944"/>
                <a:ext cx="2993127" cy="7078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49E26D5-A69A-4C26-A5E9-757446CF944D}"/>
                  </a:ext>
                </a:extLst>
              </p:cNvPr>
              <p:cNvSpPr/>
              <p:nvPr/>
            </p:nvSpPr>
            <p:spPr>
              <a:xfrm>
                <a:off x="8448838" y="5138326"/>
                <a:ext cx="270939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4000" b="0" i="1">
                          <a:latin typeface="Cambria Math" panose="02040503050406030204" pitchFamily="18" charset="0"/>
                        </a:rPr>
                        <m:t>,6,8,11,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49E26D5-A69A-4C26-A5E9-757446CF94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8838" y="5138326"/>
                <a:ext cx="2709395" cy="7078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30094A2D-F363-4DB3-B01A-EE895847FDA9}"/>
              </a:ext>
            </a:extLst>
          </p:cNvPr>
          <p:cNvSpPr txBox="1"/>
          <p:nvPr/>
        </p:nvSpPr>
        <p:spPr>
          <a:xfrm rot="20104293">
            <a:off x="19626" y="900087"/>
            <a:ext cx="4068417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Possible answers</a:t>
            </a:r>
          </a:p>
        </p:txBody>
      </p:sp>
    </p:spTree>
    <p:extLst>
      <p:ext uri="{BB962C8B-B14F-4D97-AF65-F5344CB8AC3E}">
        <p14:creationId xmlns:p14="http://schemas.microsoft.com/office/powerpoint/2010/main" val="358304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ctr"/>
                <a:r>
                  <a:rPr lang="en-GB" sz="5400" b="1" dirty="0"/>
                  <a:t>List </a:t>
                </a:r>
                <a14:m>
                  <m:oMath xmlns:m="http://schemas.openxmlformats.org/officeDocument/2006/math">
                    <m:r>
                      <a:rPr lang="en-GB" sz="5400" b="1" i="1" dirty="0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sz="5400" b="1" dirty="0"/>
                  <a:t>: </a:t>
                </a:r>
                <a14:m>
                  <m:oMath xmlns:m="http://schemas.openxmlformats.org/officeDocument/2006/math"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𝟏𝟑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𝟏𝟓</m:t>
                    </m:r>
                  </m:oMath>
                </a14:m>
                <a:endParaRPr lang="en-GB" sz="5400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461" b="-9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4000" dirty="0"/>
                  <a:t>Change one of the numbers above so that:</a:t>
                </a:r>
              </a:p>
              <a:p>
                <a:pPr algn="ctr"/>
                <a:r>
                  <a:rPr lang="en-GB" sz="4000" dirty="0"/>
                  <a:t>The range is </a:t>
                </a:r>
                <a14:m>
                  <m:oMath xmlns:m="http://schemas.openxmlformats.org/officeDocument/2006/math">
                    <m:r>
                      <a:rPr lang="en-GB" sz="4000" i="1" dirty="0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mode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13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median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median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7.5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mean is </a:t>
                </a:r>
                <a14:m>
                  <m:oMath xmlns:m="http://schemas.openxmlformats.org/officeDocument/2006/math">
                    <m:r>
                      <a:rPr lang="en-GB" sz="40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4000" i="1" dirty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696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ctr"/>
                <a:r>
                  <a:rPr lang="en-GB" sz="5400" b="1" dirty="0"/>
                  <a:t>List </a:t>
                </a:r>
                <a14:m>
                  <m:oMath xmlns:m="http://schemas.openxmlformats.org/officeDocument/2006/math">
                    <m:r>
                      <a:rPr lang="en-GB" sz="5400" b="1" i="1" dirty="0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sz="5400" b="1" dirty="0"/>
                  <a:t>: </a:t>
                </a:r>
                <a14:m>
                  <m:oMath xmlns:m="http://schemas.openxmlformats.org/officeDocument/2006/math"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𝟏𝟑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𝟏𝟓</m:t>
                    </m:r>
                  </m:oMath>
                </a14:m>
                <a:endParaRPr lang="en-GB" sz="5400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461" b="-9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4000" dirty="0"/>
                  <a:t>Change one of the numbers above so that:</a:t>
                </a:r>
              </a:p>
              <a:p>
                <a:pPr algn="ctr"/>
                <a:r>
                  <a:rPr lang="en-GB" sz="4000" dirty="0"/>
                  <a:t>The range is </a:t>
                </a:r>
                <a14:m>
                  <m:oMath xmlns:m="http://schemas.openxmlformats.org/officeDocument/2006/math">
                    <m:r>
                      <a:rPr lang="en-GB" sz="4000" i="1" dirty="0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mode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13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median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median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7.5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mean is </a:t>
                </a:r>
                <a14:m>
                  <m:oMath xmlns:m="http://schemas.openxmlformats.org/officeDocument/2006/math">
                    <m:r>
                      <a:rPr lang="en-GB" sz="40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4000" i="1" dirty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BDACC18-2FAC-4F98-BEE7-CC036A10BE7B}"/>
              </a:ext>
            </a:extLst>
          </p:cNvPr>
          <p:cNvSpPr txBox="1"/>
          <p:nvPr/>
        </p:nvSpPr>
        <p:spPr>
          <a:xfrm rot="20104293">
            <a:off x="19626" y="900087"/>
            <a:ext cx="4068417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Possible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E0A9E31-2319-4B6D-A71E-FE8EE71FB801}"/>
                  </a:ext>
                </a:extLst>
              </p:cNvPr>
              <p:cNvSpPr/>
              <p:nvPr/>
            </p:nvSpPr>
            <p:spPr>
              <a:xfrm>
                <a:off x="8318363" y="2432389"/>
                <a:ext cx="338265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4000" b="0" i="1">
                          <a:latin typeface="Cambria Math" panose="02040503050406030204" pitchFamily="18" charset="0"/>
                        </a:rPr>
                        <m:t>,5,7,10,13,15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E0A9E31-2319-4B6D-A71E-FE8EE71FB8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8363" y="2432389"/>
                <a:ext cx="3382657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3C32F29-DEF8-4974-A188-4F241B505791}"/>
                  </a:ext>
                </a:extLst>
              </p:cNvPr>
              <p:cNvSpPr/>
              <p:nvPr/>
            </p:nvSpPr>
            <p:spPr>
              <a:xfrm>
                <a:off x="8318360" y="3108721"/>
                <a:ext cx="338265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4,5,7,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en-GB" sz="4000" b="0" i="1">
                          <a:latin typeface="Cambria Math" panose="02040503050406030204" pitchFamily="18" charset="0"/>
                        </a:rPr>
                        <m:t>,13,15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3C32F29-DEF8-4974-A188-4F241B5057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8360" y="3108721"/>
                <a:ext cx="3382657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1FEC762-B444-4AFF-B366-6F8C76C04229}"/>
                  </a:ext>
                </a:extLst>
              </p:cNvPr>
              <p:cNvSpPr/>
              <p:nvPr/>
            </p:nvSpPr>
            <p:spPr>
              <a:xfrm>
                <a:off x="8318361" y="3790634"/>
                <a:ext cx="338265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4,5,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4000" b="0" i="1">
                          <a:latin typeface="Cambria Math" panose="02040503050406030204" pitchFamily="18" charset="0"/>
                        </a:rPr>
                        <m:t>,10,13,15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1FEC762-B444-4AFF-B366-6F8C76C042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8361" y="3790634"/>
                <a:ext cx="3382657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4993556-0BD0-4910-921D-1488095C0ECB}"/>
                  </a:ext>
                </a:extLst>
              </p:cNvPr>
              <p:cNvSpPr/>
              <p:nvPr/>
            </p:nvSpPr>
            <p:spPr>
              <a:xfrm>
                <a:off x="8318361" y="4452802"/>
                <a:ext cx="309892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4,5,7,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4000" b="0" i="1">
                          <a:latin typeface="Cambria Math" panose="02040503050406030204" pitchFamily="18" charset="0"/>
                        </a:rPr>
                        <m:t>,13,15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4993556-0BD0-4910-921D-1488095C0E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8361" y="4452802"/>
                <a:ext cx="3098925" cy="7078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FA5737D-0395-416F-B217-EDD85385BBB9}"/>
                  </a:ext>
                </a:extLst>
              </p:cNvPr>
              <p:cNvSpPr/>
              <p:nvPr/>
            </p:nvSpPr>
            <p:spPr>
              <a:xfrm>
                <a:off x="8318362" y="5160852"/>
                <a:ext cx="338265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4,5,7,10,13,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FA5737D-0395-416F-B217-EDD85385BB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8362" y="5160852"/>
                <a:ext cx="3382657" cy="7078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468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ctr"/>
                <a:r>
                  <a:rPr lang="en-GB" sz="5400" b="1" dirty="0"/>
                  <a:t>List </a:t>
                </a:r>
                <a14:m>
                  <m:oMath xmlns:m="http://schemas.openxmlformats.org/officeDocument/2006/math">
                    <m:r>
                      <a:rPr lang="en-GB" sz="5400" b="1" i="1" dirty="0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n-GB" sz="5400" b="1" dirty="0"/>
                  <a:t>: </a:t>
                </a:r>
                <a14:m>
                  <m:oMath xmlns:m="http://schemas.openxmlformats.org/officeDocument/2006/math"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𝟏𝟓</m:t>
                    </m:r>
                  </m:oMath>
                </a14:m>
                <a:endParaRPr lang="en-GB" sz="5400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461" b="-9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4000" dirty="0"/>
                  <a:t>Change one of the numbers above so that:</a:t>
                </a:r>
              </a:p>
              <a:p>
                <a:pPr algn="ctr"/>
                <a:r>
                  <a:rPr lang="en-GB" sz="4000" dirty="0"/>
                  <a:t>The range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data is bi-modal</a:t>
                </a:r>
              </a:p>
              <a:p>
                <a:pPr algn="ctr"/>
                <a:r>
                  <a:rPr lang="en-GB" sz="4000" dirty="0"/>
                  <a:t>The median is </a:t>
                </a:r>
                <a14:m>
                  <m:oMath xmlns:m="http://schemas.openxmlformats.org/officeDocument/2006/math">
                    <m:r>
                      <a:rPr lang="en-GB" sz="40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4000" i="1" dirty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median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mean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endParaRPr lang="en-GB" sz="4000" dirty="0"/>
              </a:p>
              <a:p>
                <a:pPr algn="ctr"/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423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ctr"/>
                <a:r>
                  <a:rPr lang="en-GB" sz="5400" b="1" dirty="0"/>
                  <a:t>List </a:t>
                </a:r>
                <a14:m>
                  <m:oMath xmlns:m="http://schemas.openxmlformats.org/officeDocument/2006/math">
                    <m:r>
                      <a:rPr lang="en-GB" sz="5400" b="1" i="1" dirty="0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n-GB" sz="5400" b="1" dirty="0"/>
                  <a:t>: </a:t>
                </a:r>
                <a14:m>
                  <m:oMath xmlns:m="http://schemas.openxmlformats.org/officeDocument/2006/math"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𝟏𝟓</m:t>
                    </m:r>
                  </m:oMath>
                </a14:m>
                <a:endParaRPr lang="en-GB" sz="5400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461" b="-9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4000" dirty="0"/>
                  <a:t>Change one of the numbers above so that:</a:t>
                </a:r>
              </a:p>
              <a:p>
                <a:pPr algn="ctr"/>
                <a:r>
                  <a:rPr lang="en-GB" sz="4000" dirty="0"/>
                  <a:t>The range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data is bi-modal</a:t>
                </a:r>
              </a:p>
              <a:p>
                <a:pPr algn="ctr"/>
                <a:r>
                  <a:rPr lang="en-GB" sz="4000" dirty="0"/>
                  <a:t>The median is </a:t>
                </a:r>
                <a14:m>
                  <m:oMath xmlns:m="http://schemas.openxmlformats.org/officeDocument/2006/math">
                    <m:r>
                      <a:rPr lang="en-GB" sz="40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4000" i="1" dirty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median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mean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endParaRPr lang="en-GB" sz="4000" dirty="0"/>
              </a:p>
              <a:p>
                <a:pPr algn="ctr"/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9A45527-68CA-4132-80D5-300EBAC566F7}"/>
              </a:ext>
            </a:extLst>
          </p:cNvPr>
          <p:cNvSpPr txBox="1"/>
          <p:nvPr/>
        </p:nvSpPr>
        <p:spPr>
          <a:xfrm rot="20104293">
            <a:off x="19626" y="900087"/>
            <a:ext cx="4068417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Possible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70DBEEC-2C22-41DC-B187-AC56E45F665D}"/>
                  </a:ext>
                </a:extLst>
              </p:cNvPr>
              <p:cNvSpPr/>
              <p:nvPr/>
            </p:nvSpPr>
            <p:spPr>
              <a:xfrm>
                <a:off x="8610457" y="2449857"/>
                <a:ext cx="299312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12,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4000" b="0" i="1">
                          <a:latin typeface="Cambria Math" panose="02040503050406030204" pitchFamily="18" charset="0"/>
                        </a:rPr>
                        <m:t>,8,10,15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70DBEEC-2C22-41DC-B187-AC56E45F66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0457" y="2449857"/>
                <a:ext cx="2993127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676D048-9354-4AC1-B984-B90076EC95CE}"/>
                  </a:ext>
                </a:extLst>
              </p:cNvPr>
              <p:cNvSpPr/>
              <p:nvPr/>
            </p:nvSpPr>
            <p:spPr>
              <a:xfrm>
                <a:off x="8610456" y="3111523"/>
                <a:ext cx="299312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4000" b="0" i="1">
                          <a:latin typeface="Cambria Math" panose="02040503050406030204" pitchFamily="18" charset="0"/>
                        </a:rPr>
                        <m:t>,8,8,10,15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676D048-9354-4AC1-B984-B90076EC95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0456" y="3111523"/>
                <a:ext cx="2993127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B9994D3-76ED-479C-8388-96DFAB88D7F7}"/>
                  </a:ext>
                </a:extLst>
              </p:cNvPr>
              <p:cNvSpPr/>
              <p:nvPr/>
            </p:nvSpPr>
            <p:spPr>
              <a:xfrm>
                <a:off x="8610456" y="3791802"/>
                <a:ext cx="299312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12,8,8,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4000" b="0" i="1">
                          <a:latin typeface="Cambria Math" panose="02040503050406030204" pitchFamily="18" charset="0"/>
                        </a:rPr>
                        <m:t>,15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B9994D3-76ED-479C-8388-96DFAB88D7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0456" y="3791802"/>
                <a:ext cx="2993127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38D82AC-28D1-4DE5-9713-A2E9CBB2F018}"/>
                  </a:ext>
                </a:extLst>
              </p:cNvPr>
              <p:cNvSpPr/>
              <p:nvPr/>
            </p:nvSpPr>
            <p:spPr>
              <a:xfrm>
                <a:off x="8610456" y="4468458"/>
                <a:ext cx="270939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12,8,8,10,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38D82AC-28D1-4DE5-9713-A2E9CBB2F0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0456" y="4468458"/>
                <a:ext cx="2709395" cy="7078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69E5314-DDA0-4484-B7D1-C3F36FCC60C2}"/>
                  </a:ext>
                </a:extLst>
              </p:cNvPr>
              <p:cNvSpPr/>
              <p:nvPr/>
            </p:nvSpPr>
            <p:spPr>
              <a:xfrm>
                <a:off x="8610456" y="5161354"/>
                <a:ext cx="3276859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12,8,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4000" b="0" i="1">
                          <a:latin typeface="Cambria Math" panose="02040503050406030204" pitchFamily="18" charset="0"/>
                        </a:rPr>
                        <m:t>,10,15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69E5314-DDA0-4484-B7D1-C3F36FCC6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0456" y="5161354"/>
                <a:ext cx="3276859" cy="7078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1962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ctr"/>
                <a:r>
                  <a:rPr lang="en-GB" sz="5400" b="1" dirty="0"/>
                  <a:t>List </a:t>
                </a:r>
                <a14:m>
                  <m:oMath xmlns:m="http://schemas.openxmlformats.org/officeDocument/2006/math">
                    <m:r>
                      <a:rPr lang="en-GB" sz="5400" b="1" i="1" dirty="0" smtClean="0"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en-GB" sz="5400" b="1" dirty="0"/>
                  <a:t>: </a:t>
                </a:r>
                <a14:m>
                  <m:oMath xmlns:m="http://schemas.openxmlformats.org/officeDocument/2006/math"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𝟏𝟔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𝟏𝟏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𝟏𝟒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endParaRPr lang="en-GB" sz="5400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461" b="-9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4000" dirty="0"/>
                  <a:t>Change one of the numbers above so that:</a:t>
                </a:r>
              </a:p>
              <a:p>
                <a:pPr algn="ctr"/>
                <a:r>
                  <a:rPr lang="en-GB" sz="4000" dirty="0"/>
                  <a:t>The data is bi-modal</a:t>
                </a:r>
              </a:p>
              <a:p>
                <a:pPr algn="ctr"/>
                <a:r>
                  <a:rPr lang="en-GB" sz="4000" dirty="0"/>
                  <a:t>The mean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median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median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median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2001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ctr"/>
                <a:r>
                  <a:rPr lang="en-GB" sz="5400" b="1" dirty="0"/>
                  <a:t>List </a:t>
                </a:r>
                <a14:m>
                  <m:oMath xmlns:m="http://schemas.openxmlformats.org/officeDocument/2006/math">
                    <m:r>
                      <a:rPr lang="en-GB" sz="5400" b="1" i="1" dirty="0" smtClean="0"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en-GB" sz="5400" b="1" dirty="0"/>
                  <a:t>: </a:t>
                </a:r>
                <a14:m>
                  <m:oMath xmlns:m="http://schemas.openxmlformats.org/officeDocument/2006/math"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𝟏𝟔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𝟏𝟏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𝟏𝟒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endParaRPr lang="en-GB" sz="5400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461" b="-9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4000" dirty="0"/>
                  <a:t>Change one of the numbers above so that:</a:t>
                </a:r>
              </a:p>
              <a:p>
                <a:pPr algn="ctr"/>
                <a:r>
                  <a:rPr lang="en-GB" sz="4000" dirty="0"/>
                  <a:t>The data is bi-modal</a:t>
                </a:r>
              </a:p>
              <a:p>
                <a:pPr algn="ctr"/>
                <a:r>
                  <a:rPr lang="en-GB" sz="4000" dirty="0"/>
                  <a:t>The mean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median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median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median is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72CD0BE8-F14B-4EB7-940A-F1EA3C3B2C8D}"/>
              </a:ext>
            </a:extLst>
          </p:cNvPr>
          <p:cNvSpPr txBox="1"/>
          <p:nvPr/>
        </p:nvSpPr>
        <p:spPr>
          <a:xfrm rot="20104293">
            <a:off x="19626" y="900087"/>
            <a:ext cx="4068417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Possible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F0C94D3-2EB8-4414-BF85-B100292B9EB4}"/>
                  </a:ext>
                </a:extLst>
              </p:cNvPr>
              <p:cNvSpPr/>
              <p:nvPr/>
            </p:nvSpPr>
            <p:spPr>
              <a:xfrm>
                <a:off x="8184419" y="2438021"/>
                <a:ext cx="395012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16,7,10,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  <m:r>
                        <a:rPr lang="en-GB" sz="4000" b="0" i="1">
                          <a:latin typeface="Cambria Math" panose="02040503050406030204" pitchFamily="18" charset="0"/>
                        </a:rPr>
                        <m:t>,14,10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F0C94D3-2EB8-4414-BF85-B100292B9E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4419" y="2438021"/>
                <a:ext cx="3950120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F911FA9-CE06-49B1-8EF1-78D3E369DBE5}"/>
                  </a:ext>
                </a:extLst>
              </p:cNvPr>
              <p:cNvSpPr/>
              <p:nvPr/>
            </p:nvSpPr>
            <p:spPr>
              <a:xfrm>
                <a:off x="8196909" y="3125113"/>
                <a:ext cx="395012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16,7,10,11,14,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F911FA9-CE06-49B1-8EF1-78D3E369DB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6909" y="3125113"/>
                <a:ext cx="3950120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33FA47F-7778-495A-ADFC-25EBE47B139B}"/>
                  </a:ext>
                </a:extLst>
              </p:cNvPr>
              <p:cNvSpPr/>
              <p:nvPr/>
            </p:nvSpPr>
            <p:spPr>
              <a:xfrm>
                <a:off x="8196909" y="3777266"/>
                <a:ext cx="395012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16,7,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en-GB" sz="4000" b="0" i="1">
                          <a:latin typeface="Cambria Math" panose="02040503050406030204" pitchFamily="18" charset="0"/>
                        </a:rPr>
                        <m:t>,11,14,10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33FA47F-7778-495A-ADFC-25EBE47B13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6909" y="3777266"/>
                <a:ext cx="3950120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4C961A8-6CBE-44A3-8970-5CCE02932ED1}"/>
                  </a:ext>
                </a:extLst>
              </p:cNvPr>
              <p:cNvSpPr/>
              <p:nvPr/>
            </p:nvSpPr>
            <p:spPr>
              <a:xfrm>
                <a:off x="8196909" y="4429419"/>
                <a:ext cx="395012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16,7,10,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4000" b="0" i="1">
                          <a:latin typeface="Cambria Math" panose="02040503050406030204" pitchFamily="18" charset="0"/>
                        </a:rPr>
                        <m:t>,14,10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4C961A8-6CBE-44A3-8970-5CCE02932E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6909" y="4429419"/>
                <a:ext cx="3950120" cy="7078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E62B5A8-3D76-474E-B5E0-306B7838D421}"/>
                  </a:ext>
                </a:extLst>
              </p:cNvPr>
              <p:cNvSpPr/>
              <p:nvPr/>
            </p:nvSpPr>
            <p:spPr>
              <a:xfrm>
                <a:off x="8196909" y="5137305"/>
                <a:ext cx="395012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16,7,10,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  <m:r>
                        <a:rPr lang="en-GB" sz="4000" b="0" i="1">
                          <a:latin typeface="Cambria Math" panose="02040503050406030204" pitchFamily="18" charset="0"/>
                        </a:rPr>
                        <m:t>,14,10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E62B5A8-3D76-474E-B5E0-306B7838D4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6909" y="5137305"/>
                <a:ext cx="3950120" cy="7078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5409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ctr"/>
                <a:r>
                  <a:rPr lang="en-GB" sz="5400" b="1" dirty="0"/>
                  <a:t>List </a:t>
                </a:r>
                <a14:m>
                  <m:oMath xmlns:m="http://schemas.openxmlformats.org/officeDocument/2006/math">
                    <m:r>
                      <a:rPr lang="en-GB" sz="5400" b="1" i="1" dirty="0" smtClean="0"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n-GB" sz="5400" b="1" dirty="0"/>
                  <a:t>: </a:t>
                </a:r>
                <a14:m>
                  <m:oMath xmlns:m="http://schemas.openxmlformats.org/officeDocument/2006/math"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𝟏𝟑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𝟏𝟒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𝟏𝟖</m:t>
                    </m:r>
                  </m:oMath>
                </a14:m>
                <a:endParaRPr lang="en-GB" sz="5400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461" b="-9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4313" y="1825625"/>
                <a:ext cx="11423373" cy="435133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4000" dirty="0"/>
                  <a:t>Change one or more of the numbers above so that:</a:t>
                </a:r>
              </a:p>
              <a:p>
                <a:pPr algn="ctr"/>
                <a:r>
                  <a:rPr lang="en-GB" sz="4000" dirty="0"/>
                  <a:t>The median and range remain the same but the mean decreases by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median and range remain the same but the mean decreases by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mean remains the same but the median and range both increase by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4313" y="1825625"/>
                <a:ext cx="11423373" cy="4351338"/>
              </a:xfrm>
              <a:blipFill>
                <a:blip r:embed="rId3"/>
                <a:stretch>
                  <a:fillRect t="-3922" b="-5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1183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ctr"/>
                <a:r>
                  <a:rPr lang="en-GB" sz="5400" b="1" dirty="0"/>
                  <a:t>List </a:t>
                </a:r>
                <a14:m>
                  <m:oMath xmlns:m="http://schemas.openxmlformats.org/officeDocument/2006/math">
                    <m:r>
                      <a:rPr lang="en-GB" sz="5400" b="1" i="1" dirty="0" smtClean="0"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n-GB" sz="5400" b="1" dirty="0"/>
                  <a:t>: </a:t>
                </a:r>
                <a14:m>
                  <m:oMath xmlns:m="http://schemas.openxmlformats.org/officeDocument/2006/math"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𝟏𝟑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𝟏𝟒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𝟏𝟖</m:t>
                    </m:r>
                  </m:oMath>
                </a14:m>
                <a:endParaRPr lang="en-GB" sz="5400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461" b="-9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4313" y="1825625"/>
                <a:ext cx="11423373" cy="435133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4000" dirty="0"/>
                  <a:t>Change one or more of the numbers above so that:</a:t>
                </a:r>
              </a:p>
              <a:p>
                <a:pPr algn="ctr"/>
                <a:r>
                  <a:rPr lang="en-GB" sz="4000" dirty="0"/>
                  <a:t>The median and range remain the same but the mean decreases by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median and range remain the same but the mean decreases by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mean remains the same but the median and range both increase by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4313" y="1825625"/>
                <a:ext cx="11423373" cy="4351338"/>
              </a:xfrm>
              <a:blipFill>
                <a:blip r:embed="rId3"/>
                <a:stretch>
                  <a:fillRect t="-3922" b="-5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796C20B-DB42-4EF4-A598-9F01B16BDC58}"/>
              </a:ext>
            </a:extLst>
          </p:cNvPr>
          <p:cNvSpPr txBox="1"/>
          <p:nvPr/>
        </p:nvSpPr>
        <p:spPr>
          <a:xfrm rot="20104293">
            <a:off x="19626" y="900087"/>
            <a:ext cx="4068417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Possible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EC18B94-EE62-4F8E-9530-5F8C5F6419F2}"/>
                  </a:ext>
                </a:extLst>
              </p:cNvPr>
              <p:cNvSpPr/>
              <p:nvPr/>
            </p:nvSpPr>
            <p:spPr>
              <a:xfrm>
                <a:off x="8991228" y="3029687"/>
                <a:ext cx="270618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5,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3600" b="0" i="1">
                          <a:latin typeface="Cambria Math" panose="02040503050406030204" pitchFamily="18" charset="0"/>
                        </a:rPr>
                        <m:t>,13,14,18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EC18B94-EE62-4F8E-9530-5F8C5F6419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1228" y="3029687"/>
                <a:ext cx="270618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B07DB6C-0947-4963-8AF9-867AECCAA3CD}"/>
                  </a:ext>
                </a:extLst>
              </p:cNvPr>
              <p:cNvSpPr/>
              <p:nvPr/>
            </p:nvSpPr>
            <p:spPr>
              <a:xfrm>
                <a:off x="8991227" y="4250179"/>
                <a:ext cx="270619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36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,13,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en-GB" sz="36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GB" sz="36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B07DB6C-0947-4963-8AF9-867AECCAA3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1227" y="4250179"/>
                <a:ext cx="2706190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CF34618-DB89-42D6-80C6-ECAE9921B7C8}"/>
                  </a:ext>
                </a:extLst>
              </p:cNvPr>
              <p:cNvSpPr/>
              <p:nvPr/>
            </p:nvSpPr>
            <p:spPr>
              <a:xfrm>
                <a:off x="8991227" y="5479557"/>
                <a:ext cx="296106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,10</m:t>
                      </m:r>
                      <m:r>
                        <a:rPr lang="en-GB" sz="36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  <m:r>
                        <a:rPr lang="en-GB" sz="36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,14,18</m:t>
                      </m:r>
                    </m:oMath>
                  </m:oMathPara>
                </a14:m>
                <a:endParaRPr lang="en-GB" sz="36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CF34618-DB89-42D6-80C6-ECAE9921B7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1227" y="5479557"/>
                <a:ext cx="2961067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0493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ctr"/>
                <a:r>
                  <a:rPr lang="en-GB" sz="5400" b="1" dirty="0"/>
                  <a:t>List </a:t>
                </a:r>
                <a14:m>
                  <m:oMath xmlns:m="http://schemas.openxmlformats.org/officeDocument/2006/math">
                    <m:r>
                      <a:rPr lang="en-GB" sz="5400" b="1" i="1" dirty="0" smtClean="0"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n-GB" sz="5400" b="1" dirty="0"/>
                  <a:t>: </a:t>
                </a:r>
                <a14:m>
                  <m:oMath xmlns:m="http://schemas.openxmlformats.org/officeDocument/2006/math"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𝟏𝟔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𝟗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𝟐𝟏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𝟐𝟑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𝟏𝟕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endParaRPr lang="en-GB" sz="5400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461" b="-9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4557" y="1825625"/>
                <a:ext cx="11476382" cy="435133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4000" dirty="0"/>
                  <a:t>Change one or more of the numbers above so that:</a:t>
                </a:r>
              </a:p>
              <a:p>
                <a:pPr algn="ctr"/>
                <a:r>
                  <a:rPr lang="en-GB" sz="4000" dirty="0"/>
                  <a:t>The median and range remain the same but the mean increases by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median stays the same, the mean decreases by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4000" dirty="0"/>
                  <a:t> and the range decreases by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mean, median and range all increase by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4000" dirty="0"/>
              </a:p>
              <a:p>
                <a:pPr algn="ctr"/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4557" y="1825625"/>
                <a:ext cx="11476382" cy="4351338"/>
              </a:xfrm>
              <a:blipFill>
                <a:blip r:embed="rId3"/>
                <a:stretch>
                  <a:fillRect l="-1275" t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8329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ctr"/>
                <a:r>
                  <a:rPr lang="en-GB" sz="5400" b="1" dirty="0"/>
                  <a:t>List </a:t>
                </a:r>
                <a14:m>
                  <m:oMath xmlns:m="http://schemas.openxmlformats.org/officeDocument/2006/math">
                    <m:r>
                      <a:rPr lang="en-GB" sz="5400" b="1" i="1" dirty="0" smtClean="0"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n-GB" sz="5400" b="1" dirty="0"/>
                  <a:t>: </a:t>
                </a:r>
                <a14:m>
                  <m:oMath xmlns:m="http://schemas.openxmlformats.org/officeDocument/2006/math"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𝟏𝟔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𝟗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𝟐𝟏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𝟐𝟑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𝟏𝟕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5400" b="1" i="1" smtClean="0"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endParaRPr lang="en-GB" sz="5400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461" b="-9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4557" y="1825625"/>
                <a:ext cx="11476382" cy="435133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4000" dirty="0"/>
                  <a:t>Change one or more of the numbers above so that:</a:t>
                </a:r>
              </a:p>
              <a:p>
                <a:pPr algn="ctr"/>
                <a:r>
                  <a:rPr lang="en-GB" sz="4000" dirty="0"/>
                  <a:t>The median and range remain the same but the mean increases by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median stays the same, the mean decreases by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4000" dirty="0"/>
                  <a:t> and the range decreases by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4000" dirty="0"/>
              </a:p>
              <a:p>
                <a:pPr algn="ctr"/>
                <a:r>
                  <a:rPr lang="en-GB" sz="4000" dirty="0"/>
                  <a:t>The mean, median and range all increase by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4000" dirty="0"/>
              </a:p>
              <a:p>
                <a:pPr algn="ctr"/>
                <a:endParaRPr lang="en-GB" sz="4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919823-3F02-48C3-933B-203C1532C1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4557" y="1825625"/>
                <a:ext cx="11476382" cy="4351338"/>
              </a:xfrm>
              <a:blipFill>
                <a:blip r:embed="rId3"/>
                <a:stretch>
                  <a:fillRect l="-1275" t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5BC0144-EAEF-4A6A-A268-7E3AD661226B}"/>
              </a:ext>
            </a:extLst>
          </p:cNvPr>
          <p:cNvSpPr txBox="1"/>
          <p:nvPr/>
        </p:nvSpPr>
        <p:spPr>
          <a:xfrm rot="20104293">
            <a:off x="19626" y="900087"/>
            <a:ext cx="4068417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Possible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ED72554-F106-4429-9CD4-2EFED7ED9691}"/>
                  </a:ext>
                </a:extLst>
              </p:cNvPr>
              <p:cNvSpPr/>
              <p:nvPr/>
            </p:nvSpPr>
            <p:spPr>
              <a:xfrm>
                <a:off x="8450329" y="3091642"/>
                <a:ext cx="320632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16,9,21,23,17,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ED72554-F106-4429-9CD4-2EFED7ED96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0329" y="3091642"/>
                <a:ext cx="3206327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50B5325-EFE5-42BB-936F-C998EDD87FF7}"/>
                  </a:ext>
                </a:extLst>
              </p:cNvPr>
              <p:cNvSpPr/>
              <p:nvPr/>
            </p:nvSpPr>
            <p:spPr>
              <a:xfrm>
                <a:off x="9283930" y="4350994"/>
                <a:ext cx="262283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16,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GB" sz="2800" b="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GB" sz="2800" b="0" i="1">
                          <a:latin typeface="Cambria Math" panose="02040503050406030204" pitchFamily="18" charset="0"/>
                        </a:rPr>
                        <m:t>,17,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50B5325-EFE5-42BB-936F-C998EDD87F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3930" y="4350994"/>
                <a:ext cx="2622834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AB78314-9FA4-4AE3-9467-A30C6C463ED6}"/>
                  </a:ext>
                </a:extLst>
              </p:cNvPr>
              <p:cNvSpPr/>
              <p:nvPr/>
            </p:nvSpPr>
            <p:spPr>
              <a:xfrm>
                <a:off x="8602728" y="5578771"/>
                <a:ext cx="343395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en-GB" sz="3200" b="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3200" b="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23</m:t>
                      </m:r>
                      <m:r>
                        <a:rPr lang="en-GB" sz="3200" b="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26</m:t>
                      </m:r>
                      <m:r>
                        <a:rPr lang="en-GB" sz="3200" b="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  <m:r>
                        <a:rPr lang="en-GB" sz="3200" b="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AB78314-9FA4-4AE3-9467-A30C6C463E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2728" y="5578771"/>
                <a:ext cx="3433953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597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ctr"/>
                <a:r>
                  <a:rPr lang="en-GB" sz="5400" b="1" dirty="0"/>
                  <a:t>List </a:t>
                </a:r>
                <a14:m>
                  <m:oMath xmlns:m="http://schemas.openxmlformats.org/officeDocument/2006/math">
                    <m:r>
                      <a:rPr lang="en-GB" sz="5400" b="1" i="1" dirty="0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GB" sz="5400" b="1" dirty="0"/>
                  <a:t>: </a:t>
                </a:r>
                <a14:m>
                  <m:oMath xmlns:m="http://schemas.openxmlformats.org/officeDocument/2006/math">
                    <a:fld id="{825F15A7-03F4-43D7-82C5-3E23DA2F108C}" type="mathplaceholder">
                      <a:rPr lang="en-GB" sz="5400" b="1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endParaRPr lang="en-GB" sz="5400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BF0658-FDC5-4D2F-844C-157FE7DFAE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461" b="-9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19823-3F02-48C3-933B-203C1532C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/>
              <a:t>Change one of the numbers above so that:</a:t>
            </a:r>
          </a:p>
          <a:p>
            <a:pPr algn="ctr"/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640149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668</Words>
  <Application>Microsoft Office PowerPoint</Application>
  <PresentationFormat>Widescreen</PresentationFormat>
  <Paragraphs>114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Office Theme</vt:lpstr>
      <vt:lpstr>Averages Manipulation</vt:lpstr>
      <vt:lpstr>List 1: 5,6,8,11,15</vt:lpstr>
      <vt:lpstr>List 1: 5,6,8,11,15</vt:lpstr>
      <vt:lpstr>List 2: 4,5,7,10,13,15</vt:lpstr>
      <vt:lpstr>List 2: 4,5,7,10,13,15</vt:lpstr>
      <vt:lpstr>List 3: 12,8,8,10,15</vt:lpstr>
      <vt:lpstr>List 3: 12,8,8,10,15</vt:lpstr>
      <vt:lpstr>List 4: 16,7,10,11,14,10</vt:lpstr>
      <vt:lpstr>List 4: 16,7,10,11,14,10</vt:lpstr>
      <vt:lpstr>List 5: 5,10,13,14,18</vt:lpstr>
      <vt:lpstr>List 5: 5,10,13,14,18</vt:lpstr>
      <vt:lpstr>List 6: 16,9,21,23,17,10</vt:lpstr>
      <vt:lpstr>List 6: 16,9,21,23,17,10</vt:lpstr>
      <vt:lpstr>List n: "Type equation here."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Averages Manipulation</dc:title>
  <dc:creator>Andy Lutwyche</dc:creator>
  <cp:lastModifiedBy>Andy Lutwyche</cp:lastModifiedBy>
  <cp:revision>23</cp:revision>
  <dcterms:created xsi:type="dcterms:W3CDTF">2020-08-17T17:48:45Z</dcterms:created>
  <dcterms:modified xsi:type="dcterms:W3CDTF">2020-08-18T16:16:21Z</dcterms:modified>
</cp:coreProperties>
</file>