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7" r:id="rId5"/>
    <p:sldId id="260" r:id="rId6"/>
    <p:sldId id="268" r:id="rId7"/>
    <p:sldId id="261" r:id="rId8"/>
    <p:sldId id="269" r:id="rId9"/>
    <p:sldId id="262" r:id="rId10"/>
    <p:sldId id="270" r:id="rId11"/>
    <p:sldId id="263" r:id="rId12"/>
    <p:sldId id="271" r:id="rId13"/>
    <p:sldId id="264" r:id="rId14"/>
    <p:sldId id="272" r:id="rId15"/>
    <p:sldId id="265" r:id="rId16"/>
    <p:sldId id="273" r:id="rId17"/>
    <p:sldId id="266" r:id="rId18"/>
    <p:sldId id="274" r:id="rId19"/>
    <p:sldId id="25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41989-E7E2-4D1B-AF64-6325A0BA2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B2C84D-7558-46EC-9B3E-A1E2462A9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E2CB7-CA50-4D4C-8EE4-B2FE1DE34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CA56C-9B8C-49AC-9D4C-A815B26D9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4C681-CC08-411A-98DF-28B41C3E3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598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EE2BD-2499-46A7-8BA1-E59F7A801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37CE5-947F-4B88-86FE-E7DDF0C70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29244-ED24-4FA8-9C09-927739866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307FB-3160-44D0-A294-B0A2DABD5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3A189-B08C-4D8A-B522-08EFBA3AA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301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A2242-CD0C-4E1F-AE8B-19100EBEF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14C41-18AB-4C2A-BDB5-CBBD024CF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3D28B-0E7B-44A6-B9DF-74B2C24F5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2528D-F408-4918-8E02-9169260A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5006C-07E3-4F12-A987-8D480BD42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306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DEEA7-775E-47DD-9194-ABAA0AC4A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3F0C8-9ACC-4C17-9AA6-5457E10A39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16F2CD-F1AD-4188-8EE8-6F338FA78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EB2A71-C911-4CA0-88F4-E59F2F2EF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14B58-F7EB-4959-968F-FA567C2E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307127-59DB-4BE8-B919-44E6D6935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588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06F87-9C39-4B3F-8B5D-BA81D36F1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DED573-77C2-4C9F-9A00-4F002870E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7D511-1FF8-4CCF-B9A2-016853DB0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53104E-442F-4C4C-9C94-2C3084C465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BE3FC6-E682-46A1-8330-D63F4207BE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C8EB4-940D-47AB-8EDE-290CB2C52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C0E645-106A-46DC-A5FC-D5853045A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EB3F1B-EEF5-4F97-ACE8-286F33DAF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847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CCF26-042C-4769-B2DB-F74F32EC2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2FD296-665B-46EB-BE45-5D098B65A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FC23A-9824-44CA-8D47-C6A1E07D4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80B0FC-17C3-4E82-BD91-D256FB4C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853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E8A698-4C5A-4F76-8904-FF36A68E9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B5B7D8-DB36-4E46-8EB0-CD49A0FD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56EA0-6F7B-4735-BB36-AE14976CB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778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76A0F-10D4-4C10-A3D2-F8C5BD31F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5A2E7-D9E0-486A-9E57-5D1860EEA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9B65B-CB02-4CA4-9F8B-C324D2919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B74626-879E-4A0E-A11A-CE404028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520DD6-8B37-48ED-AC3C-9D5E63B4D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78A31C-982E-4D87-AFC7-46341607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324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E2114-D535-4EC1-9AAB-D6AA4F8CC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EE5960-8913-4C4B-A556-5EF4ED0986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DC928-FDC8-418B-901E-54456056E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AED77-62AB-4B44-B133-9F2837947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343343-8A70-4F91-A71B-545D3A7D3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F10AE6-F359-4776-8B3C-D48CA254E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84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3A55D-9D6C-4A85-8A2D-349584C7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D224E5-1CDA-427C-B5E8-2D76D06192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A88E4-ABBF-4DBD-917B-8739ED344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8170F-C0A7-4E5E-8411-6D714BA30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54889-BDD6-4DB6-BE98-3C3534FD0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532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19E85F-B49D-4068-93D9-D744546F35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291048-F2B7-45A2-8CD5-C7D6DC473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D411D-7938-4FC8-85A3-4F17F68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21948-6381-4FE6-ADF7-EFE18E31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F84F7-1CA4-4E35-BB49-ED697F583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849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646245-736D-4BE3-B81D-B51EA7D01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F6808-24CC-4710-A89E-C0CB0BF02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DD0F3-DAF0-400E-8466-B80F61714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94964-11C3-4DE1-831C-B6E6CDEA0B42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0643B-B778-45EC-AC6B-D90091F2F8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5F27E-28E6-41C9-B35A-51364DE40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74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5.xml"/><Relationship Id="rId7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1.xml"/><Relationship Id="rId5" Type="http://schemas.openxmlformats.org/officeDocument/2006/relationships/slide" Target="slide9.xml"/><Relationship Id="rId4" Type="http://schemas.openxmlformats.org/officeDocument/2006/relationships/slide" Target="slide7.xml"/><Relationship Id="rId9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slide" Target="slide2.xml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slide" Target="slide2.xml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slide" Target="slide2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slide" Target="slide2.xml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slide" Target="slide2.xml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5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58.png"/><Relationship Id="rId7" Type="http://schemas.openxmlformats.org/officeDocument/2006/relationships/image" Target="../media/image5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19652-B402-4FD8-A2F5-2F90FDC816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18371"/>
            <a:ext cx="9144000" cy="1859786"/>
          </a:xfrm>
        </p:spPr>
        <p:txBody>
          <a:bodyPr>
            <a:normAutofit/>
          </a:bodyPr>
          <a:lstStyle/>
          <a:p>
            <a:r>
              <a:rPr lang="en-GB" b="1" dirty="0"/>
              <a:t>Non-examples </a:t>
            </a:r>
            <a:br>
              <a:rPr lang="en-GB" b="1" dirty="0"/>
            </a:br>
            <a:r>
              <a:rPr lang="en-GB" b="1" dirty="0"/>
              <a:t>(Perimeter, Area, Volume)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C7721D-84B6-4642-9CC8-DFFB8A42D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617" y="2743200"/>
            <a:ext cx="10760765" cy="2594113"/>
          </a:xfrm>
        </p:spPr>
        <p:txBody>
          <a:bodyPr>
            <a:normAutofit/>
          </a:bodyPr>
          <a:lstStyle/>
          <a:p>
            <a:r>
              <a:rPr lang="en-GB" sz="3200" i="1" dirty="0"/>
              <a:t>Each slide contains five “examples” of a mathematical property.</a:t>
            </a:r>
          </a:p>
          <a:p>
            <a:r>
              <a:rPr lang="en-GB" sz="3200" i="1" dirty="0"/>
              <a:t>Some are correct examples, some are not.</a:t>
            </a:r>
          </a:p>
          <a:p>
            <a:r>
              <a:rPr lang="en-GB" sz="3200" i="1" dirty="0"/>
              <a:t>Explain which examples are correct and why.</a:t>
            </a:r>
          </a:p>
          <a:p>
            <a:r>
              <a:rPr lang="en-GB" sz="3200" i="1" dirty="0"/>
              <a:t>Explain which examples are incorrect and why.</a:t>
            </a:r>
          </a:p>
        </p:txBody>
      </p:sp>
    </p:spTree>
    <p:extLst>
      <p:ext uri="{BB962C8B-B14F-4D97-AF65-F5344CB8AC3E}">
        <p14:creationId xmlns:p14="http://schemas.microsoft.com/office/powerpoint/2010/main" val="36679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b="1" dirty="0"/>
              <a:t>Go straight to…</a:t>
            </a:r>
          </a:p>
        </p:txBody>
      </p:sp>
      <p:sp>
        <p:nvSpPr>
          <p:cNvPr id="3" name="Oval 2">
            <a:hlinkClick r:id="rId2" action="ppaction://hlinksldjump"/>
          </p:cNvPr>
          <p:cNvSpPr/>
          <p:nvPr/>
        </p:nvSpPr>
        <p:spPr>
          <a:xfrm>
            <a:off x="386153" y="1981197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Perimeter</a:t>
            </a:r>
          </a:p>
        </p:txBody>
      </p:sp>
      <p:sp>
        <p:nvSpPr>
          <p:cNvPr id="4" name="Oval 3">
            <a:hlinkClick r:id="rId3" action="ppaction://hlinksldjump"/>
          </p:cNvPr>
          <p:cNvSpPr/>
          <p:nvPr/>
        </p:nvSpPr>
        <p:spPr>
          <a:xfrm>
            <a:off x="3329307" y="1981198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Area </a:t>
            </a:r>
            <a:br>
              <a:rPr lang="en-GB" sz="2000" dirty="0">
                <a:solidFill>
                  <a:sysClr val="windowText" lastClr="000000"/>
                </a:solidFill>
              </a:rPr>
            </a:br>
            <a:r>
              <a:rPr lang="en-GB" sz="2000" dirty="0">
                <a:solidFill>
                  <a:sysClr val="windowText" lastClr="000000"/>
                </a:solidFill>
              </a:rPr>
              <a:t>(triangles &amp; quadrilaterals)</a:t>
            </a:r>
          </a:p>
        </p:txBody>
      </p:sp>
      <p:sp>
        <p:nvSpPr>
          <p:cNvPr id="5" name="Oval 4">
            <a:hlinkClick r:id="rId4" action="ppaction://hlinksldjump"/>
          </p:cNvPr>
          <p:cNvSpPr/>
          <p:nvPr/>
        </p:nvSpPr>
        <p:spPr>
          <a:xfrm>
            <a:off x="6272461" y="1981198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Circles</a:t>
            </a:r>
          </a:p>
        </p:txBody>
      </p:sp>
      <p:sp>
        <p:nvSpPr>
          <p:cNvPr id="7" name="Oval 6">
            <a:hlinkClick r:id="rId5" action="ppaction://hlinksldjump"/>
          </p:cNvPr>
          <p:cNvSpPr/>
          <p:nvPr/>
        </p:nvSpPr>
        <p:spPr>
          <a:xfrm>
            <a:off x="9215615" y="1981199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Compound shapes</a:t>
            </a:r>
          </a:p>
        </p:txBody>
      </p:sp>
      <p:sp>
        <p:nvSpPr>
          <p:cNvPr id="8" name="Oval 7">
            <a:hlinkClick r:id="rId6" action="ppaction://hlinksldjump"/>
          </p:cNvPr>
          <p:cNvSpPr/>
          <p:nvPr/>
        </p:nvSpPr>
        <p:spPr>
          <a:xfrm>
            <a:off x="386153" y="4209903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Surface area (Prisms)</a:t>
            </a:r>
          </a:p>
        </p:txBody>
      </p:sp>
      <p:sp>
        <p:nvSpPr>
          <p:cNvPr id="9" name="Oval 8">
            <a:hlinkClick r:id="rId7" action="ppaction://hlinksldjump"/>
          </p:cNvPr>
          <p:cNvSpPr/>
          <p:nvPr/>
        </p:nvSpPr>
        <p:spPr>
          <a:xfrm>
            <a:off x="3329307" y="4209904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Volume (Prisms)</a:t>
            </a:r>
          </a:p>
        </p:txBody>
      </p:sp>
      <p:sp>
        <p:nvSpPr>
          <p:cNvPr id="10" name="Oval 9">
            <a:hlinkClick r:id="rId8" action="ppaction://hlinksldjump"/>
          </p:cNvPr>
          <p:cNvSpPr/>
          <p:nvPr/>
        </p:nvSpPr>
        <p:spPr>
          <a:xfrm>
            <a:off x="6272461" y="4209904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Surface area (non-prisms)</a:t>
            </a:r>
          </a:p>
        </p:txBody>
      </p:sp>
      <p:sp>
        <p:nvSpPr>
          <p:cNvPr id="11" name="Oval 10">
            <a:hlinkClick r:id="rId9" action="ppaction://hlinksldjump"/>
          </p:cNvPr>
          <p:cNvSpPr/>
          <p:nvPr/>
        </p:nvSpPr>
        <p:spPr>
          <a:xfrm>
            <a:off x="9215615" y="4209905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Volume </a:t>
            </a:r>
            <a:br>
              <a:rPr lang="en-GB" sz="2000" dirty="0">
                <a:solidFill>
                  <a:sysClr val="windowText" lastClr="000000"/>
                </a:solidFill>
              </a:rPr>
            </a:br>
            <a:r>
              <a:rPr lang="en-GB" sz="2000" dirty="0">
                <a:solidFill>
                  <a:sysClr val="windowText" lastClr="000000"/>
                </a:solidFill>
              </a:rPr>
              <a:t>(non-prisms)</a:t>
            </a:r>
          </a:p>
        </p:txBody>
      </p:sp>
    </p:spTree>
    <p:extLst>
      <p:ext uri="{BB962C8B-B14F-4D97-AF65-F5344CB8AC3E}">
        <p14:creationId xmlns:p14="http://schemas.microsoft.com/office/powerpoint/2010/main" val="3688088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Perimeter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31528" y="1410358"/>
                <a:ext cx="2966866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Calculate the perimeter of the rectangle: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𝟏𝟏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28" y="1410358"/>
                <a:ext cx="2966866" cy="2462213"/>
              </a:xfrm>
              <a:prstGeom prst="rect">
                <a:avLst/>
              </a:prstGeom>
              <a:blipFill>
                <a:blip r:embed="rId2"/>
                <a:stretch>
                  <a:fillRect l="-1029" t="-1485" r="-1235" b="-4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1528" y="4175433"/>
                <a:ext cx="2966866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Find the perimeter of the compound shape: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𝟑𝟖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28" y="4175433"/>
                <a:ext cx="2966866" cy="2462213"/>
              </a:xfrm>
              <a:prstGeom prst="rect">
                <a:avLst/>
              </a:prstGeom>
              <a:blipFill>
                <a:blip r:embed="rId3"/>
                <a:stretch>
                  <a:fillRect t="-1733" b="-3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283420" y="4150980"/>
                <a:ext cx="3616218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The perimeter of a </a:t>
                </a:r>
                <a:br>
                  <a:rPr lang="en-GB" sz="2200" dirty="0"/>
                </a:br>
                <a:r>
                  <a:rPr lang="en-GB" sz="2200" dirty="0"/>
                  <a:t>rectangle is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34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. It has a length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and a width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. Find the value of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3420" y="4150980"/>
                <a:ext cx="3616218" cy="2462213"/>
              </a:xfrm>
              <a:prstGeom prst="rect">
                <a:avLst/>
              </a:prstGeom>
              <a:blipFill>
                <a:blip r:embed="rId4"/>
                <a:stretch>
                  <a:fillRect l="-506" t="-1733" r="-23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608095" y="1503526"/>
                <a:ext cx="296686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An equilateral triangle has a perimeter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24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. What is the length of one side?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8095" y="1503526"/>
                <a:ext cx="2966866" cy="2308324"/>
              </a:xfrm>
              <a:prstGeom prst="rect">
                <a:avLst/>
              </a:prstGeom>
              <a:blipFill>
                <a:blip r:embed="rId5"/>
                <a:stretch>
                  <a:fillRect l="-2464" t="-2116" r="-24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612566" y="2789320"/>
                <a:ext cx="2966866" cy="2543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Find the perimeter of the regular hexagon: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𝟑𝟎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2566" y="2789320"/>
                <a:ext cx="2966866" cy="2543966"/>
              </a:xfrm>
              <a:prstGeom prst="rect">
                <a:avLst/>
              </a:prstGeom>
              <a:blipFill>
                <a:blip r:embed="rId6"/>
                <a:stretch>
                  <a:fillRect t="-1679" b="-11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CE3E90C0-126B-4E6D-9C40-2544FB855D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8524" y="2165282"/>
            <a:ext cx="2092911" cy="13299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E1EA30-2489-46E3-99E9-FBEE5B6725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7322" y="3561071"/>
            <a:ext cx="1571625" cy="12287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C003C39-47CE-4220-99C5-E7B1223029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805" y="4905583"/>
            <a:ext cx="2341387" cy="136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34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Perimeter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31528" y="1410358"/>
                <a:ext cx="2966866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Calculate the perimeter of the rectangle: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𝟏𝟏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28" y="1410358"/>
                <a:ext cx="2966866" cy="2462213"/>
              </a:xfrm>
              <a:prstGeom prst="rect">
                <a:avLst/>
              </a:prstGeom>
              <a:blipFill>
                <a:blip r:embed="rId2"/>
                <a:stretch>
                  <a:fillRect l="-1029" t="-1485" r="-1235" b="-4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1528" y="4175433"/>
                <a:ext cx="2966866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Find the perimeter of the compound shape: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𝟑𝟖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28" y="4175433"/>
                <a:ext cx="2966866" cy="2462213"/>
              </a:xfrm>
              <a:prstGeom prst="rect">
                <a:avLst/>
              </a:prstGeom>
              <a:blipFill>
                <a:blip r:embed="rId3"/>
                <a:stretch>
                  <a:fillRect t="-1733" b="-3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283420" y="4150980"/>
                <a:ext cx="3616218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The perimeter of a </a:t>
                </a:r>
                <a:br>
                  <a:rPr lang="en-GB" sz="2200" dirty="0"/>
                </a:br>
                <a:r>
                  <a:rPr lang="en-GB" sz="2200" dirty="0"/>
                  <a:t>rectangle is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34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. It has a length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and a width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. Find the value of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3420" y="4150980"/>
                <a:ext cx="3616218" cy="2462213"/>
              </a:xfrm>
              <a:prstGeom prst="rect">
                <a:avLst/>
              </a:prstGeom>
              <a:blipFill>
                <a:blip r:embed="rId4"/>
                <a:stretch>
                  <a:fillRect l="-506" t="-1733" r="-23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608095" y="1503526"/>
                <a:ext cx="296686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An equilateral triangle has a perimeter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24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. What is the length of one side?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8095" y="1503526"/>
                <a:ext cx="2966866" cy="2308324"/>
              </a:xfrm>
              <a:prstGeom prst="rect">
                <a:avLst/>
              </a:prstGeom>
              <a:blipFill>
                <a:blip r:embed="rId5"/>
                <a:stretch>
                  <a:fillRect l="-2464" t="-2116" r="-24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612566" y="2789320"/>
                <a:ext cx="2966866" cy="2543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Find the perimeter of the regular hexagon: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𝟑𝟎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2566" y="2789320"/>
                <a:ext cx="2966866" cy="2543966"/>
              </a:xfrm>
              <a:prstGeom prst="rect">
                <a:avLst/>
              </a:prstGeom>
              <a:blipFill>
                <a:blip r:embed="rId6"/>
                <a:stretch>
                  <a:fillRect t="-1679" b="-11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CE3E90C0-126B-4E6D-9C40-2544FB855D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8524" y="2165282"/>
            <a:ext cx="2092911" cy="13299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E1EA30-2489-46E3-99E9-FBEE5B6725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7322" y="3561071"/>
            <a:ext cx="1571625" cy="12287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C003C39-47CE-4220-99C5-E7B1223029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805" y="4905583"/>
            <a:ext cx="2341387" cy="136041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3EC411A-C13B-466F-B6A7-CA413BD5B1F1}"/>
              </a:ext>
            </a:extLst>
          </p:cNvPr>
          <p:cNvSpPr txBox="1"/>
          <p:nvPr/>
        </p:nvSpPr>
        <p:spPr>
          <a:xfrm>
            <a:off x="4383259" y="1639814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F7A596-A244-4C84-B592-EC8D1FF3CCC4}"/>
              </a:ext>
            </a:extLst>
          </p:cNvPr>
          <p:cNvSpPr txBox="1"/>
          <p:nvPr/>
        </p:nvSpPr>
        <p:spPr>
          <a:xfrm rot="19658400">
            <a:off x="548112" y="503306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8" name="Rectangle 17">
            <a:hlinkClick r:id="rId10" action="ppaction://hlinksldjump"/>
            <a:extLst>
              <a:ext uri="{FF2B5EF4-FFF2-40B4-BE49-F238E27FC236}">
                <a16:creationId xmlns:a16="http://schemas.microsoft.com/office/drawing/2014/main" id="{3180147F-A33C-4DFF-9326-B7B773FD370B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308596-54C1-4937-97D8-432870257FE6}"/>
              </a:ext>
            </a:extLst>
          </p:cNvPr>
          <p:cNvSpPr txBox="1"/>
          <p:nvPr/>
        </p:nvSpPr>
        <p:spPr>
          <a:xfrm rot="19658400">
            <a:off x="4529149" y="36515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C51DE7-7538-4D96-B7A2-0EA4C69D076D}"/>
              </a:ext>
            </a:extLst>
          </p:cNvPr>
          <p:cNvSpPr txBox="1"/>
          <p:nvPr/>
        </p:nvSpPr>
        <p:spPr>
          <a:xfrm rot="19658400">
            <a:off x="8523636" y="502643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ABCCA0-C87D-493A-9B37-846A3A39AC1F}"/>
              </a:ext>
            </a:extLst>
          </p:cNvPr>
          <p:cNvSpPr txBox="1"/>
          <p:nvPr/>
        </p:nvSpPr>
        <p:spPr>
          <a:xfrm rot="19658400">
            <a:off x="8523635" y="227661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F41EEC-1E48-4679-AB8D-5F4D30018501}"/>
              </a:ext>
            </a:extLst>
          </p:cNvPr>
          <p:cNvSpPr txBox="1"/>
          <p:nvPr/>
        </p:nvSpPr>
        <p:spPr>
          <a:xfrm rot="19658400">
            <a:off x="559267" y="230374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425469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222170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Area (triangles &amp;</a:t>
            </a:r>
            <a:br>
              <a:rPr lang="en-GB" sz="4800" b="1" dirty="0"/>
            </a:br>
            <a:r>
              <a:rPr lang="en-GB" sz="4800" b="1" dirty="0"/>
              <a:t>quadrilaterals)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17038" y="1661061"/>
                <a:ext cx="2966866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length of one side of a square with an area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400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038" y="1661061"/>
                <a:ext cx="2966866" cy="1938992"/>
              </a:xfrm>
              <a:prstGeom prst="rect">
                <a:avLst/>
              </a:prstGeom>
              <a:blipFill>
                <a:blip r:embed="rId2"/>
                <a:stretch>
                  <a:fillRect l="-2053" t="-2508" r="-47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7C44F18-95B8-4A11-949D-21E822FFFA09}"/>
                  </a:ext>
                </a:extLst>
              </p:cNvPr>
              <p:cNvSpPr txBox="1"/>
              <p:nvPr/>
            </p:nvSpPr>
            <p:spPr>
              <a:xfrm>
                <a:off x="8608096" y="1398449"/>
                <a:ext cx="2966866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Find the length of the base of the right-angled triangle: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7C44F18-95B8-4A11-949D-21E822FFF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8096" y="1398449"/>
                <a:ext cx="2966866" cy="2462213"/>
              </a:xfrm>
              <a:prstGeom prst="rect">
                <a:avLst/>
              </a:prstGeom>
              <a:blipFill>
                <a:blip r:embed="rId3"/>
                <a:stretch>
                  <a:fillRect l="-1643" t="-1485" r="-3285" b="-4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E14EF7D-819B-445E-98F4-E2610460BD21}"/>
                  </a:ext>
                </a:extLst>
              </p:cNvPr>
              <p:cNvSpPr txBox="1"/>
              <p:nvPr/>
            </p:nvSpPr>
            <p:spPr>
              <a:xfrm>
                <a:off x="4612566" y="2823057"/>
                <a:ext cx="2966866" cy="2316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the area of the parallelogram: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E14EF7D-819B-445E-98F4-E2610460B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2566" y="2823057"/>
                <a:ext cx="2966866" cy="2316660"/>
              </a:xfrm>
              <a:prstGeom prst="rect">
                <a:avLst/>
              </a:prstGeom>
              <a:blipFill>
                <a:blip r:embed="rId4"/>
                <a:stretch>
                  <a:fillRect t="-2105" r="-1646" b="-5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D55582F-6428-4315-AA35-0CFBDCC5C18B}"/>
                  </a:ext>
                </a:extLst>
              </p:cNvPr>
              <p:cNvSpPr txBox="1"/>
              <p:nvPr/>
            </p:nvSpPr>
            <p:spPr>
              <a:xfrm>
                <a:off x="617036" y="4045044"/>
                <a:ext cx="2966866" cy="2685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the area of the trapezium: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𝟓𝟕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D55582F-6428-4315-AA35-0CFBDCC5C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036" y="4045044"/>
                <a:ext cx="2966866" cy="2685992"/>
              </a:xfrm>
              <a:prstGeom prst="rect">
                <a:avLst/>
              </a:prstGeom>
              <a:blipFill>
                <a:blip r:embed="rId5"/>
                <a:stretch>
                  <a:fillRect t="-1818" r="-1643"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3D4A688-689D-422B-BFD4-B5A7CED15AC8}"/>
                  </a:ext>
                </a:extLst>
              </p:cNvPr>
              <p:cNvSpPr txBox="1"/>
              <p:nvPr/>
            </p:nvSpPr>
            <p:spPr>
              <a:xfrm>
                <a:off x="8388627" y="4109906"/>
                <a:ext cx="3392556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The diagram below shows </a:t>
                </a:r>
                <a:br>
                  <a:rPr lang="en-GB" sz="2000" dirty="0"/>
                </a:br>
                <a:r>
                  <a:rPr lang="en-GB" sz="2000" dirty="0"/>
                  <a:t>the cross-section of a shed:</a:t>
                </a:r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r>
                  <a:rPr lang="en-GB" sz="2000" dirty="0"/>
                  <a:t>Find the width of the shed.</a:t>
                </a:r>
              </a:p>
              <a:p>
                <a:pPr algn="ctr"/>
                <a:r>
                  <a:rPr lang="en-GB" sz="2000" dirty="0"/>
                  <a:t>Answer: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3D4A688-689D-422B-BFD4-B5A7CED15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8627" y="4109906"/>
                <a:ext cx="3392556" cy="2554545"/>
              </a:xfrm>
              <a:prstGeom prst="rect">
                <a:avLst/>
              </a:prstGeom>
              <a:blipFill>
                <a:blip r:embed="rId6"/>
                <a:stretch>
                  <a:fillRect t="-1193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240E07D2-C59C-40FA-AEAD-B9B5F46087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9675" y="2407701"/>
            <a:ext cx="2524125" cy="10191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187F297-7E9B-4BFE-9F9B-7FEF0BDEBF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2322" y="3600053"/>
            <a:ext cx="2967354" cy="10498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E05C70A-1DF4-442B-9405-A011A4FF3C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6747" y="4909778"/>
            <a:ext cx="2377277" cy="141150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A1C5B2A-2BA9-4EC0-984C-E86EFD2CD5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01344" y="4785455"/>
            <a:ext cx="1976673" cy="109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844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222170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Area (triangles &amp;</a:t>
            </a:r>
            <a:br>
              <a:rPr lang="en-GB" sz="4800" b="1" dirty="0"/>
            </a:br>
            <a:r>
              <a:rPr lang="en-GB" sz="4800" b="1" dirty="0"/>
              <a:t>quadrilaterals)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17038" y="1661061"/>
                <a:ext cx="2966866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length of one side of a square with an area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400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038" y="1661061"/>
                <a:ext cx="2966866" cy="1938992"/>
              </a:xfrm>
              <a:prstGeom prst="rect">
                <a:avLst/>
              </a:prstGeom>
              <a:blipFill>
                <a:blip r:embed="rId2"/>
                <a:stretch>
                  <a:fillRect l="-2053" t="-2508" r="-47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7C44F18-95B8-4A11-949D-21E822FFFA09}"/>
                  </a:ext>
                </a:extLst>
              </p:cNvPr>
              <p:cNvSpPr txBox="1"/>
              <p:nvPr/>
            </p:nvSpPr>
            <p:spPr>
              <a:xfrm>
                <a:off x="8608096" y="1398449"/>
                <a:ext cx="2966866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Find the length of the base of the right-angled triangle: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7C44F18-95B8-4A11-949D-21E822FFF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8096" y="1398449"/>
                <a:ext cx="2966866" cy="2462213"/>
              </a:xfrm>
              <a:prstGeom prst="rect">
                <a:avLst/>
              </a:prstGeom>
              <a:blipFill>
                <a:blip r:embed="rId3"/>
                <a:stretch>
                  <a:fillRect l="-1643" t="-1485" r="-3285" b="-4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E14EF7D-819B-445E-98F4-E2610460BD21}"/>
                  </a:ext>
                </a:extLst>
              </p:cNvPr>
              <p:cNvSpPr txBox="1"/>
              <p:nvPr/>
            </p:nvSpPr>
            <p:spPr>
              <a:xfrm>
                <a:off x="4612566" y="2823057"/>
                <a:ext cx="2966866" cy="2316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the area of the parallelogram: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E14EF7D-819B-445E-98F4-E2610460B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2566" y="2823057"/>
                <a:ext cx="2966866" cy="2316660"/>
              </a:xfrm>
              <a:prstGeom prst="rect">
                <a:avLst/>
              </a:prstGeom>
              <a:blipFill>
                <a:blip r:embed="rId4"/>
                <a:stretch>
                  <a:fillRect t="-2105" r="-1646" b="-5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D55582F-6428-4315-AA35-0CFBDCC5C18B}"/>
                  </a:ext>
                </a:extLst>
              </p:cNvPr>
              <p:cNvSpPr txBox="1"/>
              <p:nvPr/>
            </p:nvSpPr>
            <p:spPr>
              <a:xfrm>
                <a:off x="617036" y="4045044"/>
                <a:ext cx="2966866" cy="2685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the area of the trapezium: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𝟓𝟕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D55582F-6428-4315-AA35-0CFBDCC5C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036" y="4045044"/>
                <a:ext cx="2966866" cy="2685992"/>
              </a:xfrm>
              <a:prstGeom prst="rect">
                <a:avLst/>
              </a:prstGeom>
              <a:blipFill>
                <a:blip r:embed="rId5"/>
                <a:stretch>
                  <a:fillRect t="-1818" r="-1643"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3D4A688-689D-422B-BFD4-B5A7CED15AC8}"/>
                  </a:ext>
                </a:extLst>
              </p:cNvPr>
              <p:cNvSpPr txBox="1"/>
              <p:nvPr/>
            </p:nvSpPr>
            <p:spPr>
              <a:xfrm>
                <a:off x="8388627" y="4109906"/>
                <a:ext cx="3392556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The diagram below shows </a:t>
                </a:r>
                <a:br>
                  <a:rPr lang="en-GB" sz="2000" dirty="0"/>
                </a:br>
                <a:r>
                  <a:rPr lang="en-GB" sz="2000" dirty="0"/>
                  <a:t>the cross-section of a shed:</a:t>
                </a:r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r>
                  <a:rPr lang="en-GB" sz="2000" dirty="0"/>
                  <a:t>Find the width of the shed.</a:t>
                </a:r>
              </a:p>
              <a:p>
                <a:pPr algn="ctr"/>
                <a:r>
                  <a:rPr lang="en-GB" sz="2000" dirty="0"/>
                  <a:t>Answer: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3D4A688-689D-422B-BFD4-B5A7CED15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8627" y="4109906"/>
                <a:ext cx="3392556" cy="2554545"/>
              </a:xfrm>
              <a:prstGeom prst="rect">
                <a:avLst/>
              </a:prstGeom>
              <a:blipFill>
                <a:blip r:embed="rId6"/>
                <a:stretch>
                  <a:fillRect t="-1193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240E07D2-C59C-40FA-AEAD-B9B5F46087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9675" y="2407701"/>
            <a:ext cx="2524125" cy="10191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187F297-7E9B-4BFE-9F9B-7FEF0BDEBF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2322" y="3600053"/>
            <a:ext cx="2967354" cy="10498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E05C70A-1DF4-442B-9405-A011A4FF3C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6747" y="4909778"/>
            <a:ext cx="2377277" cy="141150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A1C5B2A-2BA9-4EC0-984C-E86EFD2CD5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01344" y="4785455"/>
            <a:ext cx="1976673" cy="109329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E2A675B-284B-4804-B842-7CC582040EF0}"/>
              </a:ext>
            </a:extLst>
          </p:cNvPr>
          <p:cNvSpPr txBox="1"/>
          <p:nvPr/>
        </p:nvSpPr>
        <p:spPr>
          <a:xfrm>
            <a:off x="4383259" y="5429940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DAD021-BF83-4AC4-8EAB-B94EB75785C9}"/>
              </a:ext>
            </a:extLst>
          </p:cNvPr>
          <p:cNvSpPr txBox="1"/>
          <p:nvPr/>
        </p:nvSpPr>
        <p:spPr>
          <a:xfrm rot="19658400">
            <a:off x="548112" y="503306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0" name="Rectangle 19">
            <a:hlinkClick r:id="rId11" action="ppaction://hlinksldjump"/>
            <a:extLst>
              <a:ext uri="{FF2B5EF4-FFF2-40B4-BE49-F238E27FC236}">
                <a16:creationId xmlns:a16="http://schemas.microsoft.com/office/drawing/2014/main" id="{758BFF41-E54D-4F1F-BC8E-304AE53F2ED7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7254918-EBD0-45A1-A041-2D02D1108C1B}"/>
              </a:ext>
            </a:extLst>
          </p:cNvPr>
          <p:cNvSpPr txBox="1"/>
          <p:nvPr/>
        </p:nvSpPr>
        <p:spPr>
          <a:xfrm rot="19658400">
            <a:off x="4529149" y="36515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25F419-ECDE-4998-93E8-D245CE653FFD}"/>
              </a:ext>
            </a:extLst>
          </p:cNvPr>
          <p:cNvSpPr txBox="1"/>
          <p:nvPr/>
        </p:nvSpPr>
        <p:spPr>
          <a:xfrm rot="19658400">
            <a:off x="8518055" y="227265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E43D7B-F60C-4A2D-8D58-2D7E1DAC9EFF}"/>
              </a:ext>
            </a:extLst>
          </p:cNvPr>
          <p:cNvSpPr txBox="1"/>
          <p:nvPr/>
        </p:nvSpPr>
        <p:spPr>
          <a:xfrm rot="19658400">
            <a:off x="8524679" y="50341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48B6E1-AEBB-419E-9B78-16000C7B18B3}"/>
              </a:ext>
            </a:extLst>
          </p:cNvPr>
          <p:cNvSpPr txBox="1"/>
          <p:nvPr/>
        </p:nvSpPr>
        <p:spPr>
          <a:xfrm rot="19658400">
            <a:off x="540248" y="227265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397436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Circles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31528" y="1397673"/>
                <a:ext cx="2966866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Calculate the circumference of a circle with radius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3.2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giving your answer to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200" dirty="0"/>
                  <a:t> decimal place.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28" y="1397673"/>
                <a:ext cx="2966866" cy="2462213"/>
              </a:xfrm>
              <a:prstGeom prst="rect">
                <a:avLst/>
              </a:prstGeom>
              <a:blipFill>
                <a:blip r:embed="rId2"/>
                <a:stretch>
                  <a:fillRect l="-2675" t="-1485" r="-45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608095" y="4149275"/>
                <a:ext cx="2966866" cy="2469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Calculate the shaded area below to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200" dirty="0"/>
                  <a:t>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𝟏𝟑</m:t>
                    </m:r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8095" y="4149275"/>
                <a:ext cx="2966866" cy="2469907"/>
              </a:xfrm>
              <a:prstGeom prst="rect">
                <a:avLst/>
              </a:prstGeom>
              <a:blipFill>
                <a:blip r:embed="rId3"/>
                <a:stretch>
                  <a:fillRect t="-1728" b="-41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1528" y="4148321"/>
                <a:ext cx="2966866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A bicycle wheel has diameter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62.2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. </a:t>
                </a:r>
                <a:br>
                  <a:rPr lang="en-GB" sz="2200" dirty="0"/>
                </a:br>
                <a:r>
                  <a:rPr lang="en-GB" sz="2200" dirty="0"/>
                  <a:t>How many turns of the bicycle wheel are there if it travels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200" dirty="0"/>
                  <a:t>?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𝟓𝟏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2200" b="1" dirty="0">
                    <a:solidFill>
                      <a:srgbClr val="FF0000"/>
                    </a:solidFill>
                  </a:rPr>
                  <a:t> times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28" y="4148321"/>
                <a:ext cx="2966866" cy="2462213"/>
              </a:xfrm>
              <a:prstGeom prst="rect">
                <a:avLst/>
              </a:prstGeom>
              <a:blipFill>
                <a:blip r:embed="rId4"/>
                <a:stretch>
                  <a:fillRect t="-1485" r="-2469" b="-4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607181" y="2774364"/>
                <a:ext cx="2966866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The area of a circle is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69.4</m:t>
                    </m:r>
                    <m:sSup>
                      <m:sSupPr>
                        <m:ctrlPr>
                          <a:rPr lang="en-GB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:r>
                  <a:rPr lang="en-GB" sz="2200" dirty="0"/>
                  <a:t>Find the diameter of the circle to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181" y="2774364"/>
                <a:ext cx="2966866" cy="2462213"/>
              </a:xfrm>
              <a:prstGeom prst="rect">
                <a:avLst/>
              </a:prstGeom>
              <a:blipFill>
                <a:blip r:embed="rId5"/>
                <a:stretch>
                  <a:fillRect l="-2263" t="-1733" r="-47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608095" y="1397673"/>
                <a:ext cx="2966866" cy="2469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Find the area of the circle below to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200" dirty="0"/>
                  <a:t>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𝟒𝟗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8095" y="1397673"/>
                <a:ext cx="2966866" cy="2469907"/>
              </a:xfrm>
              <a:prstGeom prst="rect">
                <a:avLst/>
              </a:prstGeom>
              <a:blipFill>
                <a:blip r:embed="rId6"/>
                <a:stretch>
                  <a:fillRect t="-1481"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C1F794CC-972D-4293-BB61-8CA75AA8E8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5728" y="2118536"/>
            <a:ext cx="1371600" cy="13335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2AED4C5-7990-4EAF-94E5-5FAECD58E3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05728" y="4830209"/>
            <a:ext cx="1553151" cy="137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966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Circles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31528" y="1397673"/>
                <a:ext cx="2966866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Calculate the circumference of a circle with radius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3.2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giving your answer to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200" dirty="0"/>
                  <a:t> decimal place.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28" y="1397673"/>
                <a:ext cx="2966866" cy="2462213"/>
              </a:xfrm>
              <a:prstGeom prst="rect">
                <a:avLst/>
              </a:prstGeom>
              <a:blipFill>
                <a:blip r:embed="rId2"/>
                <a:stretch>
                  <a:fillRect l="-2675" t="-1485" r="-45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608095" y="4149275"/>
                <a:ext cx="2966866" cy="2469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Calculate the shaded area below to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200" dirty="0"/>
                  <a:t>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𝟏𝟑</m:t>
                    </m:r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8095" y="4149275"/>
                <a:ext cx="2966866" cy="2469907"/>
              </a:xfrm>
              <a:prstGeom prst="rect">
                <a:avLst/>
              </a:prstGeom>
              <a:blipFill>
                <a:blip r:embed="rId3"/>
                <a:stretch>
                  <a:fillRect t="-1728" b="-41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1528" y="4148321"/>
                <a:ext cx="2966866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A bicycle wheel has diameter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62.2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.</a:t>
                </a:r>
                <a:br>
                  <a:rPr lang="en-GB" sz="2200" dirty="0"/>
                </a:br>
                <a:r>
                  <a:rPr lang="en-GB" sz="2200" dirty="0"/>
                  <a:t>How many turns of the bicycle wheel are there if it travels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200" dirty="0"/>
                  <a:t>?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𝟓𝟏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2200" b="1" dirty="0">
                    <a:solidFill>
                      <a:srgbClr val="FF0000"/>
                    </a:solidFill>
                  </a:rPr>
                  <a:t> times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28" y="4148321"/>
                <a:ext cx="2966866" cy="2462213"/>
              </a:xfrm>
              <a:prstGeom prst="rect">
                <a:avLst/>
              </a:prstGeom>
              <a:blipFill>
                <a:blip r:embed="rId4"/>
                <a:stretch>
                  <a:fillRect t="-1485" r="-2469" b="-4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607181" y="2774364"/>
                <a:ext cx="2966866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The area of a circle is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69.4</m:t>
                    </m:r>
                    <m:sSup>
                      <m:sSupPr>
                        <m:ctrlPr>
                          <a:rPr lang="en-GB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:r>
                  <a:rPr lang="en-GB" sz="2200" dirty="0"/>
                  <a:t>Find the diameter of the circle to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181" y="2774364"/>
                <a:ext cx="2966866" cy="2462213"/>
              </a:xfrm>
              <a:prstGeom prst="rect">
                <a:avLst/>
              </a:prstGeom>
              <a:blipFill>
                <a:blip r:embed="rId5"/>
                <a:stretch>
                  <a:fillRect l="-2263" t="-1733" r="-47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608095" y="1397673"/>
                <a:ext cx="2966866" cy="2469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Find the area of the circle below to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200" dirty="0"/>
                  <a:t>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𝟒𝟗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8095" y="1397673"/>
                <a:ext cx="2966866" cy="2469907"/>
              </a:xfrm>
              <a:prstGeom prst="rect">
                <a:avLst/>
              </a:prstGeom>
              <a:blipFill>
                <a:blip r:embed="rId6"/>
                <a:stretch>
                  <a:fillRect t="-1481"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C1F794CC-972D-4293-BB61-8CA75AA8E8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5728" y="2118536"/>
            <a:ext cx="1371600" cy="13335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2AED4C5-7990-4EAF-94E5-5FAECD58E3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05728" y="4830209"/>
            <a:ext cx="1553151" cy="13786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610FEE9-E64E-48E7-AA69-954F70CD8335}"/>
              </a:ext>
            </a:extLst>
          </p:cNvPr>
          <p:cNvSpPr txBox="1"/>
          <p:nvPr/>
        </p:nvSpPr>
        <p:spPr>
          <a:xfrm>
            <a:off x="4383259" y="1653071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95AF09-593F-4F4E-8A3F-BF1402F56A7C}"/>
              </a:ext>
            </a:extLst>
          </p:cNvPr>
          <p:cNvSpPr txBox="1"/>
          <p:nvPr/>
        </p:nvSpPr>
        <p:spPr>
          <a:xfrm rot="19658400">
            <a:off x="4529150" y="3651527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8" name="Rectangle 17">
            <a:hlinkClick r:id="rId9" action="ppaction://hlinksldjump"/>
            <a:extLst>
              <a:ext uri="{FF2B5EF4-FFF2-40B4-BE49-F238E27FC236}">
                <a16:creationId xmlns:a16="http://schemas.microsoft.com/office/drawing/2014/main" id="{040D53AE-6F10-440F-A551-7007B9936C4A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88207A-188F-42C7-A799-03BC24310768}"/>
              </a:ext>
            </a:extLst>
          </p:cNvPr>
          <p:cNvSpPr txBox="1"/>
          <p:nvPr/>
        </p:nvSpPr>
        <p:spPr>
          <a:xfrm rot="19658400">
            <a:off x="540248" y="227265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BBC6C1-80C9-4A05-ADAF-BC474B7217EE}"/>
              </a:ext>
            </a:extLst>
          </p:cNvPr>
          <p:cNvSpPr txBox="1"/>
          <p:nvPr/>
        </p:nvSpPr>
        <p:spPr>
          <a:xfrm rot="19658400">
            <a:off x="8524679" y="502548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F804B4-CAF5-41F8-92B2-CC21ADFF7490}"/>
              </a:ext>
            </a:extLst>
          </p:cNvPr>
          <p:cNvSpPr txBox="1"/>
          <p:nvPr/>
        </p:nvSpPr>
        <p:spPr>
          <a:xfrm rot="19658400">
            <a:off x="599767" y="503306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3C3A48-AAD6-47D9-85FA-0CF513412D92}"/>
              </a:ext>
            </a:extLst>
          </p:cNvPr>
          <p:cNvSpPr txBox="1"/>
          <p:nvPr/>
        </p:nvSpPr>
        <p:spPr>
          <a:xfrm rot="19658400">
            <a:off x="8524679" y="227265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385218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077445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Compound</a:t>
            </a:r>
            <a:br>
              <a:rPr lang="en-GB" sz="4800" b="1" dirty="0"/>
            </a:br>
            <a:r>
              <a:rPr lang="en-GB" sz="4800" b="1" dirty="0"/>
              <a:t>shapes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57809" y="1285466"/>
                <a:ext cx="3445565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the perimeter: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1285466"/>
                <a:ext cx="3445565" cy="2677656"/>
              </a:xfrm>
              <a:prstGeom prst="rect">
                <a:avLst/>
              </a:prstGeom>
              <a:blipFill>
                <a:blip r:embed="rId2"/>
                <a:stretch>
                  <a:fillRect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BE7BC8-5AB0-47AC-B314-CAFCF3EC2625}"/>
                  </a:ext>
                </a:extLst>
              </p:cNvPr>
              <p:cNvSpPr txBox="1"/>
              <p:nvPr/>
            </p:nvSpPr>
            <p:spPr>
              <a:xfrm>
                <a:off x="8613482" y="1267820"/>
                <a:ext cx="2966866" cy="2766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the area: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𝟓𝟓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BE7BC8-5AB0-47AC-B314-CAFCF3EC2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3482" y="1267820"/>
                <a:ext cx="2966866" cy="2766848"/>
              </a:xfrm>
              <a:prstGeom prst="rect">
                <a:avLst/>
              </a:prstGeom>
              <a:blipFill>
                <a:blip r:embed="rId3"/>
                <a:stretch>
                  <a:fillRect t="-1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386BC86-2A32-4E7A-821E-F0E722E00265}"/>
                  </a:ext>
                </a:extLst>
              </p:cNvPr>
              <p:cNvSpPr txBox="1"/>
              <p:nvPr/>
            </p:nvSpPr>
            <p:spPr>
              <a:xfrm>
                <a:off x="4342380" y="2666643"/>
                <a:ext cx="3496464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the perimeter</a:t>
                </a:r>
                <a:br>
                  <a:rPr lang="en-GB" sz="2400" dirty="0"/>
                </a:br>
                <a:r>
                  <a:rPr lang="en-GB" sz="2400" dirty="0"/>
                  <a:t>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/>
                  <a:t> decimal place: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𝟑𝟎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386BC86-2A32-4E7A-821E-F0E722E002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380" y="2666643"/>
                <a:ext cx="3496464" cy="2677656"/>
              </a:xfrm>
              <a:prstGeom prst="rect">
                <a:avLst/>
              </a:prstGeom>
              <a:blipFill>
                <a:blip r:embed="rId4"/>
                <a:stretch>
                  <a:fillRect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6954524-0AF5-49E4-87C3-C3D91F46E7BB}"/>
                  </a:ext>
                </a:extLst>
              </p:cNvPr>
              <p:cNvSpPr txBox="1"/>
              <p:nvPr/>
            </p:nvSpPr>
            <p:spPr>
              <a:xfrm>
                <a:off x="611651" y="4115159"/>
                <a:ext cx="2966866" cy="2543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Calculate the area of the symmetrical shape: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𝟐𝟖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6954524-0AF5-49E4-87C3-C3D91F46E7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651" y="4115159"/>
                <a:ext cx="2966866" cy="2543966"/>
              </a:xfrm>
              <a:prstGeom prst="rect">
                <a:avLst/>
              </a:prstGeom>
              <a:blipFill>
                <a:blip r:embed="rId5"/>
                <a:stretch>
                  <a:fillRect l="-2669" t="-1679" r="-4517" b="-1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7273788-7628-4859-830D-BEF7646487E7}"/>
                  </a:ext>
                </a:extLst>
              </p:cNvPr>
              <p:cNvSpPr txBox="1"/>
              <p:nvPr/>
            </p:nvSpPr>
            <p:spPr>
              <a:xfrm>
                <a:off x="8256102" y="4094562"/>
                <a:ext cx="3670853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The design below is made </a:t>
                </a:r>
                <a:br>
                  <a:rPr lang="en-GB" sz="2000" dirty="0"/>
                </a:br>
                <a:r>
                  <a:rPr lang="en-GB" sz="2000" dirty="0"/>
                  <a:t>using wire; find the total length of wire used to make the design.</a:t>
                </a:r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r>
                  <a:rPr lang="en-GB" sz="2000" dirty="0"/>
                  <a:t>Answer: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𝟔𝟔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7273788-7628-4859-830D-BEF7646487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2" y="4094562"/>
                <a:ext cx="3670853" cy="2554545"/>
              </a:xfrm>
              <a:prstGeom prst="rect">
                <a:avLst/>
              </a:prstGeom>
              <a:blipFill>
                <a:blip r:embed="rId6"/>
                <a:stretch>
                  <a:fillRect t="-1432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1B64907E-28BE-40EB-87E3-8B9BD93DB8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359" y="1746886"/>
            <a:ext cx="2457450" cy="14287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17FEE0B-7A13-4F01-8404-8CB608FBD1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19965" y="1651636"/>
            <a:ext cx="2143125" cy="1524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303C9F-7FEC-468E-AB6D-30A7B8F856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64631" y="3429000"/>
            <a:ext cx="1657350" cy="1524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B090AB-0EE4-42E5-8103-99D4591CDD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36336" y="5035828"/>
            <a:ext cx="1960494" cy="12489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534966C-1F27-4277-A987-DFD568268C3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0261" y="4827400"/>
            <a:ext cx="2040419" cy="137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98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077445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Compound</a:t>
            </a:r>
            <a:br>
              <a:rPr lang="en-GB" sz="4800" b="1" dirty="0"/>
            </a:br>
            <a:r>
              <a:rPr lang="en-GB" sz="4800" b="1" dirty="0"/>
              <a:t>shapes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57809" y="1285466"/>
                <a:ext cx="3445565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the perimeter: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1285466"/>
                <a:ext cx="3445565" cy="2677656"/>
              </a:xfrm>
              <a:prstGeom prst="rect">
                <a:avLst/>
              </a:prstGeom>
              <a:blipFill>
                <a:blip r:embed="rId2"/>
                <a:stretch>
                  <a:fillRect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BE7BC8-5AB0-47AC-B314-CAFCF3EC2625}"/>
                  </a:ext>
                </a:extLst>
              </p:cNvPr>
              <p:cNvSpPr txBox="1"/>
              <p:nvPr/>
            </p:nvSpPr>
            <p:spPr>
              <a:xfrm>
                <a:off x="8613482" y="1267820"/>
                <a:ext cx="2966866" cy="2766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the area: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𝟓𝟓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BE7BC8-5AB0-47AC-B314-CAFCF3EC2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3482" y="1267820"/>
                <a:ext cx="2966866" cy="2766848"/>
              </a:xfrm>
              <a:prstGeom prst="rect">
                <a:avLst/>
              </a:prstGeom>
              <a:blipFill>
                <a:blip r:embed="rId3"/>
                <a:stretch>
                  <a:fillRect t="-1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386BC86-2A32-4E7A-821E-F0E722E00265}"/>
                  </a:ext>
                </a:extLst>
              </p:cNvPr>
              <p:cNvSpPr txBox="1"/>
              <p:nvPr/>
            </p:nvSpPr>
            <p:spPr>
              <a:xfrm>
                <a:off x="4342380" y="2666643"/>
                <a:ext cx="3496464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the perimeter</a:t>
                </a:r>
                <a:br>
                  <a:rPr lang="en-GB" sz="2400" dirty="0"/>
                </a:br>
                <a:r>
                  <a:rPr lang="en-GB" sz="2400" dirty="0"/>
                  <a:t>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/>
                  <a:t> decimal place: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𝟑𝟎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386BC86-2A32-4E7A-821E-F0E722E002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380" y="2666643"/>
                <a:ext cx="3496464" cy="2677656"/>
              </a:xfrm>
              <a:prstGeom prst="rect">
                <a:avLst/>
              </a:prstGeom>
              <a:blipFill>
                <a:blip r:embed="rId4"/>
                <a:stretch>
                  <a:fillRect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6954524-0AF5-49E4-87C3-C3D91F46E7BB}"/>
                  </a:ext>
                </a:extLst>
              </p:cNvPr>
              <p:cNvSpPr txBox="1"/>
              <p:nvPr/>
            </p:nvSpPr>
            <p:spPr>
              <a:xfrm>
                <a:off x="611651" y="4115159"/>
                <a:ext cx="2966866" cy="2543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Calculate the area of the symmetrical shape: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𝟐𝟖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6954524-0AF5-49E4-87C3-C3D91F46E7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651" y="4115159"/>
                <a:ext cx="2966866" cy="2543966"/>
              </a:xfrm>
              <a:prstGeom prst="rect">
                <a:avLst/>
              </a:prstGeom>
              <a:blipFill>
                <a:blip r:embed="rId5"/>
                <a:stretch>
                  <a:fillRect l="-2669" t="-1679" r="-4517" b="-1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7273788-7628-4859-830D-BEF7646487E7}"/>
                  </a:ext>
                </a:extLst>
              </p:cNvPr>
              <p:cNvSpPr txBox="1"/>
              <p:nvPr/>
            </p:nvSpPr>
            <p:spPr>
              <a:xfrm>
                <a:off x="8256102" y="4094562"/>
                <a:ext cx="3670853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The design below is made </a:t>
                </a:r>
                <a:br>
                  <a:rPr lang="en-GB" sz="2000" dirty="0"/>
                </a:br>
                <a:r>
                  <a:rPr lang="en-GB" sz="2000" dirty="0"/>
                  <a:t>using wire; find the total length of wire used to make the design.</a:t>
                </a:r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r>
                  <a:rPr lang="en-GB" sz="2000" dirty="0"/>
                  <a:t>Answer: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𝟔𝟔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7273788-7628-4859-830D-BEF7646487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2" y="4094562"/>
                <a:ext cx="3670853" cy="2554545"/>
              </a:xfrm>
              <a:prstGeom prst="rect">
                <a:avLst/>
              </a:prstGeom>
              <a:blipFill>
                <a:blip r:embed="rId6"/>
                <a:stretch>
                  <a:fillRect t="-1432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1B64907E-28BE-40EB-87E3-8B9BD93DB8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359" y="1746886"/>
            <a:ext cx="2457450" cy="14287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17FEE0B-7A13-4F01-8404-8CB608FBD1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19965" y="1651636"/>
            <a:ext cx="2143125" cy="1524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303C9F-7FEC-468E-AB6D-30A7B8F856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64631" y="3429000"/>
            <a:ext cx="1657350" cy="1524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B090AB-0EE4-42E5-8103-99D4591CDD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36336" y="5035828"/>
            <a:ext cx="1960494" cy="12489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534966C-1F27-4277-A987-DFD568268C3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0261" y="4827400"/>
            <a:ext cx="2040419" cy="137628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A0F3EDF-B83E-41D5-B8D5-DC50557EAD96}"/>
              </a:ext>
            </a:extLst>
          </p:cNvPr>
          <p:cNvSpPr txBox="1"/>
          <p:nvPr/>
        </p:nvSpPr>
        <p:spPr>
          <a:xfrm>
            <a:off x="4383259" y="5429940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21" name="Rectangle 20">
            <a:hlinkClick r:id="rId12" action="ppaction://hlinksldjump"/>
            <a:extLst>
              <a:ext uri="{FF2B5EF4-FFF2-40B4-BE49-F238E27FC236}">
                <a16:creationId xmlns:a16="http://schemas.microsoft.com/office/drawing/2014/main" id="{18D827B0-4241-483E-97CE-A62D26CEAF2C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611367-0D28-4FAD-8F84-B3AA8EB9BF3C}"/>
              </a:ext>
            </a:extLst>
          </p:cNvPr>
          <p:cNvSpPr txBox="1"/>
          <p:nvPr/>
        </p:nvSpPr>
        <p:spPr>
          <a:xfrm rot="19658400">
            <a:off x="513742" y="5027677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949A5C3-DDBF-4605-9299-AA4D5D2AD44B}"/>
              </a:ext>
            </a:extLst>
          </p:cNvPr>
          <p:cNvSpPr txBox="1"/>
          <p:nvPr/>
        </p:nvSpPr>
        <p:spPr>
          <a:xfrm rot="19658400">
            <a:off x="8518055" y="227265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1CE57C-82C7-4C7E-8A88-60169A8C515C}"/>
              </a:ext>
            </a:extLst>
          </p:cNvPr>
          <p:cNvSpPr txBox="1"/>
          <p:nvPr/>
        </p:nvSpPr>
        <p:spPr>
          <a:xfrm rot="19658400">
            <a:off x="8549733" y="503723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3F03EE-572C-4952-BCD4-BC204A49A024}"/>
              </a:ext>
            </a:extLst>
          </p:cNvPr>
          <p:cNvSpPr txBox="1"/>
          <p:nvPr/>
        </p:nvSpPr>
        <p:spPr>
          <a:xfrm rot="19658400">
            <a:off x="4530033" y="3651527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4B1F7AC-DE59-430A-A078-389123A7742A}"/>
              </a:ext>
            </a:extLst>
          </p:cNvPr>
          <p:cNvSpPr txBox="1"/>
          <p:nvPr/>
        </p:nvSpPr>
        <p:spPr>
          <a:xfrm rot="19658400">
            <a:off x="493163" y="230805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</p:spTree>
    <p:extLst>
      <p:ext uri="{BB962C8B-B14F-4D97-AF65-F5344CB8AC3E}">
        <p14:creationId xmlns:p14="http://schemas.microsoft.com/office/powerpoint/2010/main" val="67231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130072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Surface area</a:t>
            </a:r>
            <a:br>
              <a:rPr lang="en-GB" sz="4800" b="1" dirty="0"/>
            </a:br>
            <a:r>
              <a:rPr lang="en-GB" sz="4800" b="1" dirty="0"/>
              <a:t>(prisms)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57809" y="1298715"/>
                <a:ext cx="3445565" cy="2766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the surface </a:t>
                </a:r>
                <a:br>
                  <a:rPr lang="en-GB" sz="2400" dirty="0"/>
                </a:br>
                <a:r>
                  <a:rPr lang="en-GB" sz="2400" dirty="0"/>
                  <a:t>area of the cuboid below: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𝟗𝟐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1298715"/>
                <a:ext cx="3445565" cy="2766848"/>
              </a:xfrm>
              <a:prstGeom prst="rect">
                <a:avLst/>
              </a:prstGeom>
              <a:blipFill>
                <a:blip r:embed="rId2"/>
                <a:stretch>
                  <a:fillRect l="-1416" t="-1762" r="-1239" b="-13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5DA498C-B9D3-44E5-9821-2CF59FAC134A}"/>
                  </a:ext>
                </a:extLst>
              </p:cNvPr>
              <p:cNvSpPr txBox="1"/>
              <p:nvPr/>
            </p:nvSpPr>
            <p:spPr>
              <a:xfrm>
                <a:off x="357809" y="4111228"/>
                <a:ext cx="3445565" cy="2469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A prism of length </a:t>
                </a:r>
                <a14:m>
                  <m:oMath xmlns:m="http://schemas.openxmlformats.org/officeDocument/2006/math">
                    <m:r>
                      <a:rPr lang="en-GB" sz="22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</a:t>
                </a:r>
                <a:br>
                  <a:rPr lang="en-GB" sz="2200" dirty="0"/>
                </a:br>
                <a:r>
                  <a:rPr lang="en-GB" sz="2200" dirty="0"/>
                  <a:t>has a semi-circular cross-section of diameter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. Calculate the surface area of the prism in terms of </a:t>
                </a:r>
                <a14:m>
                  <m:oMath xmlns:m="http://schemas.openxmlformats.org/officeDocument/2006/math">
                    <m:r>
                      <a:rPr lang="en-GB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𝟐𝟗𝟕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5DA498C-B9D3-44E5-9821-2CF59FAC1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4111228"/>
                <a:ext cx="3445565" cy="2469907"/>
              </a:xfrm>
              <a:prstGeom prst="rect">
                <a:avLst/>
              </a:prstGeom>
              <a:blipFill>
                <a:blip r:embed="rId3"/>
                <a:stretch>
                  <a:fillRect l="-1770" t="-1478" r="-35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7CB1CE-3FE8-4764-9080-A621980A710E}"/>
                  </a:ext>
                </a:extLst>
              </p:cNvPr>
              <p:cNvSpPr txBox="1"/>
              <p:nvPr/>
            </p:nvSpPr>
            <p:spPr>
              <a:xfrm>
                <a:off x="4257760" y="2789322"/>
                <a:ext cx="3646347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Two of the dimensions </a:t>
                </a:r>
                <a:br>
                  <a:rPr lang="en-GB" sz="2200" dirty="0"/>
                </a:br>
                <a:r>
                  <a:rPr lang="en-GB" sz="2200" dirty="0"/>
                  <a:t>of a cuboid are </a:t>
                </a:r>
                <a14:m>
                  <m:oMath xmlns:m="http://schemas.openxmlformats.org/officeDocument/2006/math">
                    <m:r>
                      <a:rPr lang="en-GB" sz="2200" i="1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and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. The surface area of the cuboid is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250</m:t>
                    </m:r>
                    <m:sSup>
                      <m:sSupPr>
                        <m:ctrlPr>
                          <a:rPr lang="en-GB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/>
                  <a:t>. What is the length of the third dimension?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7CB1CE-3FE8-4764-9080-A621980A71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760" y="2789322"/>
                <a:ext cx="3646347" cy="2462213"/>
              </a:xfrm>
              <a:prstGeom prst="rect">
                <a:avLst/>
              </a:prstGeom>
              <a:blipFill>
                <a:blip r:embed="rId4"/>
                <a:stretch>
                  <a:fillRect l="-2003" t="-1737" r="-33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EEB23B8-818D-4BD1-A7A8-355D7FC58372}"/>
                  </a:ext>
                </a:extLst>
              </p:cNvPr>
              <p:cNvSpPr txBox="1"/>
              <p:nvPr/>
            </p:nvSpPr>
            <p:spPr>
              <a:xfrm>
                <a:off x="8256101" y="4064841"/>
                <a:ext cx="3643535" cy="26288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 The diagram shows the </a:t>
                </a:r>
                <a:br>
                  <a:rPr lang="en-GB" sz="2000" dirty="0"/>
                </a:br>
                <a:r>
                  <a:rPr lang="en-GB" sz="2000" dirty="0"/>
                  <a:t>cross-section of a prism of </a:t>
                </a:r>
                <a:br>
                  <a:rPr lang="en-GB" sz="2000" dirty="0"/>
                </a:br>
                <a:r>
                  <a:rPr lang="en-GB" sz="2000" dirty="0"/>
                  <a:t>length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15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; what is the surface area of the prism?</a:t>
                </a:r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r>
                  <a:rPr lang="en-GB" sz="2000" dirty="0"/>
                  <a:t>Answer: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𝟓𝟕𝟔</m:t>
                    </m:r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EEB23B8-818D-4BD1-A7A8-355D7FC583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1" y="4064841"/>
                <a:ext cx="3643535" cy="2628861"/>
              </a:xfrm>
              <a:prstGeom prst="rect">
                <a:avLst/>
              </a:prstGeom>
              <a:blipFill>
                <a:blip r:embed="rId5"/>
                <a:stretch>
                  <a:fillRect l="-1003" t="-1392" r="-2341" b="-9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461A755-34F6-4209-B3EB-9BBDD50A845F}"/>
                  </a:ext>
                </a:extLst>
              </p:cNvPr>
              <p:cNvSpPr txBox="1"/>
              <p:nvPr/>
            </p:nvSpPr>
            <p:spPr>
              <a:xfrm>
                <a:off x="8388625" y="1331847"/>
                <a:ext cx="3422374" cy="2561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Calculate the curved </a:t>
                </a:r>
                <a:br>
                  <a:rPr lang="en-GB" sz="2000" dirty="0"/>
                </a:br>
                <a:r>
                  <a:rPr lang="en-GB" sz="2000" dirty="0"/>
                  <a:t>surface area of this cylinder giving your answer to the nearest whole integer:</a:t>
                </a:r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r>
                  <a:rPr lang="en-GB" sz="2000" dirty="0"/>
                  <a:t>Answer: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𝟏𝟗𝟔</m:t>
                    </m:r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461A755-34F6-4209-B3EB-9BBDD50A84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8625" y="1331847"/>
                <a:ext cx="3422374" cy="2561535"/>
              </a:xfrm>
              <a:prstGeom prst="rect">
                <a:avLst/>
              </a:prstGeom>
              <a:blipFill>
                <a:blip r:embed="rId6"/>
                <a:stretch>
                  <a:fillRect t="-1188" b="-33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B5B03958-EF1C-4F01-AA5A-43392CC2CE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195" y="2062354"/>
            <a:ext cx="2234868" cy="14199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5A56E6A-A490-41EA-B65C-A2DA632CD8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16684" y="5337314"/>
            <a:ext cx="1550098" cy="9526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D3B1D8-410B-433B-B9AD-8583505060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84324" y="2589949"/>
            <a:ext cx="1828233" cy="91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77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130072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Surface area</a:t>
            </a:r>
            <a:br>
              <a:rPr lang="en-GB" sz="4800" b="1" dirty="0"/>
            </a:br>
            <a:r>
              <a:rPr lang="en-GB" sz="4800" b="1" dirty="0"/>
              <a:t>(prisms)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57809" y="1298715"/>
                <a:ext cx="3445565" cy="2766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the surface </a:t>
                </a:r>
                <a:br>
                  <a:rPr lang="en-GB" sz="2400" dirty="0"/>
                </a:br>
                <a:r>
                  <a:rPr lang="en-GB" sz="2400" dirty="0"/>
                  <a:t>area of the cuboid below: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𝟗𝟐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1298715"/>
                <a:ext cx="3445565" cy="2766848"/>
              </a:xfrm>
              <a:prstGeom prst="rect">
                <a:avLst/>
              </a:prstGeom>
              <a:blipFill>
                <a:blip r:embed="rId2"/>
                <a:stretch>
                  <a:fillRect l="-1416" t="-1762" r="-1239" b="-13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5DA498C-B9D3-44E5-9821-2CF59FAC134A}"/>
                  </a:ext>
                </a:extLst>
              </p:cNvPr>
              <p:cNvSpPr txBox="1"/>
              <p:nvPr/>
            </p:nvSpPr>
            <p:spPr>
              <a:xfrm>
                <a:off x="357809" y="4111228"/>
                <a:ext cx="3445565" cy="2469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A prism of length </a:t>
                </a:r>
                <a14:m>
                  <m:oMath xmlns:m="http://schemas.openxmlformats.org/officeDocument/2006/math">
                    <m:r>
                      <a:rPr lang="en-GB" sz="22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</a:t>
                </a:r>
                <a:br>
                  <a:rPr lang="en-GB" sz="2200" dirty="0"/>
                </a:br>
                <a:r>
                  <a:rPr lang="en-GB" sz="2200" dirty="0"/>
                  <a:t>has a semi-circular cross-section of diameter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. Calculate the surface area of the prism in terms of </a:t>
                </a:r>
                <a14:m>
                  <m:oMath xmlns:m="http://schemas.openxmlformats.org/officeDocument/2006/math">
                    <m:r>
                      <a:rPr lang="en-GB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𝟐𝟗𝟕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5DA498C-B9D3-44E5-9821-2CF59FAC1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4111228"/>
                <a:ext cx="3445565" cy="2469907"/>
              </a:xfrm>
              <a:prstGeom prst="rect">
                <a:avLst/>
              </a:prstGeom>
              <a:blipFill>
                <a:blip r:embed="rId3"/>
                <a:stretch>
                  <a:fillRect l="-1770" t="-1478" r="-35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7CB1CE-3FE8-4764-9080-A621980A710E}"/>
                  </a:ext>
                </a:extLst>
              </p:cNvPr>
              <p:cNvSpPr txBox="1"/>
              <p:nvPr/>
            </p:nvSpPr>
            <p:spPr>
              <a:xfrm>
                <a:off x="4257760" y="2789322"/>
                <a:ext cx="3646347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Two of the dimensions </a:t>
                </a:r>
                <a:br>
                  <a:rPr lang="en-GB" sz="2200" dirty="0"/>
                </a:br>
                <a:r>
                  <a:rPr lang="en-GB" sz="2200" dirty="0"/>
                  <a:t>of a cuboid are </a:t>
                </a:r>
                <a14:m>
                  <m:oMath xmlns:m="http://schemas.openxmlformats.org/officeDocument/2006/math">
                    <m:r>
                      <a:rPr lang="en-GB" sz="2200" i="1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and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. The surface area of the cuboid is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250</m:t>
                    </m:r>
                    <m:sSup>
                      <m:sSupPr>
                        <m:ctrlPr>
                          <a:rPr lang="en-GB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/>
                  <a:t>. What is the length of the third dimension?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7CB1CE-3FE8-4764-9080-A621980A71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760" y="2789322"/>
                <a:ext cx="3646347" cy="2462213"/>
              </a:xfrm>
              <a:prstGeom prst="rect">
                <a:avLst/>
              </a:prstGeom>
              <a:blipFill>
                <a:blip r:embed="rId4"/>
                <a:stretch>
                  <a:fillRect l="-2003" t="-1737" r="-33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EEB23B8-818D-4BD1-A7A8-355D7FC58372}"/>
                  </a:ext>
                </a:extLst>
              </p:cNvPr>
              <p:cNvSpPr txBox="1"/>
              <p:nvPr/>
            </p:nvSpPr>
            <p:spPr>
              <a:xfrm>
                <a:off x="8256101" y="4064841"/>
                <a:ext cx="3643535" cy="26288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 The diagram shows the </a:t>
                </a:r>
                <a:br>
                  <a:rPr lang="en-GB" sz="2000" dirty="0"/>
                </a:br>
                <a:r>
                  <a:rPr lang="en-GB" sz="2000" dirty="0"/>
                  <a:t>cross-section of a prism of </a:t>
                </a:r>
                <a:br>
                  <a:rPr lang="en-GB" sz="2000" dirty="0"/>
                </a:br>
                <a:r>
                  <a:rPr lang="en-GB" sz="2000" dirty="0"/>
                  <a:t>length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15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; what is the surface area of the prism?</a:t>
                </a:r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r>
                  <a:rPr lang="en-GB" sz="2000" dirty="0"/>
                  <a:t>Answer: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𝟓𝟕𝟔</m:t>
                    </m:r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EEB23B8-818D-4BD1-A7A8-355D7FC583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1" y="4064841"/>
                <a:ext cx="3643535" cy="2628861"/>
              </a:xfrm>
              <a:prstGeom prst="rect">
                <a:avLst/>
              </a:prstGeom>
              <a:blipFill>
                <a:blip r:embed="rId5"/>
                <a:stretch>
                  <a:fillRect l="-1003" t="-1392" r="-2341" b="-9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461A755-34F6-4209-B3EB-9BBDD50A845F}"/>
                  </a:ext>
                </a:extLst>
              </p:cNvPr>
              <p:cNvSpPr txBox="1"/>
              <p:nvPr/>
            </p:nvSpPr>
            <p:spPr>
              <a:xfrm>
                <a:off x="8388625" y="1331847"/>
                <a:ext cx="3422374" cy="2561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Calculate the curved </a:t>
                </a:r>
                <a:br>
                  <a:rPr lang="en-GB" sz="2000" dirty="0"/>
                </a:br>
                <a:r>
                  <a:rPr lang="en-GB" sz="2000" dirty="0"/>
                  <a:t>surface area of this cylinder giving your answer to the nearest whole integer:</a:t>
                </a:r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r>
                  <a:rPr lang="en-GB" sz="2000" dirty="0"/>
                  <a:t>Answer: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𝟏𝟗𝟔</m:t>
                    </m:r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461A755-34F6-4209-B3EB-9BBDD50A84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8625" y="1331847"/>
                <a:ext cx="3422374" cy="2561535"/>
              </a:xfrm>
              <a:prstGeom prst="rect">
                <a:avLst/>
              </a:prstGeom>
              <a:blipFill>
                <a:blip r:embed="rId6"/>
                <a:stretch>
                  <a:fillRect t="-1188" b="-33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B5B03958-EF1C-4F01-AA5A-43392CC2CE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195" y="2062354"/>
            <a:ext cx="2234868" cy="14199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5A56E6A-A490-41EA-B65C-A2DA632CD8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16684" y="5337314"/>
            <a:ext cx="1550098" cy="9526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D3B1D8-410B-433B-B9AD-8583505060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84324" y="2589949"/>
            <a:ext cx="1828233" cy="91885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704017B-1BBD-4B22-97CF-9867FDF4B3CF}"/>
              </a:ext>
            </a:extLst>
          </p:cNvPr>
          <p:cNvSpPr txBox="1"/>
          <p:nvPr/>
        </p:nvSpPr>
        <p:spPr>
          <a:xfrm>
            <a:off x="4383259" y="5429940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201150-A787-4B74-BD34-5CBF7EC42B0B}"/>
              </a:ext>
            </a:extLst>
          </p:cNvPr>
          <p:cNvSpPr txBox="1"/>
          <p:nvPr/>
        </p:nvSpPr>
        <p:spPr>
          <a:xfrm rot="19658400">
            <a:off x="8511018" y="4992237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8" name="Rectangle 17">
            <a:hlinkClick r:id="rId10" action="ppaction://hlinksldjump"/>
            <a:extLst>
              <a:ext uri="{FF2B5EF4-FFF2-40B4-BE49-F238E27FC236}">
                <a16:creationId xmlns:a16="http://schemas.microsoft.com/office/drawing/2014/main" id="{74A4B212-31C3-43CC-9465-A810DED24B1F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05B4EA-B1D0-405A-8966-12BC96E42346}"/>
              </a:ext>
            </a:extLst>
          </p:cNvPr>
          <p:cNvSpPr txBox="1"/>
          <p:nvPr/>
        </p:nvSpPr>
        <p:spPr>
          <a:xfrm rot="19658400">
            <a:off x="4529149" y="36515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0A057D-3092-44D8-BAF4-6E0E6C9DA58A}"/>
              </a:ext>
            </a:extLst>
          </p:cNvPr>
          <p:cNvSpPr txBox="1"/>
          <p:nvPr/>
        </p:nvSpPr>
        <p:spPr>
          <a:xfrm rot="19658400">
            <a:off x="8531590" y="223600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B62C66-C4A9-4C99-875F-6D0C946BE545}"/>
              </a:ext>
            </a:extLst>
          </p:cNvPr>
          <p:cNvSpPr txBox="1"/>
          <p:nvPr/>
        </p:nvSpPr>
        <p:spPr>
          <a:xfrm rot="19658400">
            <a:off x="533619" y="502150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4295DE-EBF3-416B-BEA3-88AE9AEB6639}"/>
              </a:ext>
            </a:extLst>
          </p:cNvPr>
          <p:cNvSpPr txBox="1"/>
          <p:nvPr/>
        </p:nvSpPr>
        <p:spPr>
          <a:xfrm rot="19658400">
            <a:off x="533619" y="227661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89675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Volume (prisms)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65043" y="1351723"/>
                <a:ext cx="3643535" cy="26288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The cross-section of a prism </a:t>
                </a:r>
                <a:br>
                  <a:rPr lang="en-GB" sz="2000" dirty="0"/>
                </a:br>
                <a:r>
                  <a:rPr lang="en-GB" sz="2000" dirty="0"/>
                  <a:t>of length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is shown below; what is the volume of the prism?</a:t>
                </a:r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r>
                  <a:rPr lang="en-GB" sz="2000" dirty="0"/>
                  <a:t>Answer: </a:t>
                </a:r>
                <a14:m>
                  <m:oMath xmlns:m="http://schemas.openxmlformats.org/officeDocument/2006/math"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𝟎𝟎</m:t>
                    </m:r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43" y="1351723"/>
                <a:ext cx="3643535" cy="2628861"/>
              </a:xfrm>
              <a:prstGeom prst="rect">
                <a:avLst/>
              </a:prstGeom>
              <a:blipFill>
                <a:blip r:embed="rId2"/>
                <a:stretch>
                  <a:fillRect l="-1003" t="-1392" r="-836" b="-9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B0AF6B-2D2C-4955-B896-73476FEB7528}"/>
                  </a:ext>
                </a:extLst>
              </p:cNvPr>
              <p:cNvSpPr txBox="1"/>
              <p:nvPr/>
            </p:nvSpPr>
            <p:spPr>
              <a:xfrm>
                <a:off x="265043" y="4150981"/>
                <a:ext cx="3670853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A cylinder of radius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</a:t>
                </a:r>
                <a:br>
                  <a:rPr lang="en-GB" sz="2200" dirty="0"/>
                </a:br>
                <a:r>
                  <a:rPr lang="en-GB" sz="2200" dirty="0"/>
                  <a:t>has the same volume as a cuboid with dimensions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,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,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. What is the length of the cylinder to the nearest centimetre?</a:t>
                </a:r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B0AF6B-2D2C-4955-B896-73476FEB7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43" y="4150981"/>
                <a:ext cx="3670853" cy="2462213"/>
              </a:xfrm>
              <a:prstGeom prst="rect">
                <a:avLst/>
              </a:prstGeom>
              <a:blipFill>
                <a:blip r:embed="rId3"/>
                <a:stretch>
                  <a:fillRect l="-332" t="-1733" r="-1824" b="-3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52E73C6-E4AC-4421-B498-C2F61C063457}"/>
                  </a:ext>
                </a:extLst>
              </p:cNvPr>
              <p:cNvSpPr txBox="1"/>
              <p:nvPr/>
            </p:nvSpPr>
            <p:spPr>
              <a:xfrm>
                <a:off x="4232420" y="2749566"/>
                <a:ext cx="3670853" cy="2543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Calculate the volume of </a:t>
                </a:r>
                <a:br>
                  <a:rPr lang="en-GB" sz="2200" dirty="0"/>
                </a:br>
                <a:r>
                  <a:rPr lang="en-GB" sz="2200" dirty="0"/>
                  <a:t>the </a:t>
                </a:r>
                <a14:m>
                  <m:oMath xmlns:m="http://schemas.openxmlformats.org/officeDocument/2006/math">
                    <m:r>
                      <a:rPr lang="en-GB" sz="22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2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long prism with the cross-section below: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𝟑𝟔𝟎𝟎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52E73C6-E4AC-4421-B498-C2F61C063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2420" y="2749566"/>
                <a:ext cx="3670853" cy="2543966"/>
              </a:xfrm>
              <a:prstGeom prst="rect">
                <a:avLst/>
              </a:prstGeom>
              <a:blipFill>
                <a:blip r:embed="rId4"/>
                <a:stretch>
                  <a:fillRect t="-1679" r="-498" b="-1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75A3C05-632A-4F05-8925-70187DC818E0}"/>
                  </a:ext>
                </a:extLst>
              </p:cNvPr>
              <p:cNvSpPr txBox="1"/>
              <p:nvPr/>
            </p:nvSpPr>
            <p:spPr>
              <a:xfrm>
                <a:off x="8256103" y="4144353"/>
                <a:ext cx="3643532" cy="2543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A cylindrical bottle has a diameter of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and a height of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. Will the bottle hold a litre of water?</a:t>
                </a:r>
              </a:p>
              <a:p>
                <a:pPr algn="ctr"/>
                <a:r>
                  <a:rPr lang="en-GB" sz="2200" dirty="0"/>
                  <a:t>Explain your answer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:r>
                  <a:rPr lang="en-GB" sz="2200" b="1" dirty="0">
                    <a:solidFill>
                      <a:srgbClr val="FF0000"/>
                    </a:solidFill>
                  </a:rPr>
                  <a:t>Yes, volume is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𝟒𝟎𝟐𝟏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75A3C05-632A-4F05-8925-70187DC818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3" y="4144353"/>
                <a:ext cx="3643532" cy="2543966"/>
              </a:xfrm>
              <a:prstGeom prst="rect">
                <a:avLst/>
              </a:prstGeom>
              <a:blipFill>
                <a:blip r:embed="rId5"/>
                <a:stretch>
                  <a:fillRect l="-1338" t="-1679" r="-2676" b="-11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411822B-1389-460A-8F78-80E255E894CB}"/>
                  </a:ext>
                </a:extLst>
              </p:cNvPr>
              <p:cNvSpPr txBox="1"/>
              <p:nvPr/>
            </p:nvSpPr>
            <p:spPr>
              <a:xfrm>
                <a:off x="8256102" y="1398107"/>
                <a:ext cx="3643533" cy="2469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A cylinder has a diameter </a:t>
                </a:r>
                <a:br>
                  <a:rPr lang="en-GB" sz="2200" dirty="0"/>
                </a:br>
                <a:r>
                  <a:rPr lang="en-GB" sz="2200" dirty="0"/>
                  <a:t>of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11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and is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long. What is the volume of the cylinder? Round your answer to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200" dirty="0"/>
                  <a:t> significant figures.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𝟏𝟎𝟒𝟓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𝟑𝟔𝟓</m:t>
                      </m:r>
                      <m:sSup>
                        <m:sSupPr>
                          <m:ctrlP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411822B-1389-460A-8F78-80E255E894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2" y="1398107"/>
                <a:ext cx="3643533" cy="2469907"/>
              </a:xfrm>
              <a:prstGeom prst="rect">
                <a:avLst/>
              </a:prstGeom>
              <a:blipFill>
                <a:blip r:embed="rId6"/>
                <a:stretch>
                  <a:fillRect t="-1478" r="-13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F526BF34-2827-4671-AEB3-11D02072B9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2277457"/>
            <a:ext cx="2560783" cy="12092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C0235F9-EA1A-40FA-BC2A-5E5F9C9F2B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4757" y="3768196"/>
            <a:ext cx="1618008" cy="109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840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Volume (prisms)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65043" y="1351723"/>
                <a:ext cx="3643535" cy="26288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The cross-section of a prism </a:t>
                </a:r>
                <a:br>
                  <a:rPr lang="en-GB" sz="2000" dirty="0"/>
                </a:br>
                <a:r>
                  <a:rPr lang="en-GB" sz="2000" dirty="0"/>
                  <a:t>of length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is shown below; what is the volume of the prism?</a:t>
                </a:r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r>
                  <a:rPr lang="en-GB" sz="2000" dirty="0"/>
                  <a:t>Answer: </a:t>
                </a:r>
                <a14:m>
                  <m:oMath xmlns:m="http://schemas.openxmlformats.org/officeDocument/2006/math"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𝟎𝟎</m:t>
                    </m:r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43" y="1351723"/>
                <a:ext cx="3643535" cy="2628861"/>
              </a:xfrm>
              <a:prstGeom prst="rect">
                <a:avLst/>
              </a:prstGeom>
              <a:blipFill>
                <a:blip r:embed="rId2"/>
                <a:stretch>
                  <a:fillRect l="-1003" t="-1392" r="-836" b="-9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B0AF6B-2D2C-4955-B896-73476FEB7528}"/>
                  </a:ext>
                </a:extLst>
              </p:cNvPr>
              <p:cNvSpPr txBox="1"/>
              <p:nvPr/>
            </p:nvSpPr>
            <p:spPr>
              <a:xfrm>
                <a:off x="265043" y="4150981"/>
                <a:ext cx="3670853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A cylinder of radius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</a:t>
                </a:r>
                <a:br>
                  <a:rPr lang="en-GB" sz="2200" dirty="0"/>
                </a:br>
                <a:r>
                  <a:rPr lang="en-GB" sz="2200" dirty="0"/>
                  <a:t>has the same volume as a cuboid with dimensions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,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,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. What is the length of the cylinder to the nearest centimetre?</a:t>
                </a:r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B0AF6B-2D2C-4955-B896-73476FEB7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43" y="4150981"/>
                <a:ext cx="3670853" cy="2462213"/>
              </a:xfrm>
              <a:prstGeom prst="rect">
                <a:avLst/>
              </a:prstGeom>
              <a:blipFill>
                <a:blip r:embed="rId3"/>
                <a:stretch>
                  <a:fillRect l="-332" t="-1733" r="-1824" b="-3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52E73C6-E4AC-4421-B498-C2F61C063457}"/>
                  </a:ext>
                </a:extLst>
              </p:cNvPr>
              <p:cNvSpPr txBox="1"/>
              <p:nvPr/>
            </p:nvSpPr>
            <p:spPr>
              <a:xfrm>
                <a:off x="4232420" y="2749566"/>
                <a:ext cx="3670853" cy="2543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Calculate the volume of </a:t>
                </a:r>
                <a:br>
                  <a:rPr lang="en-GB" sz="2200" dirty="0"/>
                </a:br>
                <a:r>
                  <a:rPr lang="en-GB" sz="2200" dirty="0"/>
                  <a:t>the </a:t>
                </a:r>
                <a14:m>
                  <m:oMath xmlns:m="http://schemas.openxmlformats.org/officeDocument/2006/math">
                    <m:r>
                      <a:rPr lang="en-GB" sz="22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2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long prism with the cross-section below: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𝟑𝟔𝟎𝟎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52E73C6-E4AC-4421-B498-C2F61C063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2420" y="2749566"/>
                <a:ext cx="3670853" cy="2543966"/>
              </a:xfrm>
              <a:prstGeom prst="rect">
                <a:avLst/>
              </a:prstGeom>
              <a:blipFill>
                <a:blip r:embed="rId4"/>
                <a:stretch>
                  <a:fillRect t="-1679" r="-498" b="-1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75A3C05-632A-4F05-8925-70187DC818E0}"/>
                  </a:ext>
                </a:extLst>
              </p:cNvPr>
              <p:cNvSpPr txBox="1"/>
              <p:nvPr/>
            </p:nvSpPr>
            <p:spPr>
              <a:xfrm>
                <a:off x="8256103" y="4144353"/>
                <a:ext cx="3643532" cy="2543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A cylindrical bottle has a diameter of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and a height of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. Will the bottle hold a litre of water?</a:t>
                </a:r>
              </a:p>
              <a:p>
                <a:pPr algn="ctr"/>
                <a:r>
                  <a:rPr lang="en-GB" sz="2200" dirty="0"/>
                  <a:t>Explain your answer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:r>
                  <a:rPr lang="en-GB" sz="2200" b="1" dirty="0">
                    <a:solidFill>
                      <a:srgbClr val="FF0000"/>
                    </a:solidFill>
                  </a:rPr>
                  <a:t>Yes, volume is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𝟒𝟎𝟐𝟏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75A3C05-632A-4F05-8925-70187DC818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3" y="4144353"/>
                <a:ext cx="3643532" cy="2543966"/>
              </a:xfrm>
              <a:prstGeom prst="rect">
                <a:avLst/>
              </a:prstGeom>
              <a:blipFill>
                <a:blip r:embed="rId5"/>
                <a:stretch>
                  <a:fillRect l="-1338" t="-1679" r="-2676" b="-11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411822B-1389-460A-8F78-80E255E894CB}"/>
                  </a:ext>
                </a:extLst>
              </p:cNvPr>
              <p:cNvSpPr txBox="1"/>
              <p:nvPr/>
            </p:nvSpPr>
            <p:spPr>
              <a:xfrm>
                <a:off x="8256102" y="1398107"/>
                <a:ext cx="3643533" cy="2469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A cylinder has a diameter </a:t>
                </a:r>
                <a:br>
                  <a:rPr lang="en-GB" sz="2200" dirty="0"/>
                </a:br>
                <a:r>
                  <a:rPr lang="en-GB" sz="2200" dirty="0"/>
                  <a:t>of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11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and is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long. What is the volume of the cylinder? Round your answer to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200" dirty="0"/>
                  <a:t> significant figures.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𝟏𝟎𝟒𝟓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𝟑𝟔𝟓</m:t>
                      </m:r>
                      <m:sSup>
                        <m:sSupPr>
                          <m:ctrlP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411822B-1389-460A-8F78-80E255E894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2" y="1398107"/>
                <a:ext cx="3643533" cy="2469907"/>
              </a:xfrm>
              <a:prstGeom prst="rect">
                <a:avLst/>
              </a:prstGeom>
              <a:blipFill>
                <a:blip r:embed="rId6"/>
                <a:stretch>
                  <a:fillRect t="-1478" r="-13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F526BF34-2827-4671-AEB3-11D02072B9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2277457"/>
            <a:ext cx="2560783" cy="12092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C0235F9-EA1A-40FA-BC2A-5E5F9C9F2B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4757" y="3768196"/>
            <a:ext cx="1618008" cy="10994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364E2BD-5863-47BE-BDE5-DB2AA1234ED4}"/>
              </a:ext>
            </a:extLst>
          </p:cNvPr>
          <p:cNvSpPr txBox="1"/>
          <p:nvPr/>
        </p:nvSpPr>
        <p:spPr>
          <a:xfrm>
            <a:off x="4383259" y="1666322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3CF083-5526-4453-930A-70D6BB1F82A1}"/>
              </a:ext>
            </a:extLst>
          </p:cNvPr>
          <p:cNvSpPr txBox="1"/>
          <p:nvPr/>
        </p:nvSpPr>
        <p:spPr>
          <a:xfrm rot="19658400">
            <a:off x="505469" y="227661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7" name="Rectangle 16">
            <a:hlinkClick r:id="rId9" action="ppaction://hlinksldjump"/>
            <a:extLst>
              <a:ext uri="{FF2B5EF4-FFF2-40B4-BE49-F238E27FC236}">
                <a16:creationId xmlns:a16="http://schemas.microsoft.com/office/drawing/2014/main" id="{45870DC6-583C-4759-A210-BF9887C015FE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50AB00-A32A-4EBA-90E7-8A0248675146}"/>
              </a:ext>
            </a:extLst>
          </p:cNvPr>
          <p:cNvSpPr txBox="1"/>
          <p:nvPr/>
        </p:nvSpPr>
        <p:spPr>
          <a:xfrm rot="19658400">
            <a:off x="8531590" y="223600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C1C9A2-B221-4528-A0AD-F58999BA21ED}"/>
              </a:ext>
            </a:extLst>
          </p:cNvPr>
          <p:cNvSpPr txBox="1"/>
          <p:nvPr/>
        </p:nvSpPr>
        <p:spPr>
          <a:xfrm rot="19658400">
            <a:off x="8511019" y="502643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281BD6-5AEC-4E89-8DBC-6E546288DD0E}"/>
              </a:ext>
            </a:extLst>
          </p:cNvPr>
          <p:cNvSpPr txBox="1"/>
          <p:nvPr/>
        </p:nvSpPr>
        <p:spPr>
          <a:xfrm rot="19658400">
            <a:off x="533621" y="502643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2BC119-00B5-45E8-B2BC-FE55EF5EA54B}"/>
              </a:ext>
            </a:extLst>
          </p:cNvPr>
          <p:cNvSpPr txBox="1"/>
          <p:nvPr/>
        </p:nvSpPr>
        <p:spPr>
          <a:xfrm rot="19658400">
            <a:off x="4556911" y="3626641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320744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136650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Surface area</a:t>
            </a:r>
            <a:br>
              <a:rPr lang="en-GB" sz="4800" b="1" dirty="0"/>
            </a:br>
            <a:r>
              <a:rPr lang="en-GB" sz="4800" b="1" dirty="0"/>
              <a:t>(non-prisms)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88127" y="1463457"/>
                <a:ext cx="3420777" cy="2316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surface area </a:t>
                </a:r>
                <a:br>
                  <a:rPr lang="en-GB" sz="2400" dirty="0"/>
                </a:br>
                <a:r>
                  <a:rPr lang="en-GB" sz="2400" dirty="0"/>
                  <a:t>of a sphere with a radius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 giving your answer in terms of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𝟑𝟏𝟒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27" y="1463457"/>
                <a:ext cx="3420777" cy="2316660"/>
              </a:xfrm>
              <a:prstGeom prst="rect">
                <a:avLst/>
              </a:prstGeom>
              <a:blipFill>
                <a:blip r:embed="rId2"/>
                <a:stretch>
                  <a:fillRect t="-2105" r="-17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4A70DF5-E955-4D5C-BF1D-7EEC6222CB4E}"/>
                  </a:ext>
                </a:extLst>
              </p:cNvPr>
              <p:cNvSpPr txBox="1"/>
              <p:nvPr/>
            </p:nvSpPr>
            <p:spPr>
              <a:xfrm>
                <a:off x="388128" y="4115415"/>
                <a:ext cx="3420776" cy="2469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Calculate total surface area of the solid hemisphere below in terms of </a:t>
                </a:r>
                <a14:m>
                  <m:oMath xmlns:m="http://schemas.openxmlformats.org/officeDocument/2006/math">
                    <m:r>
                      <a:rPr lang="en-GB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200" dirty="0"/>
                  <a:t>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𝟕𝟐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𝛑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4A70DF5-E955-4D5C-BF1D-7EEC6222CB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28" y="4115415"/>
                <a:ext cx="3420776" cy="2469907"/>
              </a:xfrm>
              <a:prstGeom prst="rect">
                <a:avLst/>
              </a:prstGeom>
              <a:blipFill>
                <a:blip r:embed="rId3"/>
                <a:stretch>
                  <a:fillRect t="-1728" r="-1783"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B9D3373-8F60-4808-84E5-EEDE087C9106}"/>
                  </a:ext>
                </a:extLst>
              </p:cNvPr>
              <p:cNvSpPr txBox="1"/>
              <p:nvPr/>
            </p:nvSpPr>
            <p:spPr>
              <a:xfrm>
                <a:off x="4612565" y="2796572"/>
                <a:ext cx="2966866" cy="2316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What is the total surface area of a cone with radius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 and height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𝑠𝑓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B9D3373-8F60-4808-84E5-EEDE087C9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2565" y="2796572"/>
                <a:ext cx="2966866" cy="2316660"/>
              </a:xfrm>
              <a:prstGeom prst="rect">
                <a:avLst/>
              </a:prstGeom>
              <a:blipFill>
                <a:blip r:embed="rId4"/>
                <a:stretch>
                  <a:fillRect l="-2263" t="-2105" r="-43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452DA8-995A-4407-B175-DE5B6A02FB8B}"/>
                  </a:ext>
                </a:extLst>
              </p:cNvPr>
              <p:cNvSpPr txBox="1"/>
              <p:nvPr/>
            </p:nvSpPr>
            <p:spPr>
              <a:xfrm>
                <a:off x="8341433" y="4145211"/>
                <a:ext cx="3473403" cy="2543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Find the total surface area </a:t>
                </a:r>
                <a:br>
                  <a:rPr lang="en-GB" sz="2200" dirty="0"/>
                </a:br>
                <a:r>
                  <a:rPr lang="en-GB" sz="2200" dirty="0"/>
                  <a:t>of the shape below to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200" dirty="0"/>
                  <a:t>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𝟒𝟓𝟐</m:t>
                    </m:r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452DA8-995A-4407-B175-DE5B6A02F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433" y="4145211"/>
                <a:ext cx="3473403" cy="2543966"/>
              </a:xfrm>
              <a:prstGeom prst="rect">
                <a:avLst/>
              </a:prstGeom>
              <a:blipFill>
                <a:blip r:embed="rId5"/>
                <a:stretch>
                  <a:fillRect t="-1679" b="-11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328577B-5529-4FA5-B1D2-1325466FF2E5}"/>
                  </a:ext>
                </a:extLst>
              </p:cNvPr>
              <p:cNvSpPr txBox="1"/>
              <p:nvPr/>
            </p:nvSpPr>
            <p:spPr>
              <a:xfrm>
                <a:off x="8256101" y="1392197"/>
                <a:ext cx="3670853" cy="2469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Find the curved surface </a:t>
                </a:r>
                <a:br>
                  <a:rPr lang="en-GB" sz="2200" dirty="0"/>
                </a:br>
                <a:r>
                  <a:rPr lang="en-GB" sz="2200" dirty="0"/>
                  <a:t>area of the cone to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200" dirty="0"/>
                  <a:t>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𝟏𝟖𝟖</m:t>
                    </m:r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328577B-5529-4FA5-B1D2-1325466FF2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1" y="1392197"/>
                <a:ext cx="3670853" cy="2469907"/>
              </a:xfrm>
              <a:prstGeom prst="rect">
                <a:avLst/>
              </a:prstGeom>
              <a:blipFill>
                <a:blip r:embed="rId6"/>
                <a:stretch>
                  <a:fillRect t="-1478" b="-41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05962" y="2121658"/>
            <a:ext cx="1496664" cy="136953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8684" y="5200146"/>
            <a:ext cx="1818692" cy="93277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77796" y="4868858"/>
            <a:ext cx="2213415" cy="132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735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136650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Surface area</a:t>
            </a:r>
            <a:br>
              <a:rPr lang="en-GB" sz="4800" b="1" dirty="0"/>
            </a:br>
            <a:r>
              <a:rPr lang="en-GB" sz="4800" b="1" dirty="0"/>
              <a:t>(non-prisms)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88127" y="1463457"/>
                <a:ext cx="3420777" cy="2316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Find the surface area </a:t>
                </a:r>
                <a:br>
                  <a:rPr lang="en-GB" sz="2400" dirty="0"/>
                </a:br>
                <a:r>
                  <a:rPr lang="en-GB" sz="2400" dirty="0"/>
                  <a:t>of a sphere with a radius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 giving your answer in terms of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𝟑𝟏𝟒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27" y="1463457"/>
                <a:ext cx="3420777" cy="2316660"/>
              </a:xfrm>
              <a:prstGeom prst="rect">
                <a:avLst/>
              </a:prstGeom>
              <a:blipFill>
                <a:blip r:embed="rId2"/>
                <a:stretch>
                  <a:fillRect t="-2105" r="-17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4A70DF5-E955-4D5C-BF1D-7EEC6222CB4E}"/>
                  </a:ext>
                </a:extLst>
              </p:cNvPr>
              <p:cNvSpPr txBox="1"/>
              <p:nvPr/>
            </p:nvSpPr>
            <p:spPr>
              <a:xfrm>
                <a:off x="388128" y="4115415"/>
                <a:ext cx="3420776" cy="2469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Calculate total surface area of the solid hemisphere below in terms of </a:t>
                </a:r>
                <a14:m>
                  <m:oMath xmlns:m="http://schemas.openxmlformats.org/officeDocument/2006/math">
                    <m:r>
                      <a:rPr lang="en-GB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200" dirty="0"/>
                  <a:t>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𝟕𝟐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𝛑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4A70DF5-E955-4D5C-BF1D-7EEC6222CB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28" y="4115415"/>
                <a:ext cx="3420776" cy="2469907"/>
              </a:xfrm>
              <a:prstGeom prst="rect">
                <a:avLst/>
              </a:prstGeom>
              <a:blipFill>
                <a:blip r:embed="rId3"/>
                <a:stretch>
                  <a:fillRect t="-1728" r="-1783"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B9D3373-8F60-4808-84E5-EEDE087C9106}"/>
                  </a:ext>
                </a:extLst>
              </p:cNvPr>
              <p:cNvSpPr txBox="1"/>
              <p:nvPr/>
            </p:nvSpPr>
            <p:spPr>
              <a:xfrm>
                <a:off x="4612565" y="2796572"/>
                <a:ext cx="2966866" cy="2316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What is the total surface area of a cone with radius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 and height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𝑠𝑓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B9D3373-8F60-4808-84E5-EEDE087C9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2565" y="2796572"/>
                <a:ext cx="2966866" cy="2316660"/>
              </a:xfrm>
              <a:prstGeom prst="rect">
                <a:avLst/>
              </a:prstGeom>
              <a:blipFill>
                <a:blip r:embed="rId4"/>
                <a:stretch>
                  <a:fillRect l="-2263" t="-2105" r="-43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452DA8-995A-4407-B175-DE5B6A02FB8B}"/>
                  </a:ext>
                </a:extLst>
              </p:cNvPr>
              <p:cNvSpPr txBox="1"/>
              <p:nvPr/>
            </p:nvSpPr>
            <p:spPr>
              <a:xfrm>
                <a:off x="8341433" y="4145211"/>
                <a:ext cx="3473403" cy="2543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Find the total surface area </a:t>
                </a:r>
                <a:br>
                  <a:rPr lang="en-GB" sz="2200" dirty="0"/>
                </a:br>
                <a:r>
                  <a:rPr lang="en-GB" sz="2200" dirty="0"/>
                  <a:t>of the shape below to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200" dirty="0"/>
                  <a:t>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𝟒𝟓𝟐</m:t>
                    </m:r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452DA8-995A-4407-B175-DE5B6A02F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433" y="4145211"/>
                <a:ext cx="3473403" cy="2543966"/>
              </a:xfrm>
              <a:prstGeom prst="rect">
                <a:avLst/>
              </a:prstGeom>
              <a:blipFill>
                <a:blip r:embed="rId5"/>
                <a:stretch>
                  <a:fillRect t="-1679" b="-11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328577B-5529-4FA5-B1D2-1325466FF2E5}"/>
                  </a:ext>
                </a:extLst>
              </p:cNvPr>
              <p:cNvSpPr txBox="1"/>
              <p:nvPr/>
            </p:nvSpPr>
            <p:spPr>
              <a:xfrm>
                <a:off x="8256101" y="1392197"/>
                <a:ext cx="3670853" cy="2469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Find the curved surface </a:t>
                </a:r>
                <a:br>
                  <a:rPr lang="en-GB" sz="2200" dirty="0"/>
                </a:br>
                <a:r>
                  <a:rPr lang="en-GB" sz="2200" dirty="0"/>
                  <a:t>area of the cone to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200" dirty="0"/>
                  <a:t>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𝟏𝟖𝟖</m:t>
                    </m:r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328577B-5529-4FA5-B1D2-1325466FF2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1" y="1392197"/>
                <a:ext cx="3670853" cy="2469907"/>
              </a:xfrm>
              <a:prstGeom prst="rect">
                <a:avLst/>
              </a:prstGeom>
              <a:blipFill>
                <a:blip r:embed="rId6"/>
                <a:stretch>
                  <a:fillRect t="-1478" b="-41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05962" y="2121658"/>
            <a:ext cx="1496664" cy="136953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8684" y="5200146"/>
            <a:ext cx="1818692" cy="93277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77796" y="4868858"/>
            <a:ext cx="2213415" cy="132718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704017B-1BBD-4B22-97CF-9867FDF4B3CF}"/>
              </a:ext>
            </a:extLst>
          </p:cNvPr>
          <p:cNvSpPr txBox="1"/>
          <p:nvPr/>
        </p:nvSpPr>
        <p:spPr>
          <a:xfrm>
            <a:off x="4383259" y="5429940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201150-A787-4B74-BD34-5CBF7EC42B0B}"/>
              </a:ext>
            </a:extLst>
          </p:cNvPr>
          <p:cNvSpPr txBox="1"/>
          <p:nvPr/>
        </p:nvSpPr>
        <p:spPr>
          <a:xfrm rot="19658400">
            <a:off x="4529151" y="360095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9" name="Rectangle 18">
            <a:hlinkClick r:id="rId10" action="ppaction://hlinksldjump"/>
            <a:extLst>
              <a:ext uri="{FF2B5EF4-FFF2-40B4-BE49-F238E27FC236}">
                <a16:creationId xmlns:a16="http://schemas.microsoft.com/office/drawing/2014/main" id="{74A4B212-31C3-43CC-9465-A810DED24B1F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0A057D-3092-44D8-BAF4-6E0E6C9DA58A}"/>
              </a:ext>
            </a:extLst>
          </p:cNvPr>
          <p:cNvSpPr txBox="1"/>
          <p:nvPr/>
        </p:nvSpPr>
        <p:spPr>
          <a:xfrm rot="19658400">
            <a:off x="531666" y="226784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0A057D-3092-44D8-BAF4-6E0E6C9DA58A}"/>
              </a:ext>
            </a:extLst>
          </p:cNvPr>
          <p:cNvSpPr txBox="1"/>
          <p:nvPr/>
        </p:nvSpPr>
        <p:spPr>
          <a:xfrm rot="19658400">
            <a:off x="8526636" y="500613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40A057D-3092-44D8-BAF4-6E0E6C9DA58A}"/>
              </a:ext>
            </a:extLst>
          </p:cNvPr>
          <p:cNvSpPr txBox="1"/>
          <p:nvPr/>
        </p:nvSpPr>
        <p:spPr>
          <a:xfrm rot="19658400">
            <a:off x="531667" y="502643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0A057D-3092-44D8-BAF4-6E0E6C9DA58A}"/>
              </a:ext>
            </a:extLst>
          </p:cNvPr>
          <p:cNvSpPr txBox="1"/>
          <p:nvPr/>
        </p:nvSpPr>
        <p:spPr>
          <a:xfrm rot="19658400">
            <a:off x="8480268" y="228632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126545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176121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Volume</a:t>
            </a:r>
            <a:br>
              <a:rPr lang="en-GB" sz="4800" b="1" dirty="0"/>
            </a:br>
            <a:r>
              <a:rPr lang="en-GB" sz="4800" b="1" dirty="0"/>
              <a:t>(non-prisms)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71061" y="1285463"/>
                <a:ext cx="3432313" cy="2766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the volume </a:t>
                </a:r>
                <a:br>
                  <a:rPr lang="en-GB" sz="2400" dirty="0"/>
                </a:br>
                <a:r>
                  <a:rPr lang="en-GB" sz="2400" dirty="0"/>
                  <a:t>of a sphere with a diameter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. Give your answer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/>
                  <a:t> significant figures.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𝟓𝟐𝟒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61" y="1285463"/>
                <a:ext cx="3432313" cy="2766848"/>
              </a:xfrm>
              <a:prstGeom prst="rect">
                <a:avLst/>
              </a:prstGeom>
              <a:blipFill>
                <a:blip r:embed="rId2"/>
                <a:stretch>
                  <a:fillRect t="-1762" r="-1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AAE2EDC-F6CD-4E21-9BA7-B311DDD569A8}"/>
                  </a:ext>
                </a:extLst>
              </p:cNvPr>
              <p:cNvSpPr txBox="1"/>
              <p:nvPr/>
            </p:nvSpPr>
            <p:spPr>
              <a:xfrm>
                <a:off x="8375371" y="4200528"/>
                <a:ext cx="343231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 sphere has </a:t>
                </a:r>
                <a:br>
                  <a:rPr lang="en-GB" sz="2400" dirty="0"/>
                </a:br>
                <a:r>
                  <a:rPr lang="en-GB" sz="2400" dirty="0"/>
                  <a:t>numerically equal surface area and volume. What is the radius of the sphere?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AAE2EDC-F6CD-4E21-9BA7-B311DDD569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371" y="4200528"/>
                <a:ext cx="3432313" cy="2308324"/>
              </a:xfrm>
              <a:prstGeom prst="rect">
                <a:avLst/>
              </a:prstGeom>
              <a:blipFill>
                <a:blip r:embed="rId3"/>
                <a:stretch>
                  <a:fillRect l="-1599" t="-2111" r="-1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8A0F973-BCFC-44B2-8D0E-55360760DE34}"/>
                  </a:ext>
                </a:extLst>
              </p:cNvPr>
              <p:cNvSpPr txBox="1"/>
              <p:nvPr/>
            </p:nvSpPr>
            <p:spPr>
              <a:xfrm>
                <a:off x="4482546" y="2770517"/>
                <a:ext cx="3412434" cy="2469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Calculate the volume of this compound shape to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200" dirty="0"/>
                  <a:t>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𝟓𝟒𝟓</m:t>
                    </m:r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8A0F973-BCFC-44B2-8D0E-55360760DE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2546" y="2770517"/>
                <a:ext cx="3412434" cy="2469907"/>
              </a:xfrm>
              <a:prstGeom prst="rect">
                <a:avLst/>
              </a:prstGeom>
              <a:blipFill>
                <a:blip r:embed="rId4"/>
                <a:stretch>
                  <a:fillRect l="-1250" t="-1478" r="-3036" b="-41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51617B-D8B1-4CB1-8527-09CDAB7D20EE}"/>
                  </a:ext>
                </a:extLst>
              </p:cNvPr>
              <p:cNvSpPr txBox="1"/>
              <p:nvPr/>
            </p:nvSpPr>
            <p:spPr>
              <a:xfrm>
                <a:off x="384316" y="4106899"/>
                <a:ext cx="3419058" cy="2543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A square-based pyramid </a:t>
                </a:r>
                <a:br>
                  <a:rPr lang="en-GB" sz="2200" dirty="0"/>
                </a:br>
                <a:r>
                  <a:rPr lang="en-GB" sz="2200" dirty="0"/>
                  <a:t>has a base of side length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and a height of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. Calculate the volume of the pyramid.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𝟔𝟎</m:t>
                      </m:r>
                      <m:sSup>
                        <m:sSupPr>
                          <m:ctrlP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51617B-D8B1-4CB1-8527-09CDAB7D2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16" y="4106899"/>
                <a:ext cx="3419058" cy="2543966"/>
              </a:xfrm>
              <a:prstGeom prst="rect">
                <a:avLst/>
              </a:prstGeom>
              <a:blipFill>
                <a:blip r:embed="rId5"/>
                <a:stretch>
                  <a:fillRect l="-713" t="-1679" r="-24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A6BB606-8094-4068-BBFB-6849DA6BD6C3}"/>
                  </a:ext>
                </a:extLst>
              </p:cNvPr>
              <p:cNvSpPr txBox="1"/>
              <p:nvPr/>
            </p:nvSpPr>
            <p:spPr>
              <a:xfrm>
                <a:off x="8608095" y="1398107"/>
                <a:ext cx="2966866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The volume of a cone that has a radius of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is calculated as being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128</m:t>
                    </m:r>
                    <m:r>
                      <a:rPr lang="en-GB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200" dirty="0"/>
                  <a:t>. What is the height of the cone?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A6BB606-8094-4068-BBFB-6849DA6BD6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8095" y="1398107"/>
                <a:ext cx="2966866" cy="2462213"/>
              </a:xfrm>
              <a:prstGeom prst="rect">
                <a:avLst/>
              </a:prstGeom>
              <a:blipFill>
                <a:blip r:embed="rId6"/>
                <a:stretch>
                  <a:fillRect l="-2053" t="-1485" r="-2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040F71BB-8EC1-4C35-8EF4-1168DEAFF4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3852" y="3502732"/>
            <a:ext cx="2206436" cy="13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873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176121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Volume</a:t>
            </a:r>
            <a:br>
              <a:rPr lang="en-GB" sz="4800" b="1" dirty="0"/>
            </a:br>
            <a:r>
              <a:rPr lang="en-GB" sz="4800" b="1" dirty="0"/>
              <a:t>(non-prisms)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71061" y="1285463"/>
                <a:ext cx="3432313" cy="2766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Calculate the volume </a:t>
                </a:r>
                <a:br>
                  <a:rPr lang="en-GB" sz="2400" dirty="0"/>
                </a:br>
                <a:r>
                  <a:rPr lang="en-GB" sz="2400" dirty="0"/>
                  <a:t>of a sphere with a diameter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. Give your answer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/>
                  <a:t> significant figures.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𝟓𝟐𝟒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61" y="1285463"/>
                <a:ext cx="3432313" cy="2766848"/>
              </a:xfrm>
              <a:prstGeom prst="rect">
                <a:avLst/>
              </a:prstGeom>
              <a:blipFill>
                <a:blip r:embed="rId2"/>
                <a:stretch>
                  <a:fillRect t="-1762" r="-1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AAE2EDC-F6CD-4E21-9BA7-B311DDD569A8}"/>
                  </a:ext>
                </a:extLst>
              </p:cNvPr>
              <p:cNvSpPr txBox="1"/>
              <p:nvPr/>
            </p:nvSpPr>
            <p:spPr>
              <a:xfrm>
                <a:off x="8375371" y="4200528"/>
                <a:ext cx="343231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 sphere has </a:t>
                </a:r>
                <a:br>
                  <a:rPr lang="en-GB" sz="2400" dirty="0"/>
                </a:br>
                <a:r>
                  <a:rPr lang="en-GB" sz="2400" dirty="0"/>
                  <a:t>numerically equal surface area and volume. What is the radius of the sphere?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AAE2EDC-F6CD-4E21-9BA7-B311DDD569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371" y="4200528"/>
                <a:ext cx="3432313" cy="2308324"/>
              </a:xfrm>
              <a:prstGeom prst="rect">
                <a:avLst/>
              </a:prstGeom>
              <a:blipFill>
                <a:blip r:embed="rId3"/>
                <a:stretch>
                  <a:fillRect l="-1599" t="-2111" r="-1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8A0F973-BCFC-44B2-8D0E-55360760DE34}"/>
                  </a:ext>
                </a:extLst>
              </p:cNvPr>
              <p:cNvSpPr txBox="1"/>
              <p:nvPr/>
            </p:nvSpPr>
            <p:spPr>
              <a:xfrm>
                <a:off x="4482546" y="2770517"/>
                <a:ext cx="3412434" cy="2469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Calculate the volume of this compound shape to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200" dirty="0"/>
                  <a:t>:</a:t>
                </a:r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endParaRPr lang="en-GB" sz="2200" dirty="0"/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𝟓𝟒𝟓</m:t>
                    </m:r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sSup>
                      <m:sSup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8A0F973-BCFC-44B2-8D0E-55360760DE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2546" y="2770517"/>
                <a:ext cx="3412434" cy="2469907"/>
              </a:xfrm>
              <a:prstGeom prst="rect">
                <a:avLst/>
              </a:prstGeom>
              <a:blipFill>
                <a:blip r:embed="rId4"/>
                <a:stretch>
                  <a:fillRect l="-1250" t="-1478" r="-3036" b="-41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51617B-D8B1-4CB1-8527-09CDAB7D20EE}"/>
                  </a:ext>
                </a:extLst>
              </p:cNvPr>
              <p:cNvSpPr txBox="1"/>
              <p:nvPr/>
            </p:nvSpPr>
            <p:spPr>
              <a:xfrm>
                <a:off x="384316" y="4106899"/>
                <a:ext cx="3419058" cy="2543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A square-based pyramid </a:t>
                </a:r>
                <a:br>
                  <a:rPr lang="en-GB" sz="2200" dirty="0"/>
                </a:br>
                <a:r>
                  <a:rPr lang="en-GB" sz="2200" dirty="0"/>
                  <a:t>has a base of side length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and a height of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. Calculate the volume of the pyramid.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𝟔𝟎</m:t>
                      </m:r>
                      <m:sSup>
                        <m:sSupPr>
                          <m:ctrlP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51617B-D8B1-4CB1-8527-09CDAB7D2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16" y="4106899"/>
                <a:ext cx="3419058" cy="2543966"/>
              </a:xfrm>
              <a:prstGeom prst="rect">
                <a:avLst/>
              </a:prstGeom>
              <a:blipFill>
                <a:blip r:embed="rId5"/>
                <a:stretch>
                  <a:fillRect l="-713" t="-1679" r="-24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A6BB606-8094-4068-BBFB-6849DA6BD6C3}"/>
                  </a:ext>
                </a:extLst>
              </p:cNvPr>
              <p:cNvSpPr txBox="1"/>
              <p:nvPr/>
            </p:nvSpPr>
            <p:spPr>
              <a:xfrm>
                <a:off x="8608095" y="1398107"/>
                <a:ext cx="2966866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The volume of a cone that has a radius of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200" dirty="0"/>
                  <a:t> is calculated as being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128</m:t>
                    </m:r>
                    <m:r>
                      <a:rPr lang="en-GB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200" dirty="0"/>
                  <a:t>. What is the height of the cone?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A6BB606-8094-4068-BBFB-6849DA6BD6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8095" y="1398107"/>
                <a:ext cx="2966866" cy="2462213"/>
              </a:xfrm>
              <a:prstGeom prst="rect">
                <a:avLst/>
              </a:prstGeom>
              <a:blipFill>
                <a:blip r:embed="rId6"/>
                <a:stretch>
                  <a:fillRect l="-2053" t="-1485" r="-2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040F71BB-8EC1-4C35-8EF4-1168DEAFF4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3852" y="3502732"/>
            <a:ext cx="2206436" cy="132300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CE85126-E23B-4D26-8765-3E682AE7376D}"/>
              </a:ext>
            </a:extLst>
          </p:cNvPr>
          <p:cNvSpPr txBox="1"/>
          <p:nvPr/>
        </p:nvSpPr>
        <p:spPr>
          <a:xfrm>
            <a:off x="4383259" y="5429940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CD6BE1-46DC-44B7-B75D-6C3B6209686E}"/>
              </a:ext>
            </a:extLst>
          </p:cNvPr>
          <p:cNvSpPr txBox="1"/>
          <p:nvPr/>
        </p:nvSpPr>
        <p:spPr>
          <a:xfrm rot="19658400">
            <a:off x="498753" y="503306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6" name="Rectangle 15">
            <a:hlinkClick r:id="rId8" action="ppaction://hlinksldjump"/>
            <a:extLst>
              <a:ext uri="{FF2B5EF4-FFF2-40B4-BE49-F238E27FC236}">
                <a16:creationId xmlns:a16="http://schemas.microsoft.com/office/drawing/2014/main" id="{2A27C25C-BC82-4301-A13D-8C8404DA0C9B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E813FC-9B86-402C-A6E1-193665F74AE0}"/>
              </a:ext>
            </a:extLst>
          </p:cNvPr>
          <p:cNvSpPr txBox="1"/>
          <p:nvPr/>
        </p:nvSpPr>
        <p:spPr>
          <a:xfrm rot="19658400">
            <a:off x="8480268" y="228632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BF5CB4C-9971-4324-9E95-680F2FCBB20D}"/>
              </a:ext>
            </a:extLst>
          </p:cNvPr>
          <p:cNvSpPr txBox="1"/>
          <p:nvPr/>
        </p:nvSpPr>
        <p:spPr>
          <a:xfrm rot="19658400">
            <a:off x="498752" y="228632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661C2B-9446-45C1-AD1A-1F25A350E63E}"/>
              </a:ext>
            </a:extLst>
          </p:cNvPr>
          <p:cNvSpPr txBox="1"/>
          <p:nvPr/>
        </p:nvSpPr>
        <p:spPr>
          <a:xfrm rot="19658400">
            <a:off x="8524678" y="5033065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A015B9-FFD9-42CB-AA37-C99DB6283407}"/>
              </a:ext>
            </a:extLst>
          </p:cNvPr>
          <p:cNvSpPr txBox="1"/>
          <p:nvPr/>
        </p:nvSpPr>
        <p:spPr>
          <a:xfrm rot="19658400">
            <a:off x="4529150" y="365152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165575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235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1156</Words>
  <Application>Microsoft Office PowerPoint</Application>
  <PresentationFormat>Widescreen</PresentationFormat>
  <Paragraphs>718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Office Theme</vt:lpstr>
      <vt:lpstr>Non-examples  (Perimeter, Area, Volume)</vt:lpstr>
      <vt:lpstr>Go straight to…</vt:lpstr>
      <vt:lpstr>Mathematical Property: Perimeter</vt:lpstr>
      <vt:lpstr>Mathematical Property: Perimeter</vt:lpstr>
      <vt:lpstr>Mathematical Property: Area (triangles &amp; quadrilaterals)</vt:lpstr>
      <vt:lpstr>Mathematical Property: Area (triangles &amp; quadrilaterals)</vt:lpstr>
      <vt:lpstr>Mathematical Property: Circles</vt:lpstr>
      <vt:lpstr>Mathematical Property: Circles</vt:lpstr>
      <vt:lpstr>Mathematical Property: Compound shapes</vt:lpstr>
      <vt:lpstr>Mathematical Property: Compound shapes</vt:lpstr>
      <vt:lpstr>Mathematical Property: Surface area (prisms)</vt:lpstr>
      <vt:lpstr>Mathematical Property: Surface area (prisms)</vt:lpstr>
      <vt:lpstr>Mathematical Property: Volume (prisms)</vt:lpstr>
      <vt:lpstr>Mathematical Property: Volume (prisms)</vt:lpstr>
      <vt:lpstr>Mathematical Property: Surface area (non-prisms)</vt:lpstr>
      <vt:lpstr>Mathematical Property: Surface area (non-prisms)</vt:lpstr>
      <vt:lpstr>Mathematical Property: Volume (non-prisms)</vt:lpstr>
      <vt:lpstr>Mathematical Property: Volume (non-prisms)</vt:lpstr>
      <vt:lpstr>Mathematical Property: 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Non-examples (Geometry)</dc:title>
  <dc:creator>Andy Lutwyche</dc:creator>
  <cp:lastModifiedBy>Andy Lutwyche</cp:lastModifiedBy>
  <cp:revision>52</cp:revision>
  <dcterms:created xsi:type="dcterms:W3CDTF">2019-11-17T17:41:38Z</dcterms:created>
  <dcterms:modified xsi:type="dcterms:W3CDTF">2020-01-13T21:30:46Z</dcterms:modified>
</cp:coreProperties>
</file>