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5" r:id="rId5"/>
    <p:sldId id="259" r:id="rId6"/>
    <p:sldId id="266" r:id="rId7"/>
    <p:sldId id="260" r:id="rId8"/>
    <p:sldId id="267" r:id="rId9"/>
    <p:sldId id="261" r:id="rId10"/>
    <p:sldId id="268" r:id="rId11"/>
    <p:sldId id="262" r:id="rId12"/>
    <p:sldId id="269" r:id="rId13"/>
    <p:sldId id="263" r:id="rId14"/>
    <p:sldId id="270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1989-E7E2-4D1B-AF64-6325A0BA2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2C84D-7558-46EC-9B3E-A1E2462A9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E2CB7-CA50-4D4C-8EE4-B2FE1DE3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CA56C-9B8C-49AC-9D4C-A815B26D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C681-CC08-411A-98DF-28B41C3E3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9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E2BD-2499-46A7-8BA1-E59F7A80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37CE5-947F-4B88-86FE-E7DDF0C70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9244-ED24-4FA8-9C09-92773986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307FB-3160-44D0-A294-B0A2DABD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3A189-B08C-4D8A-B522-08EFBA3A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30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2242-CD0C-4E1F-AE8B-19100EBEF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14C41-18AB-4C2A-BDB5-CBBD024CF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3D28B-0E7B-44A6-B9DF-74B2C24F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2528D-F408-4918-8E02-9169260A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5006C-07E3-4F12-A987-8D480BD4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0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EEA7-775E-47DD-9194-ABAA0AC4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3F0C8-9ACC-4C17-9AA6-5457E10A3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6F2CD-F1AD-4188-8EE8-6F338FA78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B2A71-C911-4CA0-88F4-E59F2F2EF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14B58-F7EB-4959-968F-FA567C2E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07127-59DB-4BE8-B919-44E6D693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58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06F87-9C39-4B3F-8B5D-BA81D36F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ED573-77C2-4C9F-9A00-4F002870E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7D511-1FF8-4CCF-B9A2-016853DB0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3104E-442F-4C4C-9C94-2C3084C46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E3FC6-E682-46A1-8330-D63F4207B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C8EB4-940D-47AB-8EDE-290CB2C5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0E645-106A-46DC-A5FC-D5853045A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EB3F1B-EEF5-4F97-ACE8-286F33DA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84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CCF26-042C-4769-B2DB-F74F32EC2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FD296-665B-46EB-BE45-5D098B65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FC23A-9824-44CA-8D47-C6A1E07D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0B0FC-17C3-4E82-BD91-D256FB4C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85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8A698-4C5A-4F76-8904-FF36A68E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5B7D8-DB36-4E46-8EB0-CD49A0FD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EA0-6F7B-4735-BB36-AE14976C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77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76A0F-10D4-4C10-A3D2-F8C5BD31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5A2E7-D9E0-486A-9E57-5D1860EEA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9B65B-CB02-4CA4-9F8B-C324D2919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74626-879E-4A0E-A11A-CE40402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20DD6-8B37-48ED-AC3C-9D5E63B4D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8A31C-982E-4D87-AFC7-4634160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2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2114-D535-4EC1-9AAB-D6AA4F8C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EE5960-8913-4C4B-A556-5EF4ED098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DC928-FDC8-418B-901E-54456056E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AED77-62AB-4B44-B133-9F283794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43343-8A70-4F91-A71B-545D3A7D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F10AE6-F359-4776-8B3C-D48CA254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84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A55D-9D6C-4A85-8A2D-349584C7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224E5-1CDA-427C-B5E8-2D76D0619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A88E4-ABBF-4DBD-917B-8739ED34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170F-C0A7-4E5E-8411-6D714BA3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4889-BDD6-4DB6-BE98-3C3534FD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532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19E85F-B49D-4068-93D9-D744546F3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91048-F2B7-45A2-8CD5-C7D6DC473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D411D-7938-4FC8-85A3-4F17F68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21948-6381-4FE6-ADF7-EFE18E31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F84F7-1CA4-4E35-BB49-ED697F58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84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46245-736D-4BE3-B81D-B51EA7D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F6808-24CC-4710-A89E-C0CB0BF02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DD0F3-DAF0-400E-8466-B80F61714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94964-11C3-4DE1-831C-B6E6CDEA0B42}" type="datetimeFigureOut">
              <a:rPr lang="en-GB" smtClean="0"/>
              <a:t>02/01/2020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0643B-B778-45EC-AC6B-D90091F2F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5F27E-28E6-41C9-B35A-51364DE40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4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5" Type="http://schemas.openxmlformats.org/officeDocument/2006/relationships/image" Target="../media/image1.png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slide" Target="slide2.xml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slide" Target="slide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slide" Target="slide2.xml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9652-B402-4FD8-A2F5-2F90FDC81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6348"/>
            <a:ext cx="9144000" cy="1881809"/>
          </a:xfrm>
        </p:spPr>
        <p:txBody>
          <a:bodyPr>
            <a:normAutofit/>
          </a:bodyPr>
          <a:lstStyle/>
          <a:p>
            <a:r>
              <a:rPr lang="en-GB" b="1" dirty="0"/>
              <a:t>Non-examples </a:t>
            </a:r>
            <a:br>
              <a:rPr lang="en-GB" b="1" dirty="0"/>
            </a:br>
            <a:r>
              <a:rPr lang="en-GB" b="1" dirty="0"/>
              <a:t>(Coordinates to Graphs)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7721D-84B6-4642-9CC8-DFFB8A42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617" y="2743200"/>
            <a:ext cx="10760765" cy="2594113"/>
          </a:xfrm>
        </p:spPr>
        <p:txBody>
          <a:bodyPr>
            <a:normAutofit/>
          </a:bodyPr>
          <a:lstStyle/>
          <a:p>
            <a:r>
              <a:rPr lang="en-GB" sz="3200" i="1" dirty="0"/>
              <a:t>Each slide contains five “examples” of a mathematical property.</a:t>
            </a:r>
          </a:p>
          <a:p>
            <a:r>
              <a:rPr lang="en-GB" sz="3200" i="1" dirty="0"/>
              <a:t>Some are correct examples, some are not.</a:t>
            </a:r>
          </a:p>
          <a:p>
            <a:r>
              <a:rPr lang="en-GB" sz="3200" i="1" dirty="0"/>
              <a:t>Explain which examples are correct and why.</a:t>
            </a:r>
          </a:p>
          <a:p>
            <a:r>
              <a:rPr lang="en-GB" sz="3200" i="1" dirty="0"/>
              <a:t>Explain which examples are incorrect and why.</a:t>
            </a:r>
          </a:p>
        </p:txBody>
      </p:sp>
    </p:spTree>
    <p:extLst>
      <p:ext uri="{BB962C8B-B14F-4D97-AF65-F5344CB8AC3E}">
        <p14:creationId xmlns:p14="http://schemas.microsoft.com/office/powerpoint/2010/main" val="36679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b="1" dirty="0"/>
              <a:t>Go straight to…</a:t>
            </a:r>
          </a:p>
        </p:txBody>
      </p:sp>
      <p:sp>
        <p:nvSpPr>
          <p:cNvPr id="3" name="Oval 2">
            <a:hlinkClick r:id="rId2" action="ppaction://hlinksldjump"/>
          </p:cNvPr>
          <p:cNvSpPr/>
          <p:nvPr/>
        </p:nvSpPr>
        <p:spPr>
          <a:xfrm>
            <a:off x="2029422" y="2073961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Coordinates</a:t>
            </a:r>
          </a:p>
        </p:txBody>
      </p:sp>
      <p:sp>
        <p:nvSpPr>
          <p:cNvPr id="4" name="Oval 3">
            <a:hlinkClick r:id="rId3" action="ppaction://hlinksldjump"/>
          </p:cNvPr>
          <p:cNvSpPr/>
          <p:nvPr/>
        </p:nvSpPr>
        <p:spPr>
          <a:xfrm>
            <a:off x="4972576" y="2073962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hlinkClick r:id="rId4" action="ppaction://hlinksldjump"/>
              </p:cNvPr>
              <p:cNvSpPr/>
              <p:nvPr/>
            </p:nvSpPr>
            <p:spPr>
              <a:xfrm>
                <a:off x="7915730" y="2073962"/>
                <a:ext cx="2406315" cy="1478165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730" y="2073962"/>
                <a:ext cx="2406315" cy="1478165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hlinkClick r:id="rId6" action="ppaction://hlinksldjump"/>
          </p:cNvPr>
          <p:cNvSpPr/>
          <p:nvPr/>
        </p:nvSpPr>
        <p:spPr>
          <a:xfrm>
            <a:off x="2029422" y="4302667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Parallel lines</a:t>
            </a:r>
          </a:p>
        </p:txBody>
      </p:sp>
      <p:sp>
        <p:nvSpPr>
          <p:cNvPr id="9" name="Oval 8">
            <a:hlinkClick r:id="rId7" action="ppaction://hlinksldjump"/>
          </p:cNvPr>
          <p:cNvSpPr/>
          <p:nvPr/>
        </p:nvSpPr>
        <p:spPr>
          <a:xfrm>
            <a:off x="4972576" y="430266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Perpendicular lines</a:t>
            </a:r>
          </a:p>
        </p:txBody>
      </p:sp>
      <p:sp>
        <p:nvSpPr>
          <p:cNvPr id="10" name="Oval 9">
            <a:hlinkClick r:id="rId8" action="ppaction://hlinksldjump"/>
          </p:cNvPr>
          <p:cNvSpPr/>
          <p:nvPr/>
        </p:nvSpPr>
        <p:spPr>
          <a:xfrm>
            <a:off x="7915730" y="430266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Curves</a:t>
            </a:r>
          </a:p>
        </p:txBody>
      </p:sp>
    </p:spTree>
    <p:extLst>
      <p:ext uri="{BB962C8B-B14F-4D97-AF65-F5344CB8AC3E}">
        <p14:creationId xmlns:p14="http://schemas.microsoft.com/office/powerpoint/2010/main" val="3688088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Coordinates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DAE2A7-2141-46CF-A6D5-D7A2EC5615D3}"/>
                  </a:ext>
                </a:extLst>
              </p:cNvPr>
              <p:cNvSpPr txBox="1"/>
              <p:nvPr/>
            </p:nvSpPr>
            <p:spPr>
              <a:xfrm>
                <a:off x="357809" y="1470991"/>
                <a:ext cx="34588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Does the coordinate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4,1</m:t>
                        </m:r>
                      </m:e>
                    </m:d>
                  </m:oMath>
                </a14:m>
                <a:r>
                  <a:rPr lang="en-GB" sz="2400" dirty="0"/>
                  <a:t> lie on the line with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Yes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DAE2A7-2141-46CF-A6D5-D7A2EC561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1470991"/>
                <a:ext cx="3458817" cy="2308324"/>
              </a:xfrm>
              <a:prstGeom prst="rect">
                <a:avLst/>
              </a:prstGeom>
              <a:blipFill>
                <a:blip r:embed="rId2"/>
                <a:stretch>
                  <a:fillRect t="-2111" r="-882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3D4A911-4877-462E-9F02-98E316C322CF}"/>
                  </a:ext>
                </a:extLst>
              </p:cNvPr>
              <p:cNvSpPr txBox="1"/>
              <p:nvPr/>
            </p:nvSpPr>
            <p:spPr>
              <a:xfrm>
                <a:off x="8365434" y="1470991"/>
                <a:ext cx="34588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Does the coordinate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r>
                  <a:rPr lang="en-GB" sz="2400" dirty="0"/>
                  <a:t> lie on the line with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Yes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3D4A911-4877-462E-9F02-98E316C322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5434" y="1470991"/>
                <a:ext cx="3458817" cy="2308324"/>
              </a:xfrm>
              <a:prstGeom prst="rect">
                <a:avLst/>
              </a:prstGeom>
              <a:blipFill>
                <a:blip r:embed="rId3"/>
                <a:stretch>
                  <a:fillRect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949334-7975-4D7F-BA85-A6D88E46E1A7}"/>
                  </a:ext>
                </a:extLst>
              </p:cNvPr>
              <p:cNvSpPr txBox="1"/>
              <p:nvPr/>
            </p:nvSpPr>
            <p:spPr>
              <a:xfrm>
                <a:off x="4366590" y="2855483"/>
                <a:ext cx="34588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Does the coordinate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1,6</m:t>
                        </m:r>
                      </m:e>
                    </m:d>
                  </m:oMath>
                </a14:m>
                <a:r>
                  <a:rPr lang="en-GB" sz="2400" dirty="0"/>
                  <a:t> lie on the line with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Yes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949334-7975-4D7F-BA85-A6D88E46E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590" y="2855483"/>
                <a:ext cx="3458817" cy="2308324"/>
              </a:xfrm>
              <a:prstGeom prst="rect">
                <a:avLst/>
              </a:prstGeom>
              <a:blipFill>
                <a:blip r:embed="rId4"/>
                <a:stretch>
                  <a:fillRect t="-2111" r="-880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3CF05E0-26AE-45E4-8019-65FC72C38357}"/>
                  </a:ext>
                </a:extLst>
              </p:cNvPr>
              <p:cNvSpPr txBox="1"/>
              <p:nvPr/>
            </p:nvSpPr>
            <p:spPr>
              <a:xfrm>
                <a:off x="371062" y="4226220"/>
                <a:ext cx="34588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coordinate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−3,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GB" sz="2400" dirty="0"/>
                  <a:t> lies on the line with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=8−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3CF05E0-26AE-45E4-8019-65FC72C38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62" y="4226220"/>
                <a:ext cx="3458817" cy="2308324"/>
              </a:xfrm>
              <a:prstGeom prst="rect">
                <a:avLst/>
              </a:prstGeom>
              <a:blipFill>
                <a:blip r:embed="rId5"/>
                <a:stretch>
                  <a:fillRect l="-1058" t="-2111" r="-705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28505ED-7BDE-431D-9A74-7BCB729EB9B0}"/>
                  </a:ext>
                </a:extLst>
              </p:cNvPr>
              <p:cNvSpPr txBox="1"/>
              <p:nvPr/>
            </p:nvSpPr>
            <p:spPr>
              <a:xfrm>
                <a:off x="8362119" y="4228305"/>
                <a:ext cx="34588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</m:oMath>
                </a14:m>
                <a:br>
                  <a:rPr lang="en-GB" sz="2400" dirty="0"/>
                </a:br>
                <a:r>
                  <a:rPr lang="en-GB" sz="2400" dirty="0"/>
                  <a:t>lies on the line with equation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28505ED-7BDE-431D-9A74-7BCB729EB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119" y="4228305"/>
                <a:ext cx="3458817" cy="2308324"/>
              </a:xfrm>
              <a:prstGeom prst="rect">
                <a:avLst/>
              </a:prstGeom>
              <a:blipFill>
                <a:blip r:embed="rId6"/>
                <a:stretch>
                  <a:fillRect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163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Coordinates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DAE2A7-2141-46CF-A6D5-D7A2EC5615D3}"/>
                  </a:ext>
                </a:extLst>
              </p:cNvPr>
              <p:cNvSpPr txBox="1"/>
              <p:nvPr/>
            </p:nvSpPr>
            <p:spPr>
              <a:xfrm>
                <a:off x="357809" y="1470991"/>
                <a:ext cx="34588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Does the coordinate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4,1</m:t>
                        </m:r>
                      </m:e>
                    </m:d>
                  </m:oMath>
                </a14:m>
                <a:r>
                  <a:rPr lang="en-GB" sz="2400" dirty="0"/>
                  <a:t> lie on the line with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Yes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DAE2A7-2141-46CF-A6D5-D7A2EC561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1470991"/>
                <a:ext cx="3458817" cy="2308324"/>
              </a:xfrm>
              <a:prstGeom prst="rect">
                <a:avLst/>
              </a:prstGeom>
              <a:blipFill>
                <a:blip r:embed="rId2"/>
                <a:stretch>
                  <a:fillRect t="-2111" r="-882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3D4A911-4877-462E-9F02-98E316C322CF}"/>
                  </a:ext>
                </a:extLst>
              </p:cNvPr>
              <p:cNvSpPr txBox="1"/>
              <p:nvPr/>
            </p:nvSpPr>
            <p:spPr>
              <a:xfrm>
                <a:off x="8365434" y="1470991"/>
                <a:ext cx="34588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Does the coordinate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r>
                  <a:rPr lang="en-GB" sz="2400" dirty="0"/>
                  <a:t> lie on the line with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Yes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3D4A911-4877-462E-9F02-98E316C322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5434" y="1470991"/>
                <a:ext cx="3458817" cy="2308324"/>
              </a:xfrm>
              <a:prstGeom prst="rect">
                <a:avLst/>
              </a:prstGeom>
              <a:blipFill>
                <a:blip r:embed="rId3"/>
                <a:stretch>
                  <a:fillRect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949334-7975-4D7F-BA85-A6D88E46E1A7}"/>
                  </a:ext>
                </a:extLst>
              </p:cNvPr>
              <p:cNvSpPr txBox="1"/>
              <p:nvPr/>
            </p:nvSpPr>
            <p:spPr>
              <a:xfrm>
                <a:off x="4366590" y="2855483"/>
                <a:ext cx="34588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Does the coordinate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1,6</m:t>
                        </m:r>
                      </m:e>
                    </m:d>
                  </m:oMath>
                </a14:m>
                <a:r>
                  <a:rPr lang="en-GB" sz="2400" dirty="0"/>
                  <a:t> lie on the line with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Yes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949334-7975-4D7F-BA85-A6D88E46E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590" y="2855483"/>
                <a:ext cx="3458817" cy="2308324"/>
              </a:xfrm>
              <a:prstGeom prst="rect">
                <a:avLst/>
              </a:prstGeom>
              <a:blipFill>
                <a:blip r:embed="rId4"/>
                <a:stretch>
                  <a:fillRect t="-2111" r="-880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3CF05E0-26AE-45E4-8019-65FC72C38357}"/>
                  </a:ext>
                </a:extLst>
              </p:cNvPr>
              <p:cNvSpPr txBox="1"/>
              <p:nvPr/>
            </p:nvSpPr>
            <p:spPr>
              <a:xfrm>
                <a:off x="371062" y="4226220"/>
                <a:ext cx="34588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coordinate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−3,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GB" sz="2400" dirty="0"/>
                  <a:t> lies on the line with 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=8−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3CF05E0-26AE-45E4-8019-65FC72C38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62" y="4226220"/>
                <a:ext cx="3458817" cy="2308324"/>
              </a:xfrm>
              <a:prstGeom prst="rect">
                <a:avLst/>
              </a:prstGeom>
              <a:blipFill>
                <a:blip r:embed="rId5"/>
                <a:stretch>
                  <a:fillRect l="-1058" t="-2111" r="-705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28505ED-7BDE-431D-9A74-7BCB729EB9B0}"/>
                  </a:ext>
                </a:extLst>
              </p:cNvPr>
              <p:cNvSpPr txBox="1"/>
              <p:nvPr/>
            </p:nvSpPr>
            <p:spPr>
              <a:xfrm>
                <a:off x="8362119" y="4228305"/>
                <a:ext cx="345881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</m:oMath>
                </a14:m>
                <a:br>
                  <a:rPr lang="en-GB" sz="2400" dirty="0"/>
                </a:br>
                <a:r>
                  <a:rPr lang="en-GB" sz="2400" dirty="0"/>
                  <a:t>lies on the line with equation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28505ED-7BDE-431D-9A74-7BCB729EB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119" y="4228305"/>
                <a:ext cx="3458817" cy="2308324"/>
              </a:xfrm>
              <a:prstGeom prst="rect">
                <a:avLst/>
              </a:prstGeom>
              <a:blipFill>
                <a:blip r:embed="rId6"/>
                <a:stretch>
                  <a:fillRect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15305A7-3967-4A12-883A-4F3DB5B4BB44}"/>
              </a:ext>
            </a:extLst>
          </p:cNvPr>
          <p:cNvSpPr txBox="1"/>
          <p:nvPr/>
        </p:nvSpPr>
        <p:spPr>
          <a:xfrm>
            <a:off x="4383259" y="1639814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CA89BB-B04B-4423-B5EF-E60970F556A7}"/>
              </a:ext>
            </a:extLst>
          </p:cNvPr>
          <p:cNvSpPr txBox="1"/>
          <p:nvPr/>
        </p:nvSpPr>
        <p:spPr>
          <a:xfrm rot="19658400">
            <a:off x="8524678" y="22712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26DDDC-6AEB-4518-8835-503770A1E5B8}"/>
              </a:ext>
            </a:extLst>
          </p:cNvPr>
          <p:cNvSpPr txBox="1"/>
          <p:nvPr/>
        </p:nvSpPr>
        <p:spPr>
          <a:xfrm rot="19658400">
            <a:off x="520369" y="220920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Rectangle 15">
            <a:hlinkClick r:id="rId7" action="ppaction://hlinksldjump"/>
            <a:extLst>
              <a:ext uri="{FF2B5EF4-FFF2-40B4-BE49-F238E27FC236}">
                <a16:creationId xmlns:a16="http://schemas.microsoft.com/office/drawing/2014/main" id="{E19D18D5-9E79-49E3-886D-2B2482429627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AA28F0-A785-4A94-9ED3-BA95CBCA5F45}"/>
              </a:ext>
            </a:extLst>
          </p:cNvPr>
          <p:cNvSpPr txBox="1"/>
          <p:nvPr/>
        </p:nvSpPr>
        <p:spPr>
          <a:xfrm rot="19658400">
            <a:off x="8524678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5EEF9D-1001-46ED-825E-6C87811085AD}"/>
              </a:ext>
            </a:extLst>
          </p:cNvPr>
          <p:cNvSpPr txBox="1"/>
          <p:nvPr/>
        </p:nvSpPr>
        <p:spPr>
          <a:xfrm rot="19658400">
            <a:off x="4529149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E7A52E-21FC-419A-A936-E44078DE03E7}"/>
              </a:ext>
            </a:extLst>
          </p:cNvPr>
          <p:cNvSpPr txBox="1"/>
          <p:nvPr/>
        </p:nvSpPr>
        <p:spPr>
          <a:xfrm rot="19658400">
            <a:off x="533623" y="503306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59297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Gradient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207A43-F53E-419B-B412-68C00945FE0C}"/>
                  </a:ext>
                </a:extLst>
              </p:cNvPr>
              <p:cNvSpPr txBox="1"/>
              <p:nvPr/>
            </p:nvSpPr>
            <p:spPr>
              <a:xfrm>
                <a:off x="662609" y="1404731"/>
                <a:ext cx="2862469" cy="2470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gradient of the line: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207A43-F53E-419B-B412-68C00945F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09" y="1404731"/>
                <a:ext cx="2862469" cy="2470741"/>
              </a:xfrm>
              <a:prstGeom prst="rect">
                <a:avLst/>
              </a:prstGeom>
              <a:blipFill>
                <a:blip r:embed="rId2"/>
                <a:stretch>
                  <a:fillRect l="-3412" t="-1970" b="-14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1DB3EC24-5348-42AD-AB3D-DA26FF695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105" y="1868553"/>
            <a:ext cx="1365347" cy="13782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CCE9E30-9750-467E-9CDD-285157872D5C}"/>
                  </a:ext>
                </a:extLst>
              </p:cNvPr>
              <p:cNvSpPr txBox="1"/>
              <p:nvPr/>
            </p:nvSpPr>
            <p:spPr>
              <a:xfrm>
                <a:off x="8683487" y="1395186"/>
                <a:ext cx="2862469" cy="2470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gradient of the line: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CCE9E30-9750-467E-9CDD-285157872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3487" y="1395186"/>
                <a:ext cx="2862469" cy="2470741"/>
              </a:xfrm>
              <a:prstGeom prst="rect">
                <a:avLst/>
              </a:prstGeom>
              <a:blipFill>
                <a:blip r:embed="rId4"/>
                <a:stretch>
                  <a:fillRect l="-3191" t="-1975" b="-17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9AA929C5-1374-47D9-966B-79D4DE2E6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7692" y="1911211"/>
            <a:ext cx="1661699" cy="11968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280451-5F7D-4AD3-A3F3-E227B1FB5CDE}"/>
                  </a:ext>
                </a:extLst>
              </p:cNvPr>
              <p:cNvSpPr txBox="1"/>
              <p:nvPr/>
            </p:nvSpPr>
            <p:spPr>
              <a:xfrm>
                <a:off x="4664764" y="2849610"/>
                <a:ext cx="286246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gradient of the line between the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2,1</m:t>
                        </m:r>
                      </m:e>
                    </m:d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5,13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280451-5F7D-4AD3-A3F3-E227B1FB5C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764" y="2849610"/>
                <a:ext cx="2862469" cy="2308324"/>
              </a:xfrm>
              <a:prstGeom prst="rect">
                <a:avLst/>
              </a:prstGeom>
              <a:blipFill>
                <a:blip r:embed="rId6"/>
                <a:stretch>
                  <a:fillRect l="-1489" t="-2111" r="-3830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7069681-5A29-489E-BFCA-9DB2960A4D2D}"/>
                  </a:ext>
                </a:extLst>
              </p:cNvPr>
              <p:cNvSpPr txBox="1"/>
              <p:nvPr/>
            </p:nvSpPr>
            <p:spPr>
              <a:xfrm>
                <a:off x="669236" y="4067196"/>
                <a:ext cx="2862469" cy="2630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gradient of the line between the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4,1</m:t>
                        </m:r>
                      </m:e>
                    </m:d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0,−1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7069681-5A29-489E-BFCA-9DB2960A4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36" y="4067196"/>
                <a:ext cx="2862469" cy="2630464"/>
              </a:xfrm>
              <a:prstGeom prst="rect">
                <a:avLst/>
              </a:prstGeom>
              <a:blipFill>
                <a:blip r:embed="rId7"/>
                <a:stretch>
                  <a:fillRect l="-1706" t="-1852" r="-3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9A3C531-6A61-41B6-A3D0-DDCCBC5BEF34}"/>
                  </a:ext>
                </a:extLst>
              </p:cNvPr>
              <p:cNvSpPr txBox="1"/>
              <p:nvPr/>
            </p:nvSpPr>
            <p:spPr>
              <a:xfrm>
                <a:off x="8335617" y="4336814"/>
                <a:ext cx="3511822" cy="224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Line A has a gradient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Line B has a gradient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Which line is steepest?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Line A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9A3C531-6A61-41B6-A3D0-DDCCBC5BEF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5617" y="4336814"/>
                <a:ext cx="3511822" cy="2244974"/>
              </a:xfrm>
              <a:prstGeom prst="rect">
                <a:avLst/>
              </a:prstGeom>
              <a:blipFill>
                <a:blip r:embed="rId8"/>
                <a:stretch>
                  <a:fillRect l="-868" b="-5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9152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Gradient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207A43-F53E-419B-B412-68C00945FE0C}"/>
                  </a:ext>
                </a:extLst>
              </p:cNvPr>
              <p:cNvSpPr txBox="1"/>
              <p:nvPr/>
            </p:nvSpPr>
            <p:spPr>
              <a:xfrm>
                <a:off x="662609" y="1404731"/>
                <a:ext cx="2862469" cy="2470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gradient of the line: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207A43-F53E-419B-B412-68C00945F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09" y="1404731"/>
                <a:ext cx="2862469" cy="2470741"/>
              </a:xfrm>
              <a:prstGeom prst="rect">
                <a:avLst/>
              </a:prstGeom>
              <a:blipFill>
                <a:blip r:embed="rId2"/>
                <a:stretch>
                  <a:fillRect l="-3412" t="-1970" b="-14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1DB3EC24-5348-42AD-AB3D-DA26FF695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105" y="1868553"/>
            <a:ext cx="1365347" cy="13782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CCE9E30-9750-467E-9CDD-285157872D5C}"/>
                  </a:ext>
                </a:extLst>
              </p:cNvPr>
              <p:cNvSpPr txBox="1"/>
              <p:nvPr/>
            </p:nvSpPr>
            <p:spPr>
              <a:xfrm>
                <a:off x="8683487" y="1395186"/>
                <a:ext cx="2862469" cy="2470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gradient of the line: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CCE9E30-9750-467E-9CDD-285157872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3487" y="1395186"/>
                <a:ext cx="2862469" cy="2470741"/>
              </a:xfrm>
              <a:prstGeom prst="rect">
                <a:avLst/>
              </a:prstGeom>
              <a:blipFill>
                <a:blip r:embed="rId4"/>
                <a:stretch>
                  <a:fillRect l="-3191" t="-1975" b="-17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9AA929C5-1374-47D9-966B-79D4DE2E6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7692" y="1911211"/>
            <a:ext cx="1661699" cy="11968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280451-5F7D-4AD3-A3F3-E227B1FB5CDE}"/>
                  </a:ext>
                </a:extLst>
              </p:cNvPr>
              <p:cNvSpPr txBox="1"/>
              <p:nvPr/>
            </p:nvSpPr>
            <p:spPr>
              <a:xfrm>
                <a:off x="4664764" y="2849610"/>
                <a:ext cx="286246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gradient of the line between the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2,1</m:t>
                        </m:r>
                      </m:e>
                    </m:d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5,13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280451-5F7D-4AD3-A3F3-E227B1FB5C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764" y="2849610"/>
                <a:ext cx="2862469" cy="2308324"/>
              </a:xfrm>
              <a:prstGeom prst="rect">
                <a:avLst/>
              </a:prstGeom>
              <a:blipFill>
                <a:blip r:embed="rId6"/>
                <a:stretch>
                  <a:fillRect l="-1489" t="-2111" r="-3830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7069681-5A29-489E-BFCA-9DB2960A4D2D}"/>
                  </a:ext>
                </a:extLst>
              </p:cNvPr>
              <p:cNvSpPr txBox="1"/>
              <p:nvPr/>
            </p:nvSpPr>
            <p:spPr>
              <a:xfrm>
                <a:off x="669236" y="4067196"/>
                <a:ext cx="2862469" cy="2630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gradient of the line between the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4,1</m:t>
                        </m:r>
                      </m:e>
                    </m:d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0,−1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7069681-5A29-489E-BFCA-9DB2960A4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36" y="4067196"/>
                <a:ext cx="2862469" cy="2630464"/>
              </a:xfrm>
              <a:prstGeom prst="rect">
                <a:avLst/>
              </a:prstGeom>
              <a:blipFill>
                <a:blip r:embed="rId7"/>
                <a:stretch>
                  <a:fillRect l="-1706" t="-1852" r="-3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9A3C531-6A61-41B6-A3D0-DDCCBC5BEF34}"/>
                  </a:ext>
                </a:extLst>
              </p:cNvPr>
              <p:cNvSpPr txBox="1"/>
              <p:nvPr/>
            </p:nvSpPr>
            <p:spPr>
              <a:xfrm>
                <a:off x="8335617" y="4336814"/>
                <a:ext cx="3511822" cy="224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Line A has a gradient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Line B has a gradient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Which line is steepest?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Line A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9A3C531-6A61-41B6-A3D0-DDCCBC5BEF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5617" y="4336814"/>
                <a:ext cx="3511822" cy="2244974"/>
              </a:xfrm>
              <a:prstGeom prst="rect">
                <a:avLst/>
              </a:prstGeom>
              <a:blipFill>
                <a:blip r:embed="rId8"/>
                <a:stretch>
                  <a:fillRect l="-868" b="-5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A53158B-61BB-45C7-9B18-4C6EF3973403}"/>
              </a:ext>
            </a:extLst>
          </p:cNvPr>
          <p:cNvSpPr txBox="1"/>
          <p:nvPr/>
        </p:nvSpPr>
        <p:spPr>
          <a:xfrm>
            <a:off x="4383259" y="1639814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9F0A07-23BE-46AC-9E82-ACB25FCAB594}"/>
              </a:ext>
            </a:extLst>
          </p:cNvPr>
          <p:cNvSpPr txBox="1"/>
          <p:nvPr/>
        </p:nvSpPr>
        <p:spPr>
          <a:xfrm rot="19658400">
            <a:off x="8524678" y="22712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Rectangle 16">
            <a:hlinkClick r:id="rId9" action="ppaction://hlinksldjump"/>
            <a:extLst>
              <a:ext uri="{FF2B5EF4-FFF2-40B4-BE49-F238E27FC236}">
                <a16:creationId xmlns:a16="http://schemas.microsoft.com/office/drawing/2014/main" id="{8F9A72F2-75DC-4CEF-B80D-C5319FC03890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427DC3-22EF-454F-901E-03CB66AD34CE}"/>
              </a:ext>
            </a:extLst>
          </p:cNvPr>
          <p:cNvSpPr txBox="1"/>
          <p:nvPr/>
        </p:nvSpPr>
        <p:spPr>
          <a:xfrm rot="19658400">
            <a:off x="8524678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8CDAA3-BB35-4D1E-8E3E-928DF0F7BFC5}"/>
              </a:ext>
            </a:extLst>
          </p:cNvPr>
          <p:cNvSpPr txBox="1"/>
          <p:nvPr/>
        </p:nvSpPr>
        <p:spPr>
          <a:xfrm rot="19658400">
            <a:off x="4529149" y="36498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CF1056-F286-453B-8305-2FCBE2113BC6}"/>
              </a:ext>
            </a:extLst>
          </p:cNvPr>
          <p:cNvSpPr txBox="1"/>
          <p:nvPr/>
        </p:nvSpPr>
        <p:spPr>
          <a:xfrm rot="19658400">
            <a:off x="533620" y="503306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14A060-DC82-4CA4-9DF6-90006AF57223}"/>
              </a:ext>
            </a:extLst>
          </p:cNvPr>
          <p:cNvSpPr txBox="1"/>
          <p:nvPr/>
        </p:nvSpPr>
        <p:spPr>
          <a:xfrm rot="19658400">
            <a:off x="533619" y="228615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250071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50AB38A-FF44-41A4-8DE5-D15D44C4DE3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85531"/>
                <a:ext cx="10515600" cy="1510747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4800" b="1" dirty="0"/>
                  <a:t>Mathematical Property:</a:t>
                </a:r>
                <a:br>
                  <a:rPr lang="en-GB" sz="4800" b="1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 smtClean="0"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GB" sz="4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48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50AB38A-FF44-41A4-8DE5-D15D44C4D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85531"/>
                <a:ext cx="10515600" cy="1510747"/>
              </a:xfrm>
              <a:blipFill>
                <a:blip r:embed="rId2"/>
                <a:stretch>
                  <a:fillRect t="-10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DB1CCF-3E1E-4F83-928E-2A195FB67AC0}"/>
                  </a:ext>
                </a:extLst>
              </p:cNvPr>
              <p:cNvSpPr txBox="1"/>
              <p:nvPr/>
            </p:nvSpPr>
            <p:spPr>
              <a:xfrm>
                <a:off x="712694" y="1507172"/>
                <a:ext cx="278354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What is the gradient of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2800" dirty="0"/>
                  <a:t>?</a:t>
                </a:r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DB1CCF-3E1E-4F83-928E-2A195FB67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694" y="1507172"/>
                <a:ext cx="2783541" cy="2246769"/>
              </a:xfrm>
              <a:prstGeom prst="rect">
                <a:avLst/>
              </a:prstGeom>
              <a:blipFill>
                <a:blip r:embed="rId3"/>
                <a:stretch>
                  <a:fillRect l="-1969" t="-2439" r="-1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3C5796-D3AA-4A6B-B47B-010A8D583A66}"/>
                  </a:ext>
                </a:extLst>
              </p:cNvPr>
              <p:cNvSpPr txBox="1"/>
              <p:nvPr/>
            </p:nvSpPr>
            <p:spPr>
              <a:xfrm>
                <a:off x="4704228" y="2882086"/>
                <a:ext cx="278354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What is the gradient of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3C5796-D3AA-4A6B-B47B-010A8D583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228" y="2882086"/>
                <a:ext cx="2783541" cy="2246769"/>
              </a:xfrm>
              <a:prstGeom prst="rect">
                <a:avLst/>
              </a:prstGeom>
              <a:blipFill>
                <a:blip r:embed="rId4"/>
                <a:stretch>
                  <a:fillRect t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8ED385-1946-46E0-87D3-115E9141B186}"/>
                  </a:ext>
                </a:extLst>
              </p:cNvPr>
              <p:cNvSpPr txBox="1"/>
              <p:nvPr/>
            </p:nvSpPr>
            <p:spPr>
              <a:xfrm>
                <a:off x="8699757" y="1507171"/>
                <a:ext cx="278354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What is the gradient of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=7−2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8ED385-1946-46E0-87D3-115E9141B1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57" y="1507171"/>
                <a:ext cx="2783541" cy="2246769"/>
              </a:xfrm>
              <a:prstGeom prst="rect">
                <a:avLst/>
              </a:prstGeom>
              <a:blipFill>
                <a:blip r:embed="rId5"/>
                <a:stretch>
                  <a:fillRect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2AC0CF-D5DA-4831-A709-AE0CFC3DEFB1}"/>
                  </a:ext>
                </a:extLst>
              </p:cNvPr>
              <p:cNvSpPr txBox="1"/>
              <p:nvPr/>
            </p:nvSpPr>
            <p:spPr>
              <a:xfrm>
                <a:off x="609600" y="4098234"/>
                <a:ext cx="3326296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Find the equation of the line: 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2AC0CF-D5DA-4831-A709-AE0CFC3DE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098234"/>
                <a:ext cx="3326296" cy="2554545"/>
              </a:xfrm>
              <a:prstGeom prst="rect">
                <a:avLst/>
              </a:prstGeom>
              <a:blipFill>
                <a:blip r:embed="rId6"/>
                <a:stretch>
                  <a:fillRect t="-1193" r="-1465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758F6B-6770-4C18-8BD5-1F2515469507}"/>
                  </a:ext>
                </a:extLst>
              </p:cNvPr>
              <p:cNvSpPr txBox="1"/>
              <p:nvPr/>
            </p:nvSpPr>
            <p:spPr>
              <a:xfrm>
                <a:off x="8600659" y="4099796"/>
                <a:ext cx="3326296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Find the equation of the line: 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sz="2000" b="1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758F6B-6770-4C18-8BD5-1F2515469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659" y="4099796"/>
                <a:ext cx="3326296" cy="2554545"/>
              </a:xfrm>
              <a:prstGeom prst="rect">
                <a:avLst/>
              </a:prstGeom>
              <a:blipFill>
                <a:blip r:embed="rId7"/>
                <a:stretch>
                  <a:fillRect t="-1432" r="-1282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4321DE5A-2F4E-453B-89F7-DDC2E09EFE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9256" y="4468626"/>
            <a:ext cx="1822327" cy="18349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8D4F686-6079-4114-96FE-0A7F4185B1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0143" y="4419661"/>
            <a:ext cx="1853631" cy="186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83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50AB38A-FF44-41A4-8DE5-D15D44C4DE3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85531"/>
                <a:ext cx="10515600" cy="1510747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4800" b="1" dirty="0"/>
                  <a:t>Mathematical Property:</a:t>
                </a:r>
                <a:br>
                  <a:rPr lang="en-GB" sz="4800" b="1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 smtClean="0">
                          <a:latin typeface="Cambria Math" panose="02040503050406030204" pitchFamily="18" charset="0"/>
                        </a:rPr>
                        <m:t>𝒎𝒙</m:t>
                      </m:r>
                      <m:r>
                        <a:rPr lang="en-GB" sz="4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48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50AB38A-FF44-41A4-8DE5-D15D44C4D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85531"/>
                <a:ext cx="10515600" cy="1510747"/>
              </a:xfrm>
              <a:blipFill>
                <a:blip r:embed="rId2"/>
                <a:stretch>
                  <a:fillRect t="-10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DB1CCF-3E1E-4F83-928E-2A195FB67AC0}"/>
                  </a:ext>
                </a:extLst>
              </p:cNvPr>
              <p:cNvSpPr txBox="1"/>
              <p:nvPr/>
            </p:nvSpPr>
            <p:spPr>
              <a:xfrm>
                <a:off x="712694" y="1507172"/>
                <a:ext cx="278354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What is the gradient of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2800" dirty="0"/>
                  <a:t>?</a:t>
                </a:r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DB1CCF-3E1E-4F83-928E-2A195FB67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694" y="1507172"/>
                <a:ext cx="2783541" cy="2246769"/>
              </a:xfrm>
              <a:prstGeom prst="rect">
                <a:avLst/>
              </a:prstGeom>
              <a:blipFill>
                <a:blip r:embed="rId3"/>
                <a:stretch>
                  <a:fillRect l="-1969" t="-2439" r="-1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3C5796-D3AA-4A6B-B47B-010A8D583A66}"/>
                  </a:ext>
                </a:extLst>
              </p:cNvPr>
              <p:cNvSpPr txBox="1"/>
              <p:nvPr/>
            </p:nvSpPr>
            <p:spPr>
              <a:xfrm>
                <a:off x="4704228" y="2882086"/>
                <a:ext cx="278354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What is the gradient of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3C5796-D3AA-4A6B-B47B-010A8D583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228" y="2882086"/>
                <a:ext cx="2783541" cy="2246769"/>
              </a:xfrm>
              <a:prstGeom prst="rect">
                <a:avLst/>
              </a:prstGeom>
              <a:blipFill>
                <a:blip r:embed="rId4"/>
                <a:stretch>
                  <a:fillRect t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8ED385-1946-46E0-87D3-115E9141B186}"/>
                  </a:ext>
                </a:extLst>
              </p:cNvPr>
              <p:cNvSpPr txBox="1"/>
              <p:nvPr/>
            </p:nvSpPr>
            <p:spPr>
              <a:xfrm>
                <a:off x="8699757" y="1507171"/>
                <a:ext cx="278354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What is the gradient of 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=7−2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8ED385-1946-46E0-87D3-115E9141B1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57" y="1507171"/>
                <a:ext cx="2783541" cy="2246769"/>
              </a:xfrm>
              <a:prstGeom prst="rect">
                <a:avLst/>
              </a:prstGeom>
              <a:blipFill>
                <a:blip r:embed="rId5"/>
                <a:stretch>
                  <a:fillRect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2AC0CF-D5DA-4831-A709-AE0CFC3DEFB1}"/>
                  </a:ext>
                </a:extLst>
              </p:cNvPr>
              <p:cNvSpPr txBox="1"/>
              <p:nvPr/>
            </p:nvSpPr>
            <p:spPr>
              <a:xfrm>
                <a:off x="609600" y="4098234"/>
                <a:ext cx="3326296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Find the equation of the line: 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2AC0CF-D5DA-4831-A709-AE0CFC3DE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098234"/>
                <a:ext cx="3326296" cy="2554545"/>
              </a:xfrm>
              <a:prstGeom prst="rect">
                <a:avLst/>
              </a:prstGeom>
              <a:blipFill>
                <a:blip r:embed="rId6"/>
                <a:stretch>
                  <a:fillRect t="-1193" r="-1465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758F6B-6770-4C18-8BD5-1F2515469507}"/>
                  </a:ext>
                </a:extLst>
              </p:cNvPr>
              <p:cNvSpPr txBox="1"/>
              <p:nvPr/>
            </p:nvSpPr>
            <p:spPr>
              <a:xfrm>
                <a:off x="8600659" y="4099796"/>
                <a:ext cx="3326296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Find the equation of the line: 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sz="2000" b="1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758F6B-6770-4C18-8BD5-1F2515469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659" y="4099796"/>
                <a:ext cx="3326296" cy="2554545"/>
              </a:xfrm>
              <a:prstGeom prst="rect">
                <a:avLst/>
              </a:prstGeom>
              <a:blipFill>
                <a:blip r:embed="rId7"/>
                <a:stretch>
                  <a:fillRect t="-1432" r="-1282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4321DE5A-2F4E-453B-89F7-DDC2E09EFE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9256" y="4468626"/>
            <a:ext cx="1822327" cy="18349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8D4F686-6079-4114-96FE-0A7F4185B1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0143" y="4419661"/>
            <a:ext cx="1853631" cy="186233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46B70EB-685C-415D-B109-56D3F46A1700}"/>
              </a:ext>
            </a:extLst>
          </p:cNvPr>
          <p:cNvSpPr txBox="1"/>
          <p:nvPr/>
        </p:nvSpPr>
        <p:spPr>
          <a:xfrm>
            <a:off x="4383259" y="1639814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CDBCCE-575B-4406-AD69-B8CB89DC0DB3}"/>
              </a:ext>
            </a:extLst>
          </p:cNvPr>
          <p:cNvSpPr txBox="1"/>
          <p:nvPr/>
        </p:nvSpPr>
        <p:spPr>
          <a:xfrm rot="19658400">
            <a:off x="8524678" y="22712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995AAA-BA1B-43DA-9F65-A43074E92657}"/>
              </a:ext>
            </a:extLst>
          </p:cNvPr>
          <p:cNvSpPr txBox="1"/>
          <p:nvPr/>
        </p:nvSpPr>
        <p:spPr>
          <a:xfrm rot="19658400">
            <a:off x="520369" y="220920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0" name="Rectangle 19">
            <a:hlinkClick r:id="rId10" action="ppaction://hlinksldjump"/>
            <a:extLst>
              <a:ext uri="{FF2B5EF4-FFF2-40B4-BE49-F238E27FC236}">
                <a16:creationId xmlns:a16="http://schemas.microsoft.com/office/drawing/2014/main" id="{1795BAB3-3619-49C2-81AA-36B98A6D3147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01DE12-379F-40FA-B393-A2385A3D2510}"/>
              </a:ext>
            </a:extLst>
          </p:cNvPr>
          <p:cNvSpPr txBox="1"/>
          <p:nvPr/>
        </p:nvSpPr>
        <p:spPr>
          <a:xfrm rot="19658400">
            <a:off x="8524678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B0EE7D-387E-4524-AE36-3158A5A779F3}"/>
              </a:ext>
            </a:extLst>
          </p:cNvPr>
          <p:cNvSpPr txBox="1"/>
          <p:nvPr/>
        </p:nvSpPr>
        <p:spPr>
          <a:xfrm rot="19658400">
            <a:off x="4529149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031124-33E4-43E1-8985-F44B29A528D0}"/>
              </a:ext>
            </a:extLst>
          </p:cNvPr>
          <p:cNvSpPr txBox="1"/>
          <p:nvPr/>
        </p:nvSpPr>
        <p:spPr>
          <a:xfrm rot="19658400">
            <a:off x="533623" y="503306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82153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Parallel lines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D82EA9-470C-45D5-A9B5-6B40AD83173D}"/>
                  </a:ext>
                </a:extLst>
              </p:cNvPr>
              <p:cNvSpPr txBox="1"/>
              <p:nvPr/>
            </p:nvSpPr>
            <p:spPr>
              <a:xfrm>
                <a:off x="344557" y="1470991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Line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sz="2400" dirty="0"/>
                  <a:t> has an </a:t>
                </a:r>
                <a:br>
                  <a:rPr lang="en-GB" sz="2400" dirty="0"/>
                </a:br>
                <a:r>
                  <a:rPr lang="en-GB" sz="2400" dirty="0"/>
                  <a:t>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=5−2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Give the equation of a line parallel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D82EA9-470C-45D5-A9B5-6B40AD831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57" y="1470991"/>
                <a:ext cx="3498573" cy="2308324"/>
              </a:xfrm>
              <a:prstGeom prst="rect">
                <a:avLst/>
              </a:prstGeom>
              <a:blipFill>
                <a:blip r:embed="rId2"/>
                <a:stretch>
                  <a:fillRect l="-2094" t="-2111" r="-4014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26F5F9-0089-466B-A3E8-79C41A8EAEE1}"/>
                  </a:ext>
                </a:extLst>
              </p:cNvPr>
              <p:cNvSpPr txBox="1"/>
              <p:nvPr/>
            </p:nvSpPr>
            <p:spPr>
              <a:xfrm>
                <a:off x="8342241" y="1470991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Gail says that the lines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400" dirty="0"/>
                  <a:t> and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2400" dirty="0"/>
                  <a:t> are parallel.</a:t>
                </a:r>
              </a:p>
              <a:p>
                <a:pPr algn="ctr"/>
                <a:r>
                  <a:rPr lang="en-GB" sz="2400" dirty="0"/>
                  <a:t>Is Gail correct?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Yes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26F5F9-0089-466B-A3E8-79C41A8EA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2241" y="1470991"/>
                <a:ext cx="3498573" cy="2308324"/>
              </a:xfrm>
              <a:prstGeom prst="rect">
                <a:avLst/>
              </a:prstGeom>
              <a:blipFill>
                <a:blip r:embed="rId3"/>
                <a:stretch>
                  <a:fillRect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43315E-849B-47C3-9A6B-2258B20A5744}"/>
                  </a:ext>
                </a:extLst>
              </p:cNvPr>
              <p:cNvSpPr txBox="1"/>
              <p:nvPr/>
            </p:nvSpPr>
            <p:spPr>
              <a:xfrm>
                <a:off x="4346712" y="2851309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line between the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−5,1</m:t>
                        </m:r>
                      </m:e>
                    </m:d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,7</m:t>
                        </m:r>
                      </m:e>
                    </m:d>
                  </m:oMath>
                </a14:m>
                <a:r>
                  <a:rPr lang="en-GB" sz="2400" dirty="0"/>
                  <a:t> is parallel to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43315E-849B-47C3-9A6B-2258B20A5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12" y="2851309"/>
                <a:ext cx="3498573" cy="2308324"/>
              </a:xfrm>
              <a:prstGeom prst="rect">
                <a:avLst/>
              </a:prstGeom>
              <a:blipFill>
                <a:blip r:embed="rId4"/>
                <a:stretch>
                  <a:fillRect t="-2116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7BB8FE-8035-4FFE-9B1C-4CBE88456C7F}"/>
                  </a:ext>
                </a:extLst>
              </p:cNvPr>
              <p:cNvSpPr txBox="1"/>
              <p:nvPr/>
            </p:nvSpPr>
            <p:spPr>
              <a:xfrm>
                <a:off x="351184" y="4226220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equation of</a:t>
                </a:r>
                <a:br>
                  <a:rPr lang="en-GB" sz="2400" dirty="0"/>
                </a:br>
                <a:r>
                  <a:rPr lang="en-GB" sz="2400" dirty="0"/>
                  <a:t>the line parallel to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sz="2400" dirty="0"/>
                  <a:t> which passes through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4,3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7BB8FE-8035-4FFE-9B1C-4CBE88456C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84" y="4226220"/>
                <a:ext cx="3498573" cy="2308324"/>
              </a:xfrm>
              <a:prstGeom prst="rect">
                <a:avLst/>
              </a:prstGeom>
              <a:blipFill>
                <a:blip r:embed="rId5"/>
                <a:stretch>
                  <a:fillRect t="-2111" r="-1742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F2F4C4-105F-43E8-B16D-FD49C463D8D9}"/>
                  </a:ext>
                </a:extLst>
              </p:cNvPr>
              <p:cNvSpPr txBox="1"/>
              <p:nvPr/>
            </p:nvSpPr>
            <p:spPr>
              <a:xfrm>
                <a:off x="8342241" y="4226220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equation of</a:t>
                </a:r>
                <a:br>
                  <a:rPr lang="en-GB" sz="2400" dirty="0"/>
                </a:br>
                <a:r>
                  <a:rPr lang="en-GB" sz="2400" dirty="0"/>
                  <a:t>the line parallel to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GB" sz="2400" dirty="0"/>
                  <a:t> which passes through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−6,1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F2F4C4-105F-43E8-B16D-FD49C463D8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2241" y="4226220"/>
                <a:ext cx="3498573" cy="2308324"/>
              </a:xfrm>
              <a:prstGeom prst="rect">
                <a:avLst/>
              </a:prstGeom>
              <a:blipFill>
                <a:blip r:embed="rId6"/>
                <a:stretch>
                  <a:fillRect t="-2111" r="-1916" b="-2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5405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Parallel lines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D82EA9-470C-45D5-A9B5-6B40AD83173D}"/>
                  </a:ext>
                </a:extLst>
              </p:cNvPr>
              <p:cNvSpPr txBox="1"/>
              <p:nvPr/>
            </p:nvSpPr>
            <p:spPr>
              <a:xfrm>
                <a:off x="344557" y="1470991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Line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sz="2400" dirty="0"/>
                  <a:t> has an </a:t>
                </a:r>
                <a:br>
                  <a:rPr lang="en-GB" sz="2400" dirty="0"/>
                </a:br>
                <a:r>
                  <a:rPr lang="en-GB" sz="2400" dirty="0"/>
                  <a:t>equation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=5−2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Give the equation of a line parallel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D82EA9-470C-45D5-A9B5-6B40AD831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57" y="1470991"/>
                <a:ext cx="3498573" cy="2308324"/>
              </a:xfrm>
              <a:prstGeom prst="rect">
                <a:avLst/>
              </a:prstGeom>
              <a:blipFill>
                <a:blip r:embed="rId2"/>
                <a:stretch>
                  <a:fillRect l="-2094" t="-2111" r="-4014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26F5F9-0089-466B-A3E8-79C41A8EAEE1}"/>
                  </a:ext>
                </a:extLst>
              </p:cNvPr>
              <p:cNvSpPr txBox="1"/>
              <p:nvPr/>
            </p:nvSpPr>
            <p:spPr>
              <a:xfrm>
                <a:off x="8342241" y="1470991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Gail says that the lines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400" dirty="0"/>
                  <a:t> and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2400" dirty="0"/>
                  <a:t> are parallel.</a:t>
                </a:r>
              </a:p>
              <a:p>
                <a:pPr algn="ctr"/>
                <a:r>
                  <a:rPr lang="en-GB" sz="2400" dirty="0"/>
                  <a:t>Is Gail correct?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Yes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26F5F9-0089-466B-A3E8-79C41A8EA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2241" y="1470991"/>
                <a:ext cx="3498573" cy="2308324"/>
              </a:xfrm>
              <a:prstGeom prst="rect">
                <a:avLst/>
              </a:prstGeom>
              <a:blipFill>
                <a:blip r:embed="rId3"/>
                <a:stretch>
                  <a:fillRect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43315E-849B-47C3-9A6B-2258B20A5744}"/>
                  </a:ext>
                </a:extLst>
              </p:cNvPr>
              <p:cNvSpPr txBox="1"/>
              <p:nvPr/>
            </p:nvSpPr>
            <p:spPr>
              <a:xfrm>
                <a:off x="4346712" y="2851309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line between the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−5,1</m:t>
                        </m:r>
                      </m:e>
                    </m:d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,7</m:t>
                        </m:r>
                      </m:e>
                    </m:d>
                  </m:oMath>
                </a14:m>
                <a:r>
                  <a:rPr lang="en-GB" sz="2400" dirty="0"/>
                  <a:t> is parallel to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43315E-849B-47C3-9A6B-2258B20A5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12" y="2851309"/>
                <a:ext cx="3498573" cy="2308324"/>
              </a:xfrm>
              <a:prstGeom prst="rect">
                <a:avLst/>
              </a:prstGeom>
              <a:blipFill>
                <a:blip r:embed="rId4"/>
                <a:stretch>
                  <a:fillRect t="-2116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7BB8FE-8035-4FFE-9B1C-4CBE88456C7F}"/>
                  </a:ext>
                </a:extLst>
              </p:cNvPr>
              <p:cNvSpPr txBox="1"/>
              <p:nvPr/>
            </p:nvSpPr>
            <p:spPr>
              <a:xfrm>
                <a:off x="351184" y="4226220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equation of</a:t>
                </a:r>
                <a:br>
                  <a:rPr lang="en-GB" sz="2400" dirty="0"/>
                </a:br>
                <a:r>
                  <a:rPr lang="en-GB" sz="2400" dirty="0"/>
                  <a:t>the line parallel to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sz="2400" dirty="0"/>
                  <a:t> which passes through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4,3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7BB8FE-8035-4FFE-9B1C-4CBE88456C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84" y="4226220"/>
                <a:ext cx="3498573" cy="2308324"/>
              </a:xfrm>
              <a:prstGeom prst="rect">
                <a:avLst/>
              </a:prstGeom>
              <a:blipFill>
                <a:blip r:embed="rId5"/>
                <a:stretch>
                  <a:fillRect t="-2111" r="-1742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F2F4C4-105F-43E8-B16D-FD49C463D8D9}"/>
                  </a:ext>
                </a:extLst>
              </p:cNvPr>
              <p:cNvSpPr txBox="1"/>
              <p:nvPr/>
            </p:nvSpPr>
            <p:spPr>
              <a:xfrm>
                <a:off x="8342241" y="4226220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equation of</a:t>
                </a:r>
                <a:br>
                  <a:rPr lang="en-GB" sz="2400" dirty="0"/>
                </a:br>
                <a:r>
                  <a:rPr lang="en-GB" sz="2400" dirty="0"/>
                  <a:t>the line parallel to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GB" sz="2400" dirty="0"/>
                  <a:t> which passes through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−6,1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F2F4C4-105F-43E8-B16D-FD49C463D8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2241" y="4226220"/>
                <a:ext cx="3498573" cy="2308324"/>
              </a:xfrm>
              <a:prstGeom prst="rect">
                <a:avLst/>
              </a:prstGeom>
              <a:blipFill>
                <a:blip r:embed="rId6"/>
                <a:stretch>
                  <a:fillRect t="-2111" r="-1916" b="-2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C4433ADA-7A56-4FCE-83D4-FD7BCE86A879}"/>
              </a:ext>
            </a:extLst>
          </p:cNvPr>
          <p:cNvSpPr txBox="1"/>
          <p:nvPr/>
        </p:nvSpPr>
        <p:spPr>
          <a:xfrm>
            <a:off x="4383259" y="1639814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98446F-8D7D-4D11-8205-98062EC8C3D5}"/>
              </a:ext>
            </a:extLst>
          </p:cNvPr>
          <p:cNvSpPr txBox="1"/>
          <p:nvPr/>
        </p:nvSpPr>
        <p:spPr>
          <a:xfrm rot="19658400">
            <a:off x="526994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Rectangle 15">
            <a:hlinkClick r:id="rId7" action="ppaction://hlinksldjump"/>
            <a:extLst>
              <a:ext uri="{FF2B5EF4-FFF2-40B4-BE49-F238E27FC236}">
                <a16:creationId xmlns:a16="http://schemas.microsoft.com/office/drawing/2014/main" id="{0B1F9CBE-0C26-4ABD-B301-BBB6722EC2B2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679880-0861-45BA-843D-0AA96A471C65}"/>
              </a:ext>
            </a:extLst>
          </p:cNvPr>
          <p:cNvSpPr txBox="1"/>
          <p:nvPr/>
        </p:nvSpPr>
        <p:spPr>
          <a:xfrm rot="19658400">
            <a:off x="4529149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4761FF-B1CF-481B-8494-2EB1D3488B18}"/>
              </a:ext>
            </a:extLst>
          </p:cNvPr>
          <p:cNvSpPr txBox="1"/>
          <p:nvPr/>
        </p:nvSpPr>
        <p:spPr>
          <a:xfrm rot="19658400">
            <a:off x="8524676" y="227121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3901A0-3548-48CE-B751-FC3F40D2D663}"/>
              </a:ext>
            </a:extLst>
          </p:cNvPr>
          <p:cNvSpPr txBox="1"/>
          <p:nvPr/>
        </p:nvSpPr>
        <p:spPr>
          <a:xfrm rot="19658400">
            <a:off x="8606932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4C5BDC-94A4-43E9-B9C0-0D77D01F6495}"/>
              </a:ext>
            </a:extLst>
          </p:cNvPr>
          <p:cNvSpPr txBox="1"/>
          <p:nvPr/>
        </p:nvSpPr>
        <p:spPr>
          <a:xfrm rot="19658400">
            <a:off x="526993" y="227840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229094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203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Perpendicular</a:t>
            </a:r>
            <a:br>
              <a:rPr lang="en-GB" sz="4800" b="1" dirty="0"/>
            </a:br>
            <a:r>
              <a:rPr lang="en-GB" sz="4800" b="1" dirty="0"/>
              <a:t>lines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4A5202-1D4A-4392-BB36-BF4D5CBEA49A}"/>
                  </a:ext>
                </a:extLst>
              </p:cNvPr>
              <p:cNvSpPr txBox="1"/>
              <p:nvPr/>
            </p:nvSpPr>
            <p:spPr>
              <a:xfrm>
                <a:off x="596900" y="1465471"/>
                <a:ext cx="2984500" cy="2293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gradient of the line perpendicular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4A5202-1D4A-4392-BB36-BF4D5CBEA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00" y="1465471"/>
                <a:ext cx="2984500" cy="2293000"/>
              </a:xfrm>
              <a:prstGeom prst="rect">
                <a:avLst/>
              </a:prstGeom>
              <a:blipFill>
                <a:blip r:embed="rId2"/>
                <a:stretch>
                  <a:fillRect l="-1837" t="-2122" r="-44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A1016C1-E0FC-4D9C-B333-300D8FF7C7C6}"/>
                  </a:ext>
                </a:extLst>
              </p:cNvPr>
              <p:cNvSpPr txBox="1"/>
              <p:nvPr/>
            </p:nvSpPr>
            <p:spPr>
              <a:xfrm>
                <a:off x="8617778" y="1465471"/>
                <a:ext cx="2984500" cy="2293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gradient of the line perpendicular to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A1016C1-E0FC-4D9C-B333-300D8FF7C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778" y="1465471"/>
                <a:ext cx="2984500" cy="2293000"/>
              </a:xfrm>
              <a:prstGeom prst="rect">
                <a:avLst/>
              </a:prstGeom>
              <a:blipFill>
                <a:blip r:embed="rId3"/>
                <a:stretch>
                  <a:fillRect l="-2045" t="-2122" r="-44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69380E9-39BE-4760-BE9B-455A895506AB}"/>
                  </a:ext>
                </a:extLst>
              </p:cNvPr>
              <p:cNvSpPr txBox="1"/>
              <p:nvPr/>
            </p:nvSpPr>
            <p:spPr>
              <a:xfrm>
                <a:off x="4297571" y="2775109"/>
                <a:ext cx="3604033" cy="2448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gradient of</a:t>
                </a:r>
                <a:br>
                  <a:rPr lang="en-GB" sz="2200" dirty="0"/>
                </a:br>
                <a:r>
                  <a:rPr lang="en-GB" sz="2200" dirty="0"/>
                  <a:t>the line perpendicular to the line passing through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−1,4</m:t>
                        </m:r>
                      </m:e>
                    </m:d>
                  </m:oMath>
                </a14:m>
                <a:r>
                  <a:rPr lang="en-GB" sz="22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11,−5</m:t>
                        </m:r>
                      </m:e>
                    </m:d>
                  </m:oMath>
                </a14:m>
                <a:endParaRPr lang="en-GB" sz="2200" dirty="0"/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69380E9-39BE-4760-BE9B-455A89550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571" y="2775109"/>
                <a:ext cx="3604033" cy="2448106"/>
              </a:xfrm>
              <a:prstGeom prst="rect">
                <a:avLst/>
              </a:prstGeom>
              <a:blipFill>
                <a:blip r:embed="rId4"/>
                <a:stretch>
                  <a:fillRect t="-1741" r="-15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213BE52-DF94-4048-874C-8E3B31E46643}"/>
                  </a:ext>
                </a:extLst>
              </p:cNvPr>
              <p:cNvSpPr txBox="1"/>
              <p:nvPr/>
            </p:nvSpPr>
            <p:spPr>
              <a:xfrm>
                <a:off x="351184" y="4226220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equation of</a:t>
                </a:r>
                <a:br>
                  <a:rPr lang="en-GB" sz="2400" dirty="0"/>
                </a:br>
                <a:r>
                  <a:rPr lang="en-GB" sz="2400" dirty="0"/>
                  <a:t>the line perpendicular to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400" dirty="0"/>
                  <a:t> which passes through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−1,3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213BE52-DF94-4048-874C-8E3B31E466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84" y="4226220"/>
                <a:ext cx="3498573" cy="2308324"/>
              </a:xfrm>
              <a:prstGeom prst="rect">
                <a:avLst/>
              </a:prstGeom>
              <a:blipFill>
                <a:blip r:embed="rId5"/>
                <a:stretch>
                  <a:fillRect l="-174" t="-2111" r="-1742" b="-2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E3785D-6DD4-43D7-9E9B-C413581F13BA}"/>
                  </a:ext>
                </a:extLst>
              </p:cNvPr>
              <p:cNvSpPr txBox="1"/>
              <p:nvPr/>
            </p:nvSpPr>
            <p:spPr>
              <a:xfrm>
                <a:off x="8363778" y="4137320"/>
                <a:ext cx="3498573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equation of</a:t>
                </a:r>
                <a:br>
                  <a:rPr lang="en-GB" sz="2200" dirty="0"/>
                </a:br>
                <a:r>
                  <a:rPr lang="en-GB" sz="2200" dirty="0"/>
                  <a:t>the perpendicular line passing though the midpoint of the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−2,3</m:t>
                        </m:r>
                      </m:e>
                    </m:d>
                  </m:oMath>
                </a14:m>
                <a:r>
                  <a:rPr lang="en-GB" sz="22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6,7</m:t>
                        </m:r>
                      </m:e>
                    </m:d>
                  </m:oMath>
                </a14:m>
                <a:endParaRPr lang="en-GB" sz="2200" dirty="0"/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E3785D-6DD4-43D7-9E9B-C413581F1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3778" y="4137320"/>
                <a:ext cx="3498573" cy="2462213"/>
              </a:xfrm>
              <a:prstGeom prst="rect">
                <a:avLst/>
              </a:prstGeom>
              <a:blipFill>
                <a:blip r:embed="rId6"/>
                <a:stretch>
                  <a:fillRect l="-1394" t="-1733" r="-2962" b="-7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528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203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Perpendicular</a:t>
            </a:r>
            <a:br>
              <a:rPr lang="en-GB" sz="4800" b="1" dirty="0"/>
            </a:br>
            <a:r>
              <a:rPr lang="en-GB" sz="4800" b="1" dirty="0"/>
              <a:t>lines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4A5202-1D4A-4392-BB36-BF4D5CBEA49A}"/>
                  </a:ext>
                </a:extLst>
              </p:cNvPr>
              <p:cNvSpPr txBox="1"/>
              <p:nvPr/>
            </p:nvSpPr>
            <p:spPr>
              <a:xfrm>
                <a:off x="596900" y="1465471"/>
                <a:ext cx="2984500" cy="2293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gradient of the line perpendicular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4A5202-1D4A-4392-BB36-BF4D5CBEA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00" y="1465471"/>
                <a:ext cx="2984500" cy="2293000"/>
              </a:xfrm>
              <a:prstGeom prst="rect">
                <a:avLst/>
              </a:prstGeom>
              <a:blipFill>
                <a:blip r:embed="rId2"/>
                <a:stretch>
                  <a:fillRect l="-1837" t="-2122" r="-44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A1016C1-E0FC-4D9C-B333-300D8FF7C7C6}"/>
                  </a:ext>
                </a:extLst>
              </p:cNvPr>
              <p:cNvSpPr txBox="1"/>
              <p:nvPr/>
            </p:nvSpPr>
            <p:spPr>
              <a:xfrm>
                <a:off x="8617778" y="1465471"/>
                <a:ext cx="2984500" cy="2293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gradient of the line perpendicular to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A1016C1-E0FC-4D9C-B333-300D8FF7C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778" y="1465471"/>
                <a:ext cx="2984500" cy="2293000"/>
              </a:xfrm>
              <a:prstGeom prst="rect">
                <a:avLst/>
              </a:prstGeom>
              <a:blipFill>
                <a:blip r:embed="rId3"/>
                <a:stretch>
                  <a:fillRect l="-2045" t="-2122" r="-44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69380E9-39BE-4760-BE9B-455A895506AB}"/>
                  </a:ext>
                </a:extLst>
              </p:cNvPr>
              <p:cNvSpPr txBox="1"/>
              <p:nvPr/>
            </p:nvSpPr>
            <p:spPr>
              <a:xfrm>
                <a:off x="4297571" y="2775109"/>
                <a:ext cx="3604033" cy="2448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gradient of</a:t>
                </a:r>
                <a:br>
                  <a:rPr lang="en-GB" sz="2200" dirty="0"/>
                </a:br>
                <a:r>
                  <a:rPr lang="en-GB" sz="2200" dirty="0"/>
                  <a:t>the line perpendicular to the line passing through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−1,4</m:t>
                        </m:r>
                      </m:e>
                    </m:d>
                  </m:oMath>
                </a14:m>
                <a:r>
                  <a:rPr lang="en-GB" sz="22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11,−5</m:t>
                        </m:r>
                      </m:e>
                    </m:d>
                  </m:oMath>
                </a14:m>
                <a:endParaRPr lang="en-GB" sz="2200" dirty="0"/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69380E9-39BE-4760-BE9B-455A89550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571" y="2775109"/>
                <a:ext cx="3604033" cy="2448106"/>
              </a:xfrm>
              <a:prstGeom prst="rect">
                <a:avLst/>
              </a:prstGeom>
              <a:blipFill>
                <a:blip r:embed="rId4"/>
                <a:stretch>
                  <a:fillRect t="-1741" r="-15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213BE52-DF94-4048-874C-8E3B31E46643}"/>
                  </a:ext>
                </a:extLst>
              </p:cNvPr>
              <p:cNvSpPr txBox="1"/>
              <p:nvPr/>
            </p:nvSpPr>
            <p:spPr>
              <a:xfrm>
                <a:off x="351184" y="4226220"/>
                <a:ext cx="34985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equation of</a:t>
                </a:r>
                <a:br>
                  <a:rPr lang="en-GB" sz="2400" dirty="0"/>
                </a:br>
                <a:r>
                  <a:rPr lang="en-GB" sz="2400" dirty="0"/>
                  <a:t>the line perpendicular to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400" dirty="0"/>
                  <a:t> which passes through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−1,3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213BE52-DF94-4048-874C-8E3B31E466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84" y="4226220"/>
                <a:ext cx="3498573" cy="2308324"/>
              </a:xfrm>
              <a:prstGeom prst="rect">
                <a:avLst/>
              </a:prstGeom>
              <a:blipFill>
                <a:blip r:embed="rId5"/>
                <a:stretch>
                  <a:fillRect l="-174" t="-2111" r="-1742" b="-2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E3785D-6DD4-43D7-9E9B-C413581F13BA}"/>
                  </a:ext>
                </a:extLst>
              </p:cNvPr>
              <p:cNvSpPr txBox="1"/>
              <p:nvPr/>
            </p:nvSpPr>
            <p:spPr>
              <a:xfrm>
                <a:off x="8363778" y="4137320"/>
                <a:ext cx="3498573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equation of</a:t>
                </a:r>
                <a:br>
                  <a:rPr lang="en-GB" sz="2200" dirty="0"/>
                </a:br>
                <a:r>
                  <a:rPr lang="en-GB" sz="2200" dirty="0"/>
                  <a:t>the perpendicular line passing though the midpoint of the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−2,3</m:t>
                        </m:r>
                      </m:e>
                    </m:d>
                  </m:oMath>
                </a14:m>
                <a:r>
                  <a:rPr lang="en-GB" sz="22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6,7</m:t>
                        </m:r>
                      </m:e>
                    </m:d>
                  </m:oMath>
                </a14:m>
                <a:endParaRPr lang="en-GB" sz="2200" dirty="0"/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E3785D-6DD4-43D7-9E9B-C413581F1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3778" y="4137320"/>
                <a:ext cx="3498573" cy="2462213"/>
              </a:xfrm>
              <a:prstGeom prst="rect">
                <a:avLst/>
              </a:prstGeom>
              <a:blipFill>
                <a:blip r:embed="rId6"/>
                <a:stretch>
                  <a:fillRect l="-1394" t="-1733" r="-2962" b="-7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D8A439C-EF08-4582-900D-3AB79C56F601}"/>
              </a:ext>
            </a:extLst>
          </p:cNvPr>
          <p:cNvSpPr txBox="1"/>
          <p:nvPr/>
        </p:nvSpPr>
        <p:spPr>
          <a:xfrm>
            <a:off x="4383259" y="5424414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D5577B-68E1-4EF2-9FB3-0E2E379E40DD}"/>
              </a:ext>
            </a:extLst>
          </p:cNvPr>
          <p:cNvSpPr txBox="1"/>
          <p:nvPr/>
        </p:nvSpPr>
        <p:spPr>
          <a:xfrm rot="19658400">
            <a:off x="526994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Rectangle 14">
            <a:hlinkClick r:id="rId7" action="ppaction://hlinksldjump"/>
            <a:extLst>
              <a:ext uri="{FF2B5EF4-FFF2-40B4-BE49-F238E27FC236}">
                <a16:creationId xmlns:a16="http://schemas.microsoft.com/office/drawing/2014/main" id="{652133F7-BCE8-4084-B3BD-1AA3EF5E7D04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EA92C0-44E5-4327-AFA3-684EEBB71519}"/>
              </a:ext>
            </a:extLst>
          </p:cNvPr>
          <p:cNvSpPr txBox="1"/>
          <p:nvPr/>
        </p:nvSpPr>
        <p:spPr>
          <a:xfrm rot="19658400">
            <a:off x="522301" y="22580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BAE715-FE1B-4C79-8B83-FD6A986DE3DA}"/>
              </a:ext>
            </a:extLst>
          </p:cNvPr>
          <p:cNvSpPr txBox="1"/>
          <p:nvPr/>
        </p:nvSpPr>
        <p:spPr>
          <a:xfrm rot="19658400">
            <a:off x="4527595" y="364521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51B511-A3F4-42BB-9BF2-4113F7F59D77}"/>
              </a:ext>
            </a:extLst>
          </p:cNvPr>
          <p:cNvSpPr txBox="1"/>
          <p:nvPr/>
        </p:nvSpPr>
        <p:spPr>
          <a:xfrm rot="19658400">
            <a:off x="8606934" y="504298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3A8652-F457-4C00-80D4-302EC376C8C8}"/>
              </a:ext>
            </a:extLst>
          </p:cNvPr>
          <p:cNvSpPr txBox="1"/>
          <p:nvPr/>
        </p:nvSpPr>
        <p:spPr>
          <a:xfrm rot="19658400">
            <a:off x="8563893" y="224914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64971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Curves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7AE81B-C500-4713-8A15-7A393790117D}"/>
                  </a:ext>
                </a:extLst>
              </p:cNvPr>
              <p:cNvSpPr txBox="1"/>
              <p:nvPr/>
            </p:nvSpPr>
            <p:spPr>
              <a:xfrm>
                <a:off x="596348" y="1338471"/>
                <a:ext cx="299499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Complete the table</a:t>
                </a:r>
                <a:br>
                  <a:rPr lang="en-GB" sz="2400" dirty="0"/>
                </a:br>
                <a:r>
                  <a:rPr lang="en-GB" sz="2400" dirty="0"/>
                  <a:t>for the graph </a:t>
                </a:r>
                <a:br>
                  <a:rPr lang="en-GB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7AE81B-C500-4713-8A15-7A3937901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348" y="1338471"/>
                <a:ext cx="2994991" cy="1569660"/>
              </a:xfrm>
              <a:prstGeom prst="rect">
                <a:avLst/>
              </a:prstGeom>
              <a:blipFill>
                <a:blip r:embed="rId2"/>
                <a:stretch>
                  <a:fillRect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8D0A949-1103-4F4A-BEEA-5978A0FD183A}"/>
                  </a:ext>
                </a:extLst>
              </p:cNvPr>
              <p:cNvSpPr txBox="1"/>
              <p:nvPr/>
            </p:nvSpPr>
            <p:spPr>
              <a:xfrm>
                <a:off x="8587409" y="1351723"/>
                <a:ext cx="3339546" cy="2558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Gordon says the equation of the graph below could be</a:t>
                </a:r>
                <a:br>
                  <a:rPr lang="en-GB" sz="2000" dirty="0"/>
                </a:b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sz="2000" b="0" dirty="0"/>
                  <a:t>.</a:t>
                </a:r>
              </a:p>
              <a:p>
                <a:r>
                  <a:rPr lang="en-GB" sz="2000" dirty="0"/>
                  <a:t>I</a:t>
                </a:r>
                <a:r>
                  <a:rPr lang="en-GB" sz="2000" b="0" dirty="0"/>
                  <a:t>s Gordon </a:t>
                </a:r>
              </a:p>
              <a:p>
                <a:r>
                  <a:rPr lang="en-GB" sz="2000" b="0" dirty="0"/>
                  <a:t>correct?</a:t>
                </a:r>
              </a:p>
              <a:p>
                <a:endParaRPr lang="en-GB" sz="2000" dirty="0"/>
              </a:p>
              <a:p>
                <a:endParaRPr lang="en-GB" sz="2000" dirty="0"/>
              </a:p>
              <a:p>
                <a:r>
                  <a:rPr lang="en-GB" sz="2000" dirty="0"/>
                  <a:t>Answer: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Yes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8D0A949-1103-4F4A-BEEA-5978A0FD1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409" y="1351723"/>
                <a:ext cx="3339546" cy="2558008"/>
              </a:xfrm>
              <a:prstGeom prst="rect">
                <a:avLst/>
              </a:prstGeom>
              <a:blipFill>
                <a:blip r:embed="rId3"/>
                <a:stretch>
                  <a:fillRect l="-2007" t="-1432" b="-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43D0A10D-FBE5-4BB4-A54D-A02195B9233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6023743"/>
                  </p:ext>
                </p:extLst>
              </p:nvPr>
            </p:nvGraphicFramePr>
            <p:xfrm>
              <a:off x="596348" y="2881627"/>
              <a:ext cx="2994990" cy="914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9165">
                      <a:extLst>
                        <a:ext uri="{9D8B030D-6E8A-4147-A177-3AD203B41FA5}">
                          <a16:colId xmlns:a16="http://schemas.microsoft.com/office/drawing/2014/main" val="966359597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176241735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2449313474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1165766386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953260550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13096877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609771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856692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43D0A10D-FBE5-4BB4-A54D-A02195B9233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6023743"/>
                  </p:ext>
                </p:extLst>
              </p:nvPr>
            </p:nvGraphicFramePr>
            <p:xfrm>
              <a:off x="596348" y="2881627"/>
              <a:ext cx="2994990" cy="914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9165">
                      <a:extLst>
                        <a:ext uri="{9D8B030D-6E8A-4147-A177-3AD203B41FA5}">
                          <a16:colId xmlns:a16="http://schemas.microsoft.com/office/drawing/2014/main" val="966359597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176241735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2449313474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1165766386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953260550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130968778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20" t="-1316" r="-503659" b="-1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220" t="-1316" r="-403659" b="-1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8795" t="-1316" r="-298795" b="-1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2439" t="-1316" r="-202439" b="-1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2439" t="-1316" r="-102439" b="-1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2439" t="-1316" r="-2439" b="-1092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6097712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20" t="-102667" r="-503659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220" t="-102667" r="-403659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8795" t="-102667" r="-298795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2439" t="-102667" r="-202439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2439" t="-102667" r="-102439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2439" t="-102667" r="-2439" b="-1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566926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6A20AE0F-82F3-4991-B860-EDB2578A91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392" y="1997408"/>
            <a:ext cx="1798620" cy="17986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947ED6-705F-4D4F-ACAF-2ED75699C7B3}"/>
                  </a:ext>
                </a:extLst>
              </p:cNvPr>
              <p:cNvSpPr txBox="1"/>
              <p:nvPr/>
            </p:nvSpPr>
            <p:spPr>
              <a:xfrm>
                <a:off x="4267200" y="2845905"/>
                <a:ext cx="364434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−2,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br>
                  <a:rPr lang="en-GB" sz="2400" dirty="0"/>
                </a:br>
                <a:r>
                  <a:rPr lang="en-GB" sz="2400" dirty="0"/>
                  <a:t>lies on the  graph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947ED6-705F-4D4F-ACAF-2ED75699C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845905"/>
                <a:ext cx="3644343" cy="2308324"/>
              </a:xfrm>
              <a:prstGeom prst="rect">
                <a:avLst/>
              </a:prstGeom>
              <a:blipFill>
                <a:blip r:embed="rId6"/>
                <a:stretch>
                  <a:fillRect t="-2111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5181EC-6151-4440-B3CF-C6BE7A475D04}"/>
                  </a:ext>
                </a:extLst>
              </p:cNvPr>
              <p:cNvSpPr txBox="1"/>
              <p:nvPr/>
            </p:nvSpPr>
            <p:spPr>
              <a:xfrm>
                <a:off x="271671" y="4153332"/>
                <a:ext cx="3644343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,3</m:t>
                        </m:r>
                      </m:e>
                    </m:d>
                  </m:oMath>
                </a14:m>
                <a:br>
                  <a:rPr lang="en-GB" sz="2200" dirty="0"/>
                </a:br>
                <a:r>
                  <a:rPr lang="en-GB" sz="2200" dirty="0"/>
                  <a:t>lies on the  graph </a:t>
                </a:r>
                <a:br>
                  <a:rPr lang="en-GB" sz="2200" dirty="0"/>
                </a:b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Find all the possible</a:t>
                </a:r>
                <a:br>
                  <a:rPr lang="en-GB" sz="2200" dirty="0"/>
                </a:br>
                <a:r>
                  <a:rPr lang="en-GB" sz="2200" dirty="0"/>
                  <a:t>values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5181EC-6151-4440-B3CF-C6BE7A475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71" y="4153332"/>
                <a:ext cx="3644343" cy="2462213"/>
              </a:xfrm>
              <a:prstGeom prst="rect">
                <a:avLst/>
              </a:prstGeom>
              <a:blipFill>
                <a:blip r:embed="rId7"/>
                <a:stretch>
                  <a:fillRect t="-14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98E135-B347-4548-9D08-F270696B1B33}"/>
                  </a:ext>
                </a:extLst>
              </p:cNvPr>
              <p:cNvSpPr txBox="1"/>
              <p:nvPr/>
            </p:nvSpPr>
            <p:spPr>
              <a:xfrm>
                <a:off x="8256101" y="4045209"/>
                <a:ext cx="3664227" cy="1250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Complete the table</a:t>
                </a:r>
                <a:br>
                  <a:rPr lang="en-GB" sz="2200" dirty="0"/>
                </a:br>
                <a:r>
                  <a:rPr lang="en-GB" sz="2200" dirty="0"/>
                  <a:t>for the graph 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200" dirty="0"/>
              </a:p>
              <a:p>
                <a:pPr algn="ctr"/>
                <a:r>
                  <a:rPr lang="en-GB" sz="2200" dirty="0"/>
                  <a:t>Answer: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98E135-B347-4548-9D08-F270696B1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1" y="4045209"/>
                <a:ext cx="3664227" cy="1250086"/>
              </a:xfrm>
              <a:prstGeom prst="rect">
                <a:avLst/>
              </a:prstGeom>
              <a:blipFill>
                <a:blip r:embed="rId8"/>
                <a:stretch>
                  <a:fillRect t="-3415" b="-8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532C60AF-DB48-475E-9762-5DE7DC0378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1250057"/>
                  </p:ext>
                </p:extLst>
              </p:nvPr>
            </p:nvGraphicFramePr>
            <p:xfrm>
              <a:off x="8363774" y="5223644"/>
              <a:ext cx="3448879" cy="13832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2697">
                      <a:extLst>
                        <a:ext uri="{9D8B030D-6E8A-4147-A177-3AD203B41FA5}">
                          <a16:colId xmlns:a16="http://schemas.microsoft.com/office/drawing/2014/main" val="966359597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318058497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176241735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2449313474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1165766386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953260550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13096877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609771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2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𝟐𝟐</m:t>
                                    </m:r>
                                  </m:num>
                                  <m:den>
                                    <m:r>
                                      <a:rPr lang="en-GB" sz="20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856692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532C60AF-DB48-475E-9762-5DE7DC0378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1250057"/>
                  </p:ext>
                </p:extLst>
              </p:nvPr>
            </p:nvGraphicFramePr>
            <p:xfrm>
              <a:off x="8363774" y="5223644"/>
              <a:ext cx="3448879" cy="13832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2697">
                      <a:extLst>
                        <a:ext uri="{9D8B030D-6E8A-4147-A177-3AD203B41FA5}">
                          <a16:colId xmlns:a16="http://schemas.microsoft.com/office/drawing/2014/main" val="966359597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318058497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176241735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2449313474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1165766386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953260550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130968778"/>
                        </a:ext>
                      </a:extLst>
                    </a:gridCol>
                  </a:tblGrid>
                  <a:tr h="7191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469" t="-840" r="-601235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2469" t="-840" r="-501235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02469" t="-840" r="-401235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06250" t="-840" r="-306250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401235" t="-840" r="-202469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01235" t="-840" r="-102469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601235" t="-840" r="-2469" b="-932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60977121"/>
                      </a:ext>
                    </a:extLst>
                  </a:tr>
                  <a:tr h="6640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469" t="-110092" r="-601235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2469" t="-110092" r="-501235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02469" t="-110092" r="-401235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06250" t="-110092" r="-306250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401235" t="-110092" r="-202469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01235" t="-110092" r="-102469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601235" t="-110092" r="-2469" b="-18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566926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94318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Curves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7AE81B-C500-4713-8A15-7A393790117D}"/>
                  </a:ext>
                </a:extLst>
              </p:cNvPr>
              <p:cNvSpPr txBox="1"/>
              <p:nvPr/>
            </p:nvSpPr>
            <p:spPr>
              <a:xfrm>
                <a:off x="596348" y="1338471"/>
                <a:ext cx="299499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Complete the table</a:t>
                </a:r>
                <a:br>
                  <a:rPr lang="en-GB" sz="2400" dirty="0"/>
                </a:br>
                <a:r>
                  <a:rPr lang="en-GB" sz="2400" dirty="0"/>
                  <a:t>for the graph </a:t>
                </a:r>
                <a:br>
                  <a:rPr lang="en-GB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7AE81B-C500-4713-8A15-7A3937901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348" y="1338471"/>
                <a:ext cx="2994991" cy="1569660"/>
              </a:xfrm>
              <a:prstGeom prst="rect">
                <a:avLst/>
              </a:prstGeom>
              <a:blipFill>
                <a:blip r:embed="rId2"/>
                <a:stretch>
                  <a:fillRect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8D0A949-1103-4F4A-BEEA-5978A0FD183A}"/>
                  </a:ext>
                </a:extLst>
              </p:cNvPr>
              <p:cNvSpPr txBox="1"/>
              <p:nvPr/>
            </p:nvSpPr>
            <p:spPr>
              <a:xfrm>
                <a:off x="8587409" y="1351723"/>
                <a:ext cx="3339546" cy="2558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Gordon says the equation of the graph below could be</a:t>
                </a:r>
                <a:br>
                  <a:rPr lang="en-GB" sz="2000" dirty="0"/>
                </a:b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sz="2000" b="0" dirty="0"/>
                  <a:t>.</a:t>
                </a:r>
              </a:p>
              <a:p>
                <a:r>
                  <a:rPr lang="en-GB" sz="2000" dirty="0"/>
                  <a:t>I</a:t>
                </a:r>
                <a:r>
                  <a:rPr lang="en-GB" sz="2000" b="0" dirty="0"/>
                  <a:t>s Gordon </a:t>
                </a:r>
              </a:p>
              <a:p>
                <a:r>
                  <a:rPr lang="en-GB" sz="2000" b="0" dirty="0"/>
                  <a:t>correct?</a:t>
                </a:r>
              </a:p>
              <a:p>
                <a:endParaRPr lang="en-GB" sz="2000" dirty="0"/>
              </a:p>
              <a:p>
                <a:endParaRPr lang="en-GB" sz="2000" dirty="0"/>
              </a:p>
              <a:p>
                <a:r>
                  <a:rPr lang="en-GB" sz="2000" dirty="0"/>
                  <a:t>Answer: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Yes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8D0A949-1103-4F4A-BEEA-5978A0FD1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409" y="1351723"/>
                <a:ext cx="3339546" cy="2558008"/>
              </a:xfrm>
              <a:prstGeom prst="rect">
                <a:avLst/>
              </a:prstGeom>
              <a:blipFill>
                <a:blip r:embed="rId3"/>
                <a:stretch>
                  <a:fillRect l="-2007" t="-1432" b="-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43D0A10D-FBE5-4BB4-A54D-A02195B9233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96348" y="2881627"/>
              <a:ext cx="2994990" cy="914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9165">
                      <a:extLst>
                        <a:ext uri="{9D8B030D-6E8A-4147-A177-3AD203B41FA5}">
                          <a16:colId xmlns:a16="http://schemas.microsoft.com/office/drawing/2014/main" val="966359597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176241735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2449313474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1165766386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953260550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13096877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609771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856692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43D0A10D-FBE5-4BB4-A54D-A02195B9233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96348" y="2881627"/>
              <a:ext cx="2994990" cy="914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9165">
                      <a:extLst>
                        <a:ext uri="{9D8B030D-6E8A-4147-A177-3AD203B41FA5}">
                          <a16:colId xmlns:a16="http://schemas.microsoft.com/office/drawing/2014/main" val="966359597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176241735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2449313474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1165766386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953260550"/>
                        </a:ext>
                      </a:extLst>
                    </a:gridCol>
                    <a:gridCol w="499165">
                      <a:extLst>
                        <a:ext uri="{9D8B030D-6E8A-4147-A177-3AD203B41FA5}">
                          <a16:colId xmlns:a16="http://schemas.microsoft.com/office/drawing/2014/main" val="3130968778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20" t="-1316" r="-503659" b="-1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220" t="-1316" r="-403659" b="-1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8795" t="-1316" r="-298795" b="-1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2439" t="-1316" r="-202439" b="-1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2439" t="-1316" r="-102439" b="-1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2439" t="-1316" r="-2439" b="-1092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6097712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20" t="-102667" r="-503659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220" t="-102667" r="-403659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8795" t="-102667" r="-298795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2439" t="-102667" r="-202439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2439" t="-102667" r="-102439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2439" t="-102667" r="-2439" b="-1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566926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6A20AE0F-82F3-4991-B860-EDB2578A91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392" y="1997408"/>
            <a:ext cx="1798620" cy="17986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947ED6-705F-4D4F-ACAF-2ED75699C7B3}"/>
                  </a:ext>
                </a:extLst>
              </p:cNvPr>
              <p:cNvSpPr txBox="1"/>
              <p:nvPr/>
            </p:nvSpPr>
            <p:spPr>
              <a:xfrm>
                <a:off x="4267200" y="2845905"/>
                <a:ext cx="364434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−2,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br>
                  <a:rPr lang="en-GB" sz="2400" dirty="0"/>
                </a:br>
                <a:r>
                  <a:rPr lang="en-GB" sz="2400" dirty="0"/>
                  <a:t>lies on the  graph 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947ED6-705F-4D4F-ACAF-2ED75699C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845905"/>
                <a:ext cx="3644343" cy="2308324"/>
              </a:xfrm>
              <a:prstGeom prst="rect">
                <a:avLst/>
              </a:prstGeom>
              <a:blipFill>
                <a:blip r:embed="rId6"/>
                <a:stretch>
                  <a:fillRect t="-2111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5181EC-6151-4440-B3CF-C6BE7A475D04}"/>
                  </a:ext>
                </a:extLst>
              </p:cNvPr>
              <p:cNvSpPr txBox="1"/>
              <p:nvPr/>
            </p:nvSpPr>
            <p:spPr>
              <a:xfrm>
                <a:off x="271671" y="4153332"/>
                <a:ext cx="3644343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,3</m:t>
                        </m:r>
                      </m:e>
                    </m:d>
                  </m:oMath>
                </a14:m>
                <a:br>
                  <a:rPr lang="en-GB" sz="2200" dirty="0"/>
                </a:br>
                <a:r>
                  <a:rPr lang="en-GB" sz="2200" dirty="0"/>
                  <a:t>lies on the  graph </a:t>
                </a:r>
                <a:br>
                  <a:rPr lang="en-GB" sz="2200" dirty="0"/>
                </a:b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Find all the possible</a:t>
                </a:r>
                <a:br>
                  <a:rPr lang="en-GB" sz="2200" dirty="0"/>
                </a:br>
                <a:r>
                  <a:rPr lang="en-GB" sz="2200" dirty="0"/>
                  <a:t>values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5181EC-6151-4440-B3CF-C6BE7A475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71" y="4153332"/>
                <a:ext cx="3644343" cy="2462213"/>
              </a:xfrm>
              <a:prstGeom prst="rect">
                <a:avLst/>
              </a:prstGeom>
              <a:blipFill>
                <a:blip r:embed="rId7"/>
                <a:stretch>
                  <a:fillRect t="-14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98E135-B347-4548-9D08-F270696B1B33}"/>
                  </a:ext>
                </a:extLst>
              </p:cNvPr>
              <p:cNvSpPr txBox="1"/>
              <p:nvPr/>
            </p:nvSpPr>
            <p:spPr>
              <a:xfrm>
                <a:off x="8256101" y="4045209"/>
                <a:ext cx="3664227" cy="1250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Complete the table</a:t>
                </a:r>
                <a:br>
                  <a:rPr lang="en-GB" sz="2200" dirty="0"/>
                </a:br>
                <a:r>
                  <a:rPr lang="en-GB" sz="2200" dirty="0"/>
                  <a:t>for the graph 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200" dirty="0"/>
              </a:p>
              <a:p>
                <a:pPr algn="ctr"/>
                <a:r>
                  <a:rPr lang="en-GB" sz="2200" dirty="0"/>
                  <a:t>Answer: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98E135-B347-4548-9D08-F270696B1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1" y="4045209"/>
                <a:ext cx="3664227" cy="1250086"/>
              </a:xfrm>
              <a:prstGeom prst="rect">
                <a:avLst/>
              </a:prstGeom>
              <a:blipFill>
                <a:blip r:embed="rId8"/>
                <a:stretch>
                  <a:fillRect t="-3415" b="-8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532C60AF-DB48-475E-9762-5DE7DC03785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363774" y="5223644"/>
              <a:ext cx="3448879" cy="13832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2697">
                      <a:extLst>
                        <a:ext uri="{9D8B030D-6E8A-4147-A177-3AD203B41FA5}">
                          <a16:colId xmlns:a16="http://schemas.microsoft.com/office/drawing/2014/main" val="966359597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318058497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176241735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2449313474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1165766386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953260550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13096877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2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609771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2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𝟐𝟐</m:t>
                                    </m:r>
                                  </m:num>
                                  <m:den>
                                    <m:r>
                                      <a:rPr lang="en-GB" sz="20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GB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856692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532C60AF-DB48-475E-9762-5DE7DC03785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363774" y="5223644"/>
              <a:ext cx="3448879" cy="13832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92697">
                      <a:extLst>
                        <a:ext uri="{9D8B030D-6E8A-4147-A177-3AD203B41FA5}">
                          <a16:colId xmlns:a16="http://schemas.microsoft.com/office/drawing/2014/main" val="966359597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318058497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176241735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2449313474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1165766386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953260550"/>
                        </a:ext>
                      </a:extLst>
                    </a:gridCol>
                    <a:gridCol w="492697">
                      <a:extLst>
                        <a:ext uri="{9D8B030D-6E8A-4147-A177-3AD203B41FA5}">
                          <a16:colId xmlns:a16="http://schemas.microsoft.com/office/drawing/2014/main" val="3130968778"/>
                        </a:ext>
                      </a:extLst>
                    </a:gridCol>
                  </a:tblGrid>
                  <a:tr h="7191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469" t="-840" r="-601235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2469" t="-840" r="-501235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02469" t="-840" r="-401235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06250" t="-840" r="-306250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401235" t="-840" r="-202469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01235" t="-840" r="-102469" b="-93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601235" t="-840" r="-2469" b="-932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60977121"/>
                      </a:ext>
                    </a:extLst>
                  </a:tr>
                  <a:tr h="6640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469" t="-110092" r="-601235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02469" t="-110092" r="-501235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02469" t="-110092" r="-401235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06250" t="-110092" r="-306250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401235" t="-110092" r="-202469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501235" t="-110092" r="-102469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601235" t="-110092" r="-2469" b="-18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566926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C91F82DB-9F99-479A-9208-9DA56020EBB3}"/>
              </a:ext>
            </a:extLst>
          </p:cNvPr>
          <p:cNvSpPr txBox="1"/>
          <p:nvPr/>
        </p:nvSpPr>
        <p:spPr>
          <a:xfrm>
            <a:off x="4383259" y="5424414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7" name="Rectangle 16">
            <a:hlinkClick r:id="rId10" action="ppaction://hlinksldjump"/>
            <a:extLst>
              <a:ext uri="{FF2B5EF4-FFF2-40B4-BE49-F238E27FC236}">
                <a16:creationId xmlns:a16="http://schemas.microsoft.com/office/drawing/2014/main" id="{21B3D307-8D50-4B87-AF1A-8D1220CE6421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9FC510-EB6C-4710-89D7-8EC1C1975256}"/>
              </a:ext>
            </a:extLst>
          </p:cNvPr>
          <p:cNvSpPr txBox="1"/>
          <p:nvPr/>
        </p:nvSpPr>
        <p:spPr>
          <a:xfrm rot="19658400">
            <a:off x="522301" y="22580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0767B6-73BC-4A2A-914F-C4AF93372289}"/>
              </a:ext>
            </a:extLst>
          </p:cNvPr>
          <p:cNvSpPr txBox="1"/>
          <p:nvPr/>
        </p:nvSpPr>
        <p:spPr>
          <a:xfrm rot="19658400">
            <a:off x="4527595" y="364521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FEA292-F005-45CC-8846-26AF128ECF32}"/>
              </a:ext>
            </a:extLst>
          </p:cNvPr>
          <p:cNvSpPr txBox="1"/>
          <p:nvPr/>
        </p:nvSpPr>
        <p:spPr>
          <a:xfrm rot="19658400">
            <a:off x="8606934" y="504298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0BEBFD-AB4F-4212-88B0-E27486593D6B}"/>
              </a:ext>
            </a:extLst>
          </p:cNvPr>
          <p:cNvSpPr txBox="1"/>
          <p:nvPr/>
        </p:nvSpPr>
        <p:spPr>
          <a:xfrm rot="19658400">
            <a:off x="8563893" y="224914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40273D-00A6-49DC-986F-63AE8BCBA347}"/>
              </a:ext>
            </a:extLst>
          </p:cNvPr>
          <p:cNvSpPr txBox="1"/>
          <p:nvPr/>
        </p:nvSpPr>
        <p:spPr>
          <a:xfrm rot="19658400">
            <a:off x="511525" y="504299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40617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038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818</Words>
  <Application>Microsoft Office PowerPoint</Application>
  <PresentationFormat>Widescreen</PresentationFormat>
  <Paragraphs>546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Non-examples  (Coordinates to Graphs)</vt:lpstr>
      <vt:lpstr>Go straight to…</vt:lpstr>
      <vt:lpstr>Mathematical Property: Coordinates</vt:lpstr>
      <vt:lpstr>Mathematical Property: Coordinates</vt:lpstr>
      <vt:lpstr>Mathematical Property: Gradient</vt:lpstr>
      <vt:lpstr>Mathematical Property: Gradient</vt:lpstr>
      <vt:lpstr>Mathematical Property: y=mx+c</vt:lpstr>
      <vt:lpstr>Mathematical Property: y=mx+c</vt:lpstr>
      <vt:lpstr>Mathematical Property: Parallel lines</vt:lpstr>
      <vt:lpstr>Mathematical Property: Parallel lines</vt:lpstr>
      <vt:lpstr>Mathematical Property: Perpendicular lines</vt:lpstr>
      <vt:lpstr>Mathematical Property: Perpendicular lines</vt:lpstr>
      <vt:lpstr>Mathematical Property: Curves</vt:lpstr>
      <vt:lpstr>Mathematical Property: Curves</vt:lpstr>
      <vt:lpstr>Mathematical Property: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Non-examples (Geometry)</dc:title>
  <dc:creator>Andy Lutwyche</dc:creator>
  <cp:lastModifiedBy>Andy Lutwyche</cp:lastModifiedBy>
  <cp:revision>41</cp:revision>
  <dcterms:created xsi:type="dcterms:W3CDTF">2019-11-17T17:41:38Z</dcterms:created>
  <dcterms:modified xsi:type="dcterms:W3CDTF">2020-01-02T07:30:48Z</dcterms:modified>
</cp:coreProperties>
</file>