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6" r:id="rId5"/>
    <p:sldId id="262" r:id="rId6"/>
    <p:sldId id="267" r:id="rId7"/>
    <p:sldId id="259" r:id="rId8"/>
    <p:sldId id="268" r:id="rId9"/>
    <p:sldId id="263" r:id="rId10"/>
    <p:sldId id="269" r:id="rId11"/>
    <p:sldId id="264" r:id="rId12"/>
    <p:sldId id="270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68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41989-E7E2-4D1B-AF64-6325A0BA2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B2C84D-7558-46EC-9B3E-A1E2462A98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E2CB7-CA50-4D4C-8EE4-B2FE1DE34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CA56C-9B8C-49AC-9D4C-A815B26D9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4C681-CC08-411A-98DF-28B41C3E3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598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EE2BD-2499-46A7-8BA1-E59F7A801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137CE5-947F-4B88-86FE-E7DDF0C70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29244-ED24-4FA8-9C09-927739866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307FB-3160-44D0-A294-B0A2DABD5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3A189-B08C-4D8A-B522-08EFBA3AA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301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A2242-CD0C-4E1F-AE8B-19100EBEF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14C41-18AB-4C2A-BDB5-CBBD024CF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C3D28B-0E7B-44A6-B9DF-74B2C24F5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62528D-F408-4918-8E02-9169260A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5006C-07E3-4F12-A987-8D480BD42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306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DEEA7-775E-47DD-9194-ABAA0AC4A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3F0C8-9ACC-4C17-9AA6-5457E10A39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16F2CD-F1AD-4188-8EE8-6F338FA78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EB2A71-C911-4CA0-88F4-E59F2F2EF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14B58-F7EB-4959-968F-FA567C2E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307127-59DB-4BE8-B919-44E6D693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588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06F87-9C39-4B3F-8B5D-BA81D36F1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ED573-77C2-4C9F-9A00-4F002870E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7D511-1FF8-4CCF-B9A2-016853DB0D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53104E-442F-4C4C-9C94-2C3084C465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BE3FC6-E682-46A1-8330-D63F4207B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4C8EB4-940D-47AB-8EDE-290CB2C52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C0E645-106A-46DC-A5FC-D5853045A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EB3F1B-EEF5-4F97-ACE8-286F33DAF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84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CCF26-042C-4769-B2DB-F74F32EC2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FD296-665B-46EB-BE45-5D098B65A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FC23A-9824-44CA-8D47-C6A1E07D4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80B0FC-17C3-4E82-BD91-D256FB4C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85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8A698-4C5A-4F76-8904-FF36A68E9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B5B7D8-DB36-4E46-8EB0-CD49A0FD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56EA0-6F7B-4735-BB36-AE14976CB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77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76A0F-10D4-4C10-A3D2-F8C5BD31F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5A2E7-D9E0-486A-9E57-5D1860EEA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9B65B-CB02-4CA4-9F8B-C324D2919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B74626-879E-4A0E-A11A-CE404028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520DD6-8B37-48ED-AC3C-9D5E63B4D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78A31C-982E-4D87-AFC7-4634160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324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E2114-D535-4EC1-9AAB-D6AA4F8CC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EE5960-8913-4C4B-A556-5EF4ED0986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DC928-FDC8-418B-901E-54456056E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AED77-62AB-4B44-B133-9F2837947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43343-8A70-4F91-A71B-545D3A7D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F10AE6-F359-4776-8B3C-D48CA254E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84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3A55D-9D6C-4A85-8A2D-349584C79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D224E5-1CDA-427C-B5E8-2D76D0619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A88E4-ABBF-4DBD-917B-8739ED344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8170F-C0A7-4E5E-8411-6D714BA30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54889-BDD6-4DB6-BE98-3C3534FD0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532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19E85F-B49D-4068-93D9-D744546F35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91048-F2B7-45A2-8CD5-C7D6DC473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D411D-7938-4FC8-85A3-4F17F68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4964-11C3-4DE1-831C-B6E6CDEA0B42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21948-6381-4FE6-ADF7-EFE18E31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F84F7-1CA4-4E35-BB49-ED697F583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849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646245-736D-4BE3-B81D-B51EA7D01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F6808-24CC-4710-A89E-C0CB0BF02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DD0F3-DAF0-400E-8466-B80F61714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94964-11C3-4DE1-831C-B6E6CDEA0B42}" type="datetimeFigureOut">
              <a:rPr lang="en-GB" smtClean="0"/>
              <a:t>06/01/2020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0643B-B778-45EC-AC6B-D90091F2F8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5F27E-28E6-41C9-B35A-51364DE40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00DCE-2D5F-4398-80EC-A4EEB0AB4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74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1.xml"/><Relationship Id="rId5" Type="http://schemas.openxmlformats.org/officeDocument/2006/relationships/slide" Target="slide9.xml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slide" Target="slid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slide" Target="slide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19652-B402-4FD8-A2F5-2F90FDC816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69843"/>
            <a:ext cx="9144000" cy="1908314"/>
          </a:xfrm>
        </p:spPr>
        <p:txBody>
          <a:bodyPr>
            <a:normAutofit/>
          </a:bodyPr>
          <a:lstStyle/>
          <a:p>
            <a:r>
              <a:rPr lang="en-GB" b="1" dirty="0"/>
              <a:t>Non-examples </a:t>
            </a:r>
            <a:br>
              <a:rPr lang="en-GB" b="1" dirty="0"/>
            </a:br>
            <a:r>
              <a:rPr lang="en-GB" b="1" dirty="0"/>
              <a:t>(Ratio and Proportion)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C7721D-84B6-4642-9CC8-DFFB8A42DE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5617" y="2743200"/>
            <a:ext cx="10760765" cy="2594113"/>
          </a:xfrm>
        </p:spPr>
        <p:txBody>
          <a:bodyPr>
            <a:normAutofit/>
          </a:bodyPr>
          <a:lstStyle/>
          <a:p>
            <a:r>
              <a:rPr lang="en-GB" sz="3200" i="1" dirty="0"/>
              <a:t>Each slide contains five “examples” of a mathematical property.</a:t>
            </a:r>
          </a:p>
          <a:p>
            <a:r>
              <a:rPr lang="en-GB" sz="3200" i="1" dirty="0"/>
              <a:t>Some are correct examples, some are not.</a:t>
            </a:r>
          </a:p>
          <a:p>
            <a:r>
              <a:rPr lang="en-GB" sz="3200" i="1" dirty="0"/>
              <a:t>Explain which examples are correct and why.</a:t>
            </a:r>
          </a:p>
          <a:p>
            <a:r>
              <a:rPr lang="en-GB" sz="3200" i="1" dirty="0"/>
              <a:t>Explain which examples are incorrect and why.</a:t>
            </a:r>
          </a:p>
        </p:txBody>
      </p:sp>
    </p:spTree>
    <p:extLst>
      <p:ext uri="{BB962C8B-B14F-4D97-AF65-F5344CB8AC3E}">
        <p14:creationId xmlns:p14="http://schemas.microsoft.com/office/powerpoint/2010/main" val="36679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600" b="1" dirty="0"/>
              <a:t>Go straight to…</a:t>
            </a:r>
          </a:p>
        </p:txBody>
      </p:sp>
      <p:sp>
        <p:nvSpPr>
          <p:cNvPr id="3" name="Oval 2">
            <a:hlinkClick r:id="rId2" action="ppaction://hlinksldjump"/>
          </p:cNvPr>
          <p:cNvSpPr/>
          <p:nvPr/>
        </p:nvSpPr>
        <p:spPr>
          <a:xfrm>
            <a:off x="1949688" y="2087214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Simplifying</a:t>
            </a:r>
          </a:p>
        </p:txBody>
      </p:sp>
      <p:sp>
        <p:nvSpPr>
          <p:cNvPr id="4" name="Oval 3">
            <a:hlinkClick r:id="rId3" action="ppaction://hlinksldjump"/>
          </p:cNvPr>
          <p:cNvSpPr/>
          <p:nvPr/>
        </p:nvSpPr>
        <p:spPr>
          <a:xfrm>
            <a:off x="4892842" y="2087215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Sharing in given ratio</a:t>
            </a:r>
          </a:p>
        </p:txBody>
      </p:sp>
      <p:sp>
        <p:nvSpPr>
          <p:cNvPr id="5" name="Oval 4">
            <a:hlinkClick r:id="rId4" action="ppaction://hlinksldjump"/>
          </p:cNvPr>
          <p:cNvSpPr/>
          <p:nvPr/>
        </p:nvSpPr>
        <p:spPr>
          <a:xfrm>
            <a:off x="7835996" y="2087215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Ratio problems</a:t>
            </a:r>
          </a:p>
        </p:txBody>
      </p:sp>
      <p:sp>
        <p:nvSpPr>
          <p:cNvPr id="8" name="Oval 7">
            <a:hlinkClick r:id="rId5" action="ppaction://hlinksldjump"/>
          </p:cNvPr>
          <p:cNvSpPr/>
          <p:nvPr/>
        </p:nvSpPr>
        <p:spPr>
          <a:xfrm>
            <a:off x="3433928" y="4315920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Worded proportion</a:t>
            </a:r>
          </a:p>
        </p:txBody>
      </p:sp>
      <p:sp>
        <p:nvSpPr>
          <p:cNvPr id="9" name="Oval 8">
            <a:hlinkClick r:id="rId6" action="ppaction://hlinksldjump"/>
          </p:cNvPr>
          <p:cNvSpPr/>
          <p:nvPr/>
        </p:nvSpPr>
        <p:spPr>
          <a:xfrm>
            <a:off x="6377082" y="4315921"/>
            <a:ext cx="2406315" cy="1478165"/>
          </a:xfrm>
          <a:prstGeom prst="ellipse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Algebraic proportion</a:t>
            </a:r>
          </a:p>
        </p:txBody>
      </p:sp>
    </p:spTree>
    <p:extLst>
      <p:ext uri="{BB962C8B-B14F-4D97-AF65-F5344CB8AC3E}">
        <p14:creationId xmlns:p14="http://schemas.microsoft.com/office/powerpoint/2010/main" val="3688088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Simplifying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771B973-F9D5-4326-9BB3-4C365415F7DF}"/>
                  </a:ext>
                </a:extLst>
              </p:cNvPr>
              <p:cNvSpPr txBox="1"/>
              <p:nvPr/>
            </p:nvSpPr>
            <p:spPr>
              <a:xfrm>
                <a:off x="838200" y="1507172"/>
                <a:ext cx="251460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 fully the ratio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24:42</m:t>
                    </m:r>
                  </m:oMath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771B973-F9D5-4326-9BB3-4C365415F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507172"/>
                <a:ext cx="2514600" cy="2246769"/>
              </a:xfrm>
              <a:prstGeom prst="rect">
                <a:avLst/>
              </a:prstGeom>
              <a:blipFill>
                <a:blip r:embed="rId2"/>
                <a:stretch>
                  <a:fillRect l="-3641" t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A0DFD3-ACEC-40DE-A915-DA34BF544893}"/>
                  </a:ext>
                </a:extLst>
              </p:cNvPr>
              <p:cNvSpPr txBox="1"/>
              <p:nvPr/>
            </p:nvSpPr>
            <p:spPr>
              <a:xfrm>
                <a:off x="636104" y="4263621"/>
                <a:ext cx="2941984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 fully the ratio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1.5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𝑘𝑔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:900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A0DFD3-ACEC-40DE-A915-DA34BF544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104" y="4263621"/>
                <a:ext cx="2941984" cy="2246769"/>
              </a:xfrm>
              <a:prstGeom prst="rect">
                <a:avLst/>
              </a:prstGeom>
              <a:blipFill>
                <a:blip r:embed="rId3"/>
                <a:stretch>
                  <a:fillRect l="-1449" t="-2439" r="-1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40C33E3-03CF-4613-9CEF-8A943E20D416}"/>
                  </a:ext>
                </a:extLst>
              </p:cNvPr>
              <p:cNvSpPr txBox="1"/>
              <p:nvPr/>
            </p:nvSpPr>
            <p:spPr>
              <a:xfrm>
                <a:off x="8401879" y="4581673"/>
                <a:ext cx="3379304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 fully the ratio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15 </m:t>
                    </m:r>
                    <m:r>
                      <m:rPr>
                        <m:sty m:val="p"/>
                      </m:rPr>
                      <a:rPr lang="en-GB" sz="2800" b="0" i="0" smtClean="0">
                        <a:latin typeface="Cambria Math" panose="02040503050406030204" pitchFamily="18" charset="0"/>
                      </a:rPr>
                      <m:t>seconds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:2 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𝑚𝑖𝑛𝑢𝑡𝑒𝑠</m:t>
                    </m:r>
                  </m:oMath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40C33E3-03CF-4613-9CEF-8A943E20D4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1879" y="4581673"/>
                <a:ext cx="3379304" cy="1815882"/>
              </a:xfrm>
              <a:prstGeom prst="rect">
                <a:avLst/>
              </a:prstGeom>
              <a:blipFill>
                <a:blip r:embed="rId4"/>
                <a:stretch>
                  <a:fillRect l="-6486" t="-3367" r="-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3EDA585-3155-4F52-A3F0-E978B7EF3B1B}"/>
                  </a:ext>
                </a:extLst>
              </p:cNvPr>
              <p:cNvSpPr txBox="1"/>
              <p:nvPr/>
            </p:nvSpPr>
            <p:spPr>
              <a:xfrm>
                <a:off x="4838699" y="2776070"/>
                <a:ext cx="2514600" cy="2463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 fully the ratio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:</m:t>
                    </m:r>
                    <m:f>
                      <m:f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3EDA585-3155-4F52-A3F0-E978B7EF3B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699" y="2776070"/>
                <a:ext cx="2514600" cy="2463303"/>
              </a:xfrm>
              <a:prstGeom prst="rect">
                <a:avLst/>
              </a:prstGeom>
              <a:blipFill>
                <a:blip r:embed="rId5"/>
                <a:stretch>
                  <a:fillRect t="-22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838C3AC-CCFA-4105-B8BD-40AB52094785}"/>
                  </a:ext>
                </a:extLst>
              </p:cNvPr>
              <p:cNvSpPr txBox="1"/>
              <p:nvPr/>
            </p:nvSpPr>
            <p:spPr>
              <a:xfrm>
                <a:off x="8509552" y="1493919"/>
                <a:ext cx="316395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Write the ratio </a:t>
                </a:r>
                <a14:m>
                  <m:oMath xmlns:m="http://schemas.openxmlformats.org/officeDocument/2006/math">
                    <m:r>
                      <a:rPr lang="en-GB" sz="28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800" b="0" i="0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:10</m:t>
                    </m:r>
                  </m:oMath>
                </a14:m>
                <a:r>
                  <a:rPr lang="en-GB" sz="2800" dirty="0"/>
                  <a:t> in the form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:1</m:t>
                    </m:r>
                  </m:oMath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838C3AC-CCFA-4105-B8BD-40AB520947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552" y="1493919"/>
                <a:ext cx="3163952" cy="2246769"/>
              </a:xfrm>
              <a:prstGeom prst="rect">
                <a:avLst/>
              </a:prstGeom>
              <a:blipFill>
                <a:blip r:embed="rId6"/>
                <a:stretch>
                  <a:fillRect t="-2439" r="-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1634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Simplifying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771B973-F9D5-4326-9BB3-4C365415F7DF}"/>
                  </a:ext>
                </a:extLst>
              </p:cNvPr>
              <p:cNvSpPr txBox="1"/>
              <p:nvPr/>
            </p:nvSpPr>
            <p:spPr>
              <a:xfrm>
                <a:off x="838200" y="1507172"/>
                <a:ext cx="251460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 fully the ratio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24:42</m:t>
                    </m:r>
                  </m:oMath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771B973-F9D5-4326-9BB3-4C365415F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507172"/>
                <a:ext cx="2514600" cy="2246769"/>
              </a:xfrm>
              <a:prstGeom prst="rect">
                <a:avLst/>
              </a:prstGeom>
              <a:blipFill>
                <a:blip r:embed="rId2"/>
                <a:stretch>
                  <a:fillRect l="-3641" t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A0DFD3-ACEC-40DE-A915-DA34BF544893}"/>
                  </a:ext>
                </a:extLst>
              </p:cNvPr>
              <p:cNvSpPr txBox="1"/>
              <p:nvPr/>
            </p:nvSpPr>
            <p:spPr>
              <a:xfrm>
                <a:off x="636104" y="4263621"/>
                <a:ext cx="2941984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 fully the ratio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1.5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𝑘𝑔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:900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2A0DFD3-ACEC-40DE-A915-DA34BF544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104" y="4263621"/>
                <a:ext cx="2941984" cy="2246769"/>
              </a:xfrm>
              <a:prstGeom prst="rect">
                <a:avLst/>
              </a:prstGeom>
              <a:blipFill>
                <a:blip r:embed="rId3"/>
                <a:stretch>
                  <a:fillRect l="-1449" t="-2439" r="-1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40C33E3-03CF-4613-9CEF-8A943E20D416}"/>
                  </a:ext>
                </a:extLst>
              </p:cNvPr>
              <p:cNvSpPr txBox="1"/>
              <p:nvPr/>
            </p:nvSpPr>
            <p:spPr>
              <a:xfrm>
                <a:off x="8401879" y="4581673"/>
                <a:ext cx="3379304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 fully the ratio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15 </m:t>
                    </m:r>
                    <m:r>
                      <m:rPr>
                        <m:sty m:val="p"/>
                      </m:rPr>
                      <a:rPr lang="en-GB" sz="2800" b="0" i="0" smtClean="0">
                        <a:latin typeface="Cambria Math" panose="02040503050406030204" pitchFamily="18" charset="0"/>
                      </a:rPr>
                      <m:t>seconds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:2 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𝑚𝑖𝑛𝑢𝑡𝑒𝑠</m:t>
                    </m:r>
                  </m:oMath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40C33E3-03CF-4613-9CEF-8A943E20D4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1879" y="4581673"/>
                <a:ext cx="3379304" cy="1815882"/>
              </a:xfrm>
              <a:prstGeom prst="rect">
                <a:avLst/>
              </a:prstGeom>
              <a:blipFill>
                <a:blip r:embed="rId4"/>
                <a:stretch>
                  <a:fillRect l="-6486" t="-3367" r="-21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3EDA585-3155-4F52-A3F0-E978B7EF3B1B}"/>
                  </a:ext>
                </a:extLst>
              </p:cNvPr>
              <p:cNvSpPr txBox="1"/>
              <p:nvPr/>
            </p:nvSpPr>
            <p:spPr>
              <a:xfrm>
                <a:off x="4838699" y="2776070"/>
                <a:ext cx="2514600" cy="24633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Simplify fully the ratio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:</m:t>
                    </m:r>
                    <m:f>
                      <m:f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3EDA585-3155-4F52-A3F0-E978B7EF3B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8699" y="2776070"/>
                <a:ext cx="2514600" cy="2463303"/>
              </a:xfrm>
              <a:prstGeom prst="rect">
                <a:avLst/>
              </a:prstGeom>
              <a:blipFill>
                <a:blip r:embed="rId5"/>
                <a:stretch>
                  <a:fillRect t="-22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838C3AC-CCFA-4105-B8BD-40AB52094785}"/>
                  </a:ext>
                </a:extLst>
              </p:cNvPr>
              <p:cNvSpPr txBox="1"/>
              <p:nvPr/>
            </p:nvSpPr>
            <p:spPr>
              <a:xfrm>
                <a:off x="8509552" y="1493919"/>
                <a:ext cx="316395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Write the ratio </a:t>
                </a:r>
                <a14:m>
                  <m:oMath xmlns:m="http://schemas.openxmlformats.org/officeDocument/2006/math">
                    <m:r>
                      <a:rPr lang="en-GB" sz="28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800" b="0" i="0" dirty="0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:10</m:t>
                    </m:r>
                  </m:oMath>
                </a14:m>
                <a:r>
                  <a:rPr lang="en-GB" sz="2800" dirty="0"/>
                  <a:t> in the form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:1</m:t>
                    </m:r>
                  </m:oMath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838C3AC-CCFA-4105-B8BD-40AB520947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9552" y="1493919"/>
                <a:ext cx="3163952" cy="2246769"/>
              </a:xfrm>
              <a:prstGeom prst="rect">
                <a:avLst/>
              </a:prstGeom>
              <a:blipFill>
                <a:blip r:embed="rId6"/>
                <a:stretch>
                  <a:fillRect t="-2439" r="-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B34639C9-C383-4AD5-A137-2D6FF49ED7BB}"/>
              </a:ext>
            </a:extLst>
          </p:cNvPr>
          <p:cNvSpPr txBox="1"/>
          <p:nvPr/>
        </p:nvSpPr>
        <p:spPr>
          <a:xfrm>
            <a:off x="4383259" y="1666323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F2FCF3-C712-402C-AD24-A9A82DC91A55}"/>
              </a:ext>
            </a:extLst>
          </p:cNvPr>
          <p:cNvSpPr txBox="1"/>
          <p:nvPr/>
        </p:nvSpPr>
        <p:spPr>
          <a:xfrm rot="19658400">
            <a:off x="4542403" y="358670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C2A447-F3D6-4949-B58A-7CFC78545CFF}"/>
              </a:ext>
            </a:extLst>
          </p:cNvPr>
          <p:cNvSpPr txBox="1"/>
          <p:nvPr/>
        </p:nvSpPr>
        <p:spPr>
          <a:xfrm rot="19658400">
            <a:off x="8523025" y="5011114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6" name="Rectangle 15">
            <a:hlinkClick r:id="rId7" action="ppaction://hlinksldjump"/>
            <a:extLst>
              <a:ext uri="{FF2B5EF4-FFF2-40B4-BE49-F238E27FC236}">
                <a16:creationId xmlns:a16="http://schemas.microsoft.com/office/drawing/2014/main" id="{D0A76510-02E1-42D2-BFA1-0DEBFAC72D25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976B0B-61A2-4C46-A4CC-E257C22AE224}"/>
              </a:ext>
            </a:extLst>
          </p:cNvPr>
          <p:cNvSpPr txBox="1"/>
          <p:nvPr/>
        </p:nvSpPr>
        <p:spPr>
          <a:xfrm rot="19658400">
            <a:off x="8523026" y="227758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BF713E-5A4E-4BB3-878F-F1F8490E9E30}"/>
              </a:ext>
            </a:extLst>
          </p:cNvPr>
          <p:cNvSpPr txBox="1"/>
          <p:nvPr/>
        </p:nvSpPr>
        <p:spPr>
          <a:xfrm rot="19658400">
            <a:off x="540247" y="228888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7AAE4D-9BFE-416B-8343-0DB106749C4C}"/>
              </a:ext>
            </a:extLst>
          </p:cNvPr>
          <p:cNvSpPr txBox="1"/>
          <p:nvPr/>
        </p:nvSpPr>
        <p:spPr>
          <a:xfrm rot="19658400">
            <a:off x="528652" y="5011115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383505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07095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Sharing in a</a:t>
            </a:r>
            <a:br>
              <a:rPr lang="en-GB" sz="4800" b="1" dirty="0"/>
            </a:br>
            <a:r>
              <a:rPr lang="en-GB" sz="4800" b="1" dirty="0"/>
              <a:t>given ratio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DA7FA4-D36A-4DF5-B38A-12354C38EC0B}"/>
                  </a:ext>
                </a:extLst>
              </p:cNvPr>
              <p:cNvSpPr txBox="1"/>
              <p:nvPr/>
            </p:nvSpPr>
            <p:spPr>
              <a:xfrm>
                <a:off x="838200" y="1507172"/>
                <a:ext cx="251460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Share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GB" sz="2800" dirty="0"/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:2</m:t>
                    </m:r>
                  </m:oMath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:£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DA7FA4-D36A-4DF5-B38A-12354C38EC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507172"/>
                <a:ext cx="2514600" cy="2246769"/>
              </a:xfrm>
              <a:prstGeom prst="rect">
                <a:avLst/>
              </a:prstGeom>
              <a:blipFill>
                <a:blip r:embed="rId2"/>
                <a:stretch>
                  <a:fillRect t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425A645-0BF3-42C7-904D-AC05E1EC1680}"/>
                  </a:ext>
                </a:extLst>
              </p:cNvPr>
              <p:cNvSpPr txBox="1"/>
              <p:nvPr/>
            </p:nvSpPr>
            <p:spPr>
              <a:xfrm>
                <a:off x="404193" y="4232844"/>
                <a:ext cx="339255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The angles of a triangle are in the ratio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7: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:5</m:t>
                    </m:r>
                  </m:oMath>
                </a14:m>
                <a:r>
                  <a:rPr lang="en-GB" sz="2400" dirty="0"/>
                  <a:t>. What is the size of the smallest angle?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425A645-0BF3-42C7-904D-AC05E1EC1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193" y="4232844"/>
                <a:ext cx="3392556" cy="2308324"/>
              </a:xfrm>
              <a:prstGeom prst="rect">
                <a:avLst/>
              </a:prstGeom>
              <a:blipFill>
                <a:blip r:embed="rId3"/>
                <a:stretch>
                  <a:fillRect t="-2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E3A4C5-0D15-4C57-A1AD-EC4D8B744507}"/>
                  </a:ext>
                </a:extLst>
              </p:cNvPr>
              <p:cNvSpPr txBox="1"/>
              <p:nvPr/>
            </p:nvSpPr>
            <p:spPr>
              <a:xfrm>
                <a:off x="8395252" y="4047316"/>
                <a:ext cx="3392554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Yasmin divided a day at work up in to “at desk” and “not at desk” in the ratio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19:5</m:t>
                    </m:r>
                  </m:oMath>
                </a14:m>
                <a:r>
                  <a:rPr lang="en-GB" sz="2400" dirty="0"/>
                  <a:t>. Yasmin spent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400" dirty="0"/>
                  <a:t> hours at work; how long was she at her desk? </a:t>
                </a:r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hrs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𝟑𝟑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mins</a:t>
                </a:r>
                <a:endParaRPr lang="en-GB" sz="2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E3A4C5-0D15-4C57-A1AD-EC4D8B744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5252" y="4047316"/>
                <a:ext cx="3392554" cy="2677656"/>
              </a:xfrm>
              <a:prstGeom prst="rect">
                <a:avLst/>
              </a:prstGeom>
              <a:blipFill>
                <a:blip r:embed="rId4"/>
                <a:stretch>
                  <a:fillRect l="-2154" t="-1822" r="-3950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2D1295F-0ACE-401F-86A1-5E4462BB57F9}"/>
                  </a:ext>
                </a:extLst>
              </p:cNvPr>
              <p:cNvSpPr txBox="1"/>
              <p:nvPr/>
            </p:nvSpPr>
            <p:spPr>
              <a:xfrm>
                <a:off x="8395250" y="1682500"/>
                <a:ext cx="339255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Find the largest share when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44</m:t>
                    </m:r>
                  </m:oMath>
                </a14:m>
                <a:r>
                  <a:rPr lang="en-GB" sz="2800" dirty="0"/>
                  <a:t> is divided in the ratio </a:t>
                </a:r>
                <a14:m>
                  <m:oMath xmlns:m="http://schemas.openxmlformats.org/officeDocument/2006/math">
                    <m:r>
                      <a:rPr lang="en-GB" sz="2800" dirty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800" b="0" i="0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:2</m:t>
                    </m:r>
                  </m:oMath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𝟐𝟕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:£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:£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2D1295F-0ACE-401F-86A1-5E4462BB5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5250" y="1682500"/>
                <a:ext cx="3392556" cy="2246769"/>
              </a:xfrm>
              <a:prstGeom prst="rect">
                <a:avLst/>
              </a:prstGeom>
              <a:blipFill>
                <a:blip r:embed="rId5"/>
                <a:stretch>
                  <a:fillRect l="-2873" t="-2439" r="-35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EAA031E-DF2F-4AFF-9C4D-24C41F1571F9}"/>
                  </a:ext>
                </a:extLst>
              </p:cNvPr>
              <p:cNvSpPr txBox="1"/>
              <p:nvPr/>
            </p:nvSpPr>
            <p:spPr>
              <a:xfrm>
                <a:off x="4373217" y="2882086"/>
                <a:ext cx="344390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Harry and Ian share a prize in the ratio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:5</m:t>
                    </m:r>
                  </m:oMath>
                </a14:m>
                <a:r>
                  <a:rPr lang="en-GB" sz="2400" dirty="0"/>
                  <a:t>. Ian received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£40</m:t>
                    </m:r>
                  </m:oMath>
                </a14:m>
                <a:r>
                  <a:rPr lang="en-GB" sz="2400" dirty="0"/>
                  <a:t>. How much did Harry receive?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EAA031E-DF2F-4AFF-9C4D-24C41F157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7" y="2882086"/>
                <a:ext cx="3443906" cy="2308324"/>
              </a:xfrm>
              <a:prstGeom prst="rect">
                <a:avLst/>
              </a:prstGeom>
              <a:blipFill>
                <a:blip r:embed="rId6"/>
                <a:stretch>
                  <a:fillRect l="-177" t="-2116" r="-24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6690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07095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Sharing in a</a:t>
            </a:r>
            <a:br>
              <a:rPr lang="en-GB" sz="4800" b="1" dirty="0"/>
            </a:br>
            <a:r>
              <a:rPr lang="en-GB" sz="4800" b="1" dirty="0"/>
              <a:t>given ratio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DA7FA4-D36A-4DF5-B38A-12354C38EC0B}"/>
                  </a:ext>
                </a:extLst>
              </p:cNvPr>
              <p:cNvSpPr txBox="1"/>
              <p:nvPr/>
            </p:nvSpPr>
            <p:spPr>
              <a:xfrm>
                <a:off x="838200" y="1507172"/>
                <a:ext cx="251460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Share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GB" sz="2800" dirty="0"/>
                  <a:t> in the ratio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:2</m:t>
                    </m:r>
                  </m:oMath>
                </a14:m>
                <a:endParaRPr lang="en-GB" sz="2800" dirty="0"/>
              </a:p>
              <a:p>
                <a:pPr algn="ctr"/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:£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0DA7FA4-D36A-4DF5-B38A-12354C38EC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507172"/>
                <a:ext cx="2514600" cy="2246769"/>
              </a:xfrm>
              <a:prstGeom prst="rect">
                <a:avLst/>
              </a:prstGeom>
              <a:blipFill>
                <a:blip r:embed="rId2"/>
                <a:stretch>
                  <a:fillRect t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425A645-0BF3-42C7-904D-AC05E1EC1680}"/>
                  </a:ext>
                </a:extLst>
              </p:cNvPr>
              <p:cNvSpPr txBox="1"/>
              <p:nvPr/>
            </p:nvSpPr>
            <p:spPr>
              <a:xfrm>
                <a:off x="404193" y="4232844"/>
                <a:ext cx="339255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The angles of a triangle are in the ratio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7: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:5</m:t>
                    </m:r>
                  </m:oMath>
                </a14:m>
                <a:r>
                  <a:rPr lang="en-GB" sz="2400" dirty="0"/>
                  <a:t>. What is the size of the smallest angle?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425A645-0BF3-42C7-904D-AC05E1EC16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193" y="4232844"/>
                <a:ext cx="3392556" cy="2308324"/>
              </a:xfrm>
              <a:prstGeom prst="rect">
                <a:avLst/>
              </a:prstGeom>
              <a:blipFill>
                <a:blip r:embed="rId3"/>
                <a:stretch>
                  <a:fillRect t="-2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E3A4C5-0D15-4C57-A1AD-EC4D8B744507}"/>
                  </a:ext>
                </a:extLst>
              </p:cNvPr>
              <p:cNvSpPr txBox="1"/>
              <p:nvPr/>
            </p:nvSpPr>
            <p:spPr>
              <a:xfrm>
                <a:off x="8395252" y="4047316"/>
                <a:ext cx="3392554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Yasmin divided a day at work up in to “at desk” and “not at desk” in the ratio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19:5</m:t>
                    </m:r>
                  </m:oMath>
                </a14:m>
                <a:r>
                  <a:rPr lang="en-GB" sz="2400" dirty="0"/>
                  <a:t>. Yasmin spent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400" dirty="0"/>
                  <a:t> hours at work; how long was she at her desk? </a:t>
                </a:r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hrs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𝟑𝟑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mins</a:t>
                </a:r>
                <a:endParaRPr lang="en-GB" sz="2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E3A4C5-0D15-4C57-A1AD-EC4D8B744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5252" y="4047316"/>
                <a:ext cx="3392554" cy="2677656"/>
              </a:xfrm>
              <a:prstGeom prst="rect">
                <a:avLst/>
              </a:prstGeom>
              <a:blipFill>
                <a:blip r:embed="rId4"/>
                <a:stretch>
                  <a:fillRect l="-2154" t="-1822" r="-3950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2D1295F-0ACE-401F-86A1-5E4462BB57F9}"/>
                  </a:ext>
                </a:extLst>
              </p:cNvPr>
              <p:cNvSpPr txBox="1"/>
              <p:nvPr/>
            </p:nvSpPr>
            <p:spPr>
              <a:xfrm>
                <a:off x="8395250" y="1682500"/>
                <a:ext cx="339255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Find the largest share when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44</m:t>
                    </m:r>
                  </m:oMath>
                </a14:m>
                <a:r>
                  <a:rPr lang="en-GB" sz="2800" dirty="0"/>
                  <a:t> is divided in the ratio </a:t>
                </a:r>
                <a14:m>
                  <m:oMath xmlns:m="http://schemas.openxmlformats.org/officeDocument/2006/math">
                    <m:r>
                      <a:rPr lang="en-GB" sz="2800" dirty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800" b="0" i="0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800" b="0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:2</m:t>
                    </m:r>
                  </m:oMath>
                </a14:m>
                <a:endParaRPr lang="en-GB" sz="2800" dirty="0"/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𝟐𝟕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:£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𝟓𝟎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:£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2D1295F-0ACE-401F-86A1-5E4462BB5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5250" y="1682500"/>
                <a:ext cx="3392556" cy="2246769"/>
              </a:xfrm>
              <a:prstGeom prst="rect">
                <a:avLst/>
              </a:prstGeom>
              <a:blipFill>
                <a:blip r:embed="rId5"/>
                <a:stretch>
                  <a:fillRect l="-2873" t="-2439" r="-35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EAA031E-DF2F-4AFF-9C4D-24C41F1571F9}"/>
                  </a:ext>
                </a:extLst>
              </p:cNvPr>
              <p:cNvSpPr txBox="1"/>
              <p:nvPr/>
            </p:nvSpPr>
            <p:spPr>
              <a:xfrm>
                <a:off x="4373217" y="2882086"/>
                <a:ext cx="344390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Harry and Ian share a prize in the ratio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:5</m:t>
                    </m:r>
                  </m:oMath>
                </a14:m>
                <a:r>
                  <a:rPr lang="en-GB" sz="2400" dirty="0"/>
                  <a:t>. Ian received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£40</m:t>
                    </m:r>
                  </m:oMath>
                </a14:m>
                <a:r>
                  <a:rPr lang="en-GB" sz="2400" dirty="0"/>
                  <a:t>. How much did Harry receive?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EAA031E-DF2F-4AFF-9C4D-24C41F1571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3217" y="2882086"/>
                <a:ext cx="3443906" cy="2308324"/>
              </a:xfrm>
              <a:prstGeom prst="rect">
                <a:avLst/>
              </a:prstGeom>
              <a:blipFill>
                <a:blip r:embed="rId6"/>
                <a:stretch>
                  <a:fillRect l="-177" t="-2116" r="-24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C0F83B35-5353-424D-90F7-8569E947C804}"/>
              </a:ext>
            </a:extLst>
          </p:cNvPr>
          <p:cNvSpPr txBox="1"/>
          <p:nvPr/>
        </p:nvSpPr>
        <p:spPr>
          <a:xfrm>
            <a:off x="4383259" y="5429945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113EEF-C1E8-42F9-B15A-03E94DC34D70}"/>
              </a:ext>
            </a:extLst>
          </p:cNvPr>
          <p:cNvSpPr txBox="1"/>
          <p:nvPr/>
        </p:nvSpPr>
        <p:spPr>
          <a:xfrm rot="19658400">
            <a:off x="4542403" y="358670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696423-196A-4102-8BAA-3AC89E1F6F91}"/>
              </a:ext>
            </a:extLst>
          </p:cNvPr>
          <p:cNvSpPr txBox="1"/>
          <p:nvPr/>
        </p:nvSpPr>
        <p:spPr>
          <a:xfrm rot="19658400">
            <a:off x="528651" y="227661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6" name="Rectangle 15">
            <a:hlinkClick r:id="rId7" action="ppaction://hlinksldjump"/>
            <a:extLst>
              <a:ext uri="{FF2B5EF4-FFF2-40B4-BE49-F238E27FC236}">
                <a16:creationId xmlns:a16="http://schemas.microsoft.com/office/drawing/2014/main" id="{143784F1-8FE1-4006-BC83-041061E64E1F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AC9EB1-136E-44B6-9834-C2AD548CE612}"/>
              </a:ext>
            </a:extLst>
          </p:cNvPr>
          <p:cNvSpPr txBox="1"/>
          <p:nvPr/>
        </p:nvSpPr>
        <p:spPr>
          <a:xfrm rot="19658400">
            <a:off x="8494861" y="503306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8B324AA-0FA4-4236-93AC-FF813CF9147D}"/>
              </a:ext>
            </a:extLst>
          </p:cNvPr>
          <p:cNvSpPr txBox="1"/>
          <p:nvPr/>
        </p:nvSpPr>
        <p:spPr>
          <a:xfrm rot="19658400">
            <a:off x="8533523" y="228136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3106D0-5E0C-4FF7-9463-E1B95ECA2FF1}"/>
              </a:ext>
            </a:extLst>
          </p:cNvPr>
          <p:cNvSpPr txBox="1"/>
          <p:nvPr/>
        </p:nvSpPr>
        <p:spPr>
          <a:xfrm rot="19658400">
            <a:off x="528651" y="502643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</p:spTree>
    <p:extLst>
      <p:ext uri="{BB962C8B-B14F-4D97-AF65-F5344CB8AC3E}">
        <p14:creationId xmlns:p14="http://schemas.microsoft.com/office/powerpoint/2010/main" val="1464865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01433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Ratio</a:t>
            </a:r>
            <a:br>
              <a:rPr lang="en-GB" sz="4800" b="1" dirty="0"/>
            </a:br>
            <a:r>
              <a:rPr lang="en-GB" sz="4800" b="1" dirty="0"/>
              <a:t>problems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7FF3953-C7D6-4C05-A8C2-95D19D9D5F1B}"/>
                  </a:ext>
                </a:extLst>
              </p:cNvPr>
              <p:cNvSpPr txBox="1"/>
              <p:nvPr/>
            </p:nvSpPr>
            <p:spPr>
              <a:xfrm>
                <a:off x="490330" y="1295140"/>
                <a:ext cx="3197088" cy="2662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 bag contains red and blue beads in the ratio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3:7</m:t>
                    </m:r>
                  </m:oMath>
                </a14:m>
                <a:r>
                  <a:rPr lang="en-GB" sz="2400" dirty="0"/>
                  <a:t>. What fraction of the beads are red?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7FF3953-C7D6-4C05-A8C2-95D19D9D5F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" y="1295140"/>
                <a:ext cx="3197088" cy="2662332"/>
              </a:xfrm>
              <a:prstGeom prst="rect">
                <a:avLst/>
              </a:prstGeom>
              <a:blipFill>
                <a:blip r:embed="rId2"/>
                <a:stretch>
                  <a:fillRect t="-1831" r="-19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8CC3FB-7CA5-4E65-A78C-6C7CE834F0BE}"/>
                  </a:ext>
                </a:extLst>
              </p:cNvPr>
              <p:cNvSpPr txBox="1"/>
              <p:nvPr/>
            </p:nvSpPr>
            <p:spPr>
              <a:xfrm>
                <a:off x="265042" y="4111225"/>
                <a:ext cx="3670854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The ratio of black to white counters in a bag is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3:2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200" dirty="0"/>
                  <a:t> white counters are added to the bag to make the ratio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1:2</m:t>
                    </m:r>
                  </m:oMath>
                </a14:m>
                <a:r>
                  <a:rPr lang="en-GB" sz="2200" dirty="0"/>
                  <a:t>. How many counters were originally in the bag?</a:t>
                </a:r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endParaRPr lang="en-GB" sz="22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8CC3FB-7CA5-4E65-A78C-6C7CE834F0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2" y="4111225"/>
                <a:ext cx="3670854" cy="2462213"/>
              </a:xfrm>
              <a:prstGeom prst="rect">
                <a:avLst/>
              </a:prstGeom>
              <a:blipFill>
                <a:blip r:embed="rId3"/>
                <a:stretch>
                  <a:fillRect t="-1485" r="-3317" b="-4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5C9FC28-1B4C-4167-BEB5-E7C6D065A85B}"/>
                  </a:ext>
                </a:extLst>
              </p:cNvPr>
              <p:cNvSpPr txBox="1"/>
              <p:nvPr/>
            </p:nvSpPr>
            <p:spPr>
              <a:xfrm>
                <a:off x="8256101" y="4145963"/>
                <a:ext cx="3670853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A bag contains red, blue</a:t>
                </a:r>
                <a:br>
                  <a:rPr lang="en-GB" sz="2200" dirty="0"/>
                </a:br>
                <a:r>
                  <a:rPr lang="en-GB" sz="2200" dirty="0"/>
                  <a:t>and green counters only.</a:t>
                </a:r>
              </a:p>
              <a:p>
                <a:pPr algn="ctr"/>
                <a:r>
                  <a:rPr lang="en-GB" sz="2200" dirty="0"/>
                  <a:t>The ratio red : blue is </a:t>
                </a:r>
                <a14:m>
                  <m:oMath xmlns:m="http://schemas.openxmlformats.org/officeDocument/2006/math">
                    <m:r>
                      <a:rPr lang="en-GB" sz="2200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:7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r>
                  <a:rPr lang="en-GB" sz="2200" dirty="0"/>
                  <a:t>The ratio red : green is </a:t>
                </a:r>
                <a14:m>
                  <m:oMath xmlns:m="http://schemas.openxmlformats.org/officeDocument/2006/math">
                    <m:r>
                      <a:rPr lang="en-GB" sz="22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200" b="0" i="0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2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GB" sz="2200" dirty="0"/>
              </a:p>
              <a:p>
                <a:pPr algn="ctr"/>
                <a:r>
                  <a:rPr lang="en-GB" sz="2200" dirty="0"/>
                  <a:t>What is the fewest number of counters in the bag?</a:t>
                </a:r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𝟐𝟎</m:t>
                    </m:r>
                  </m:oMath>
                </a14:m>
                <a:endParaRPr lang="en-GB" sz="2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5C9FC28-1B4C-4167-BEB5-E7C6D065A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1" y="4145963"/>
                <a:ext cx="3670853" cy="2462213"/>
              </a:xfrm>
              <a:prstGeom prst="rect">
                <a:avLst/>
              </a:prstGeom>
              <a:blipFill>
                <a:blip r:embed="rId4"/>
                <a:stretch>
                  <a:fillRect l="-663" t="-1733" r="-498" b="-4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4F31FFF-61BD-433A-B373-2D9AC4F00EBC}"/>
                  </a:ext>
                </a:extLst>
              </p:cNvPr>
              <p:cNvSpPr txBox="1"/>
              <p:nvPr/>
            </p:nvSpPr>
            <p:spPr>
              <a:xfrm>
                <a:off x="4260572" y="2882086"/>
                <a:ext cx="3670853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The ratio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:4</m:t>
                    </m:r>
                  </m:oMath>
                </a14:m>
                <a:endParaRPr lang="en-GB" sz="2800" dirty="0"/>
              </a:p>
              <a:p>
                <a:pPr algn="ctr"/>
                <a:r>
                  <a:rPr lang="en-GB" sz="2800" dirty="0"/>
                  <a:t>The ratio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7:5</m:t>
                    </m:r>
                  </m:oMath>
                </a14:m>
                <a:endParaRPr lang="en-GB" sz="2800" dirty="0"/>
              </a:p>
              <a:p>
                <a:pPr algn="ctr"/>
                <a:r>
                  <a:rPr lang="en-GB" sz="2800" dirty="0"/>
                  <a:t>What is the ratio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800" dirty="0"/>
                  <a:t>? </a:t>
                </a:r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4F31FFF-61BD-433A-B373-2D9AC4F00E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572" y="2882086"/>
                <a:ext cx="3670853" cy="2246769"/>
              </a:xfrm>
              <a:prstGeom prst="rect">
                <a:avLst/>
              </a:prstGeom>
              <a:blipFill>
                <a:blip r:embed="rId5"/>
                <a:stretch>
                  <a:fillRect l="-498" t="-2717" r="-23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87B3323-30E7-4DD9-B1B7-7D554043B09D}"/>
                  </a:ext>
                </a:extLst>
              </p:cNvPr>
              <p:cNvSpPr txBox="1"/>
              <p:nvPr/>
            </p:nvSpPr>
            <p:spPr>
              <a:xfrm>
                <a:off x="8256102" y="1387903"/>
                <a:ext cx="3670853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Two boxes each contain</a:t>
                </a:r>
                <a:br>
                  <a:rPr lang="en-GB" sz="2200" dirty="0"/>
                </a:br>
                <a:r>
                  <a:rPr lang="en-GB" sz="2200" dirty="0"/>
                  <a:t>green and orange counters.</a:t>
                </a:r>
                <a:br>
                  <a:rPr lang="en-GB" sz="2200" dirty="0"/>
                </a:br>
                <a:r>
                  <a:rPr lang="en-GB" sz="2200" dirty="0"/>
                  <a:t>The ratios are below:</a:t>
                </a:r>
              </a:p>
              <a:p>
                <a:pPr algn="ctr"/>
                <a:r>
                  <a:rPr lang="en-GB" sz="2200" dirty="0"/>
                  <a:t>Box 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200" dirty="0"/>
                  <a:t>: </a:t>
                </a:r>
                <a14:m>
                  <m:oMath xmlns:m="http://schemas.openxmlformats.org/officeDocument/2006/math">
                    <m:r>
                      <a:rPr lang="en-GB" sz="22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:5</m:t>
                    </m:r>
                  </m:oMath>
                </a14:m>
                <a:r>
                  <a:rPr lang="en-GB" sz="2200" dirty="0"/>
                  <a:t> and Box 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200" dirty="0"/>
                  <a:t>: </a:t>
                </a:r>
                <a14:m>
                  <m:oMath xmlns:m="http://schemas.openxmlformats.org/officeDocument/2006/math">
                    <m:r>
                      <a:rPr lang="en-GB" sz="2200" b="0" i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2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GB" sz="2200" dirty="0"/>
              </a:p>
              <a:p>
                <a:pPr algn="ctr"/>
                <a:r>
                  <a:rPr lang="en-GB" sz="2200" dirty="0"/>
                  <a:t>Which box gives the greatest probability of choosing green?</a:t>
                </a:r>
              </a:p>
              <a:p>
                <a:pPr algn="ctr"/>
                <a:r>
                  <a:rPr lang="en-GB" sz="2200" dirty="0"/>
                  <a:t>Answer: </a:t>
                </a:r>
                <a:r>
                  <a:rPr lang="en-GB" sz="2200" b="1" dirty="0">
                    <a:solidFill>
                      <a:srgbClr val="FF0000"/>
                    </a:solidFill>
                  </a:rPr>
                  <a:t>Box </a:t>
                </a:r>
                <a14:m>
                  <m:oMath xmlns:m="http://schemas.openxmlformats.org/officeDocument/2006/math">
                    <m:r>
                      <a:rPr lang="en-GB" sz="2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87B3323-30E7-4DD9-B1B7-7D554043B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2" y="1387903"/>
                <a:ext cx="3670853" cy="2462213"/>
              </a:xfrm>
              <a:prstGeom prst="rect">
                <a:avLst/>
              </a:prstGeom>
              <a:blipFill>
                <a:blip r:embed="rId6"/>
                <a:stretch>
                  <a:fillRect l="-1493" t="-1733" r="-1327" b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4871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01433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Ratio</a:t>
            </a:r>
            <a:br>
              <a:rPr lang="en-GB" sz="4800" b="1" dirty="0"/>
            </a:br>
            <a:r>
              <a:rPr lang="en-GB" sz="4800" b="1" dirty="0"/>
              <a:t>problems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7FF3953-C7D6-4C05-A8C2-95D19D9D5F1B}"/>
                  </a:ext>
                </a:extLst>
              </p:cNvPr>
              <p:cNvSpPr txBox="1"/>
              <p:nvPr/>
            </p:nvSpPr>
            <p:spPr>
              <a:xfrm>
                <a:off x="490330" y="1295140"/>
                <a:ext cx="3197088" cy="2662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 bag contains red and blue beads in the ratio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3:7</m:t>
                    </m:r>
                  </m:oMath>
                </a14:m>
                <a:r>
                  <a:rPr lang="en-GB" sz="2400" dirty="0"/>
                  <a:t>. What fraction of the beads are red?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7FF3953-C7D6-4C05-A8C2-95D19D9D5F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" y="1295140"/>
                <a:ext cx="3197088" cy="2662332"/>
              </a:xfrm>
              <a:prstGeom prst="rect">
                <a:avLst/>
              </a:prstGeom>
              <a:blipFill>
                <a:blip r:embed="rId2"/>
                <a:stretch>
                  <a:fillRect t="-1831" r="-19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8CC3FB-7CA5-4E65-A78C-6C7CE834F0BE}"/>
                  </a:ext>
                </a:extLst>
              </p:cNvPr>
              <p:cNvSpPr txBox="1"/>
              <p:nvPr/>
            </p:nvSpPr>
            <p:spPr>
              <a:xfrm>
                <a:off x="265042" y="4111225"/>
                <a:ext cx="3670854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The ratio of black to white counters in a bag is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3:2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200" dirty="0"/>
                  <a:t> white counters are added to the bag to make the ratio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1:2</m:t>
                    </m:r>
                  </m:oMath>
                </a14:m>
                <a:r>
                  <a:rPr lang="en-GB" sz="2200" dirty="0"/>
                  <a:t>. How many counters were originally in the bag?</a:t>
                </a:r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</m:oMath>
                </a14:m>
                <a:endParaRPr lang="en-GB" sz="22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48CC3FB-7CA5-4E65-A78C-6C7CE834F0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2" y="4111225"/>
                <a:ext cx="3670854" cy="2462213"/>
              </a:xfrm>
              <a:prstGeom prst="rect">
                <a:avLst/>
              </a:prstGeom>
              <a:blipFill>
                <a:blip r:embed="rId3"/>
                <a:stretch>
                  <a:fillRect t="-1485" r="-3317" b="-4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5C9FC28-1B4C-4167-BEB5-E7C6D065A85B}"/>
                  </a:ext>
                </a:extLst>
              </p:cNvPr>
              <p:cNvSpPr txBox="1"/>
              <p:nvPr/>
            </p:nvSpPr>
            <p:spPr>
              <a:xfrm>
                <a:off x="8256101" y="4145963"/>
                <a:ext cx="3670853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A bag contains red, blue</a:t>
                </a:r>
                <a:br>
                  <a:rPr lang="en-GB" sz="2200" dirty="0"/>
                </a:br>
                <a:r>
                  <a:rPr lang="en-GB" sz="2200" dirty="0"/>
                  <a:t>and green counters only.</a:t>
                </a:r>
              </a:p>
              <a:p>
                <a:pPr algn="ctr"/>
                <a:r>
                  <a:rPr lang="en-GB" sz="2200" dirty="0"/>
                  <a:t>The ratio red : blue is </a:t>
                </a:r>
                <a14:m>
                  <m:oMath xmlns:m="http://schemas.openxmlformats.org/officeDocument/2006/math">
                    <m:r>
                      <a:rPr lang="en-GB" sz="2200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:7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r>
                  <a:rPr lang="en-GB" sz="2200" dirty="0"/>
                  <a:t>The ratio red : green is </a:t>
                </a:r>
                <a14:m>
                  <m:oMath xmlns:m="http://schemas.openxmlformats.org/officeDocument/2006/math">
                    <m:r>
                      <a:rPr lang="en-GB" sz="22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200" b="0" i="0" dirty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2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GB" sz="2200" dirty="0"/>
              </a:p>
              <a:p>
                <a:pPr algn="ctr"/>
                <a:r>
                  <a:rPr lang="en-GB" sz="2200" dirty="0"/>
                  <a:t>What is the fewest number of counters in the bag?</a:t>
                </a:r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𝟐𝟎</m:t>
                    </m:r>
                  </m:oMath>
                </a14:m>
                <a:endParaRPr lang="en-GB" sz="2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5C9FC28-1B4C-4167-BEB5-E7C6D065A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1" y="4145963"/>
                <a:ext cx="3670853" cy="2462213"/>
              </a:xfrm>
              <a:prstGeom prst="rect">
                <a:avLst/>
              </a:prstGeom>
              <a:blipFill>
                <a:blip r:embed="rId4"/>
                <a:stretch>
                  <a:fillRect l="-663" t="-1733" r="-498" b="-4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4F31FFF-61BD-433A-B373-2D9AC4F00EBC}"/>
                  </a:ext>
                </a:extLst>
              </p:cNvPr>
              <p:cNvSpPr txBox="1"/>
              <p:nvPr/>
            </p:nvSpPr>
            <p:spPr>
              <a:xfrm>
                <a:off x="4260572" y="2882086"/>
                <a:ext cx="3670853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The ratio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:4</m:t>
                    </m:r>
                  </m:oMath>
                </a14:m>
                <a:endParaRPr lang="en-GB" sz="2800" dirty="0"/>
              </a:p>
              <a:p>
                <a:pPr algn="ctr"/>
                <a:r>
                  <a:rPr lang="en-GB" sz="2800" dirty="0"/>
                  <a:t>The ratio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800" dirty="0"/>
                  <a:t> 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7:5</m:t>
                    </m:r>
                  </m:oMath>
                </a14:m>
                <a:endParaRPr lang="en-GB" sz="2800" dirty="0"/>
              </a:p>
              <a:p>
                <a:pPr algn="ctr"/>
                <a:r>
                  <a:rPr lang="en-GB" sz="2800" dirty="0"/>
                  <a:t>What is the ratio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80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sz="2800" dirty="0"/>
                  <a:t>? </a:t>
                </a:r>
              </a:p>
              <a:p>
                <a:pPr algn="ctr"/>
                <a:r>
                  <a:rPr lang="en-GB" sz="28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4F31FFF-61BD-433A-B373-2D9AC4F00E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572" y="2882086"/>
                <a:ext cx="3670853" cy="2246769"/>
              </a:xfrm>
              <a:prstGeom prst="rect">
                <a:avLst/>
              </a:prstGeom>
              <a:blipFill>
                <a:blip r:embed="rId5"/>
                <a:stretch>
                  <a:fillRect l="-498" t="-2717" r="-23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87B3323-30E7-4DD9-B1B7-7D554043B09D}"/>
                  </a:ext>
                </a:extLst>
              </p:cNvPr>
              <p:cNvSpPr txBox="1"/>
              <p:nvPr/>
            </p:nvSpPr>
            <p:spPr>
              <a:xfrm>
                <a:off x="8256102" y="1387903"/>
                <a:ext cx="3670853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Two boxes each contain</a:t>
                </a:r>
                <a:br>
                  <a:rPr lang="en-GB" sz="2200" dirty="0"/>
                </a:br>
                <a:r>
                  <a:rPr lang="en-GB" sz="2200" dirty="0"/>
                  <a:t>green and orange counters.</a:t>
                </a:r>
                <a:br>
                  <a:rPr lang="en-GB" sz="2200" dirty="0"/>
                </a:br>
                <a:r>
                  <a:rPr lang="en-GB" sz="2200" dirty="0"/>
                  <a:t>The ratios are below:</a:t>
                </a:r>
              </a:p>
              <a:p>
                <a:pPr algn="ctr"/>
                <a:r>
                  <a:rPr lang="en-GB" sz="2200" dirty="0"/>
                  <a:t>Box 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200" dirty="0"/>
                  <a:t>: </a:t>
                </a:r>
                <a14:m>
                  <m:oMath xmlns:m="http://schemas.openxmlformats.org/officeDocument/2006/math">
                    <m:r>
                      <a:rPr lang="en-GB" sz="2200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:5</m:t>
                    </m:r>
                  </m:oMath>
                </a14:m>
                <a:r>
                  <a:rPr lang="en-GB" sz="2200" dirty="0"/>
                  <a:t> and Box </a:t>
                </a:r>
                <a14:m>
                  <m:oMath xmlns:m="http://schemas.openxmlformats.org/officeDocument/2006/math">
                    <m:r>
                      <a:rPr lang="en-GB" sz="22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200" dirty="0"/>
                  <a:t>: </a:t>
                </a:r>
                <a14:m>
                  <m:oMath xmlns:m="http://schemas.openxmlformats.org/officeDocument/2006/math">
                    <m:r>
                      <a:rPr lang="en-GB" sz="2200" b="0" i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200" i="1"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endParaRPr lang="en-GB" sz="2200" dirty="0"/>
              </a:p>
              <a:p>
                <a:pPr algn="ctr"/>
                <a:r>
                  <a:rPr lang="en-GB" sz="2200" dirty="0"/>
                  <a:t>Which box gives the greatest probability of choosing green?</a:t>
                </a:r>
              </a:p>
              <a:p>
                <a:pPr algn="ctr"/>
                <a:r>
                  <a:rPr lang="en-GB" sz="2200" dirty="0"/>
                  <a:t>Answer: </a:t>
                </a:r>
                <a:r>
                  <a:rPr lang="en-GB" sz="2200" b="1" dirty="0">
                    <a:solidFill>
                      <a:srgbClr val="FF0000"/>
                    </a:solidFill>
                  </a:rPr>
                  <a:t>Box </a:t>
                </a:r>
                <a14:m>
                  <m:oMath xmlns:m="http://schemas.openxmlformats.org/officeDocument/2006/math">
                    <m:r>
                      <a:rPr lang="en-GB" sz="2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87B3323-30E7-4DD9-B1B7-7D554043B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2" y="1387903"/>
                <a:ext cx="3670853" cy="2462213"/>
              </a:xfrm>
              <a:prstGeom prst="rect">
                <a:avLst/>
              </a:prstGeom>
              <a:blipFill>
                <a:blip r:embed="rId6"/>
                <a:stretch>
                  <a:fillRect l="-1493" t="-1733" r="-1327" b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45C065E0-8619-40E6-B8E0-F342CB262AD9}"/>
              </a:ext>
            </a:extLst>
          </p:cNvPr>
          <p:cNvSpPr txBox="1"/>
          <p:nvPr/>
        </p:nvSpPr>
        <p:spPr>
          <a:xfrm rot="19658400">
            <a:off x="4542403" y="358670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4" name="Rectangle 13">
            <a:hlinkClick r:id="rId7" action="ppaction://hlinksldjump"/>
            <a:extLst>
              <a:ext uri="{FF2B5EF4-FFF2-40B4-BE49-F238E27FC236}">
                <a16:creationId xmlns:a16="http://schemas.microsoft.com/office/drawing/2014/main" id="{4A73252A-AE5D-4FCE-B7C0-510994E605D7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A14F30-8673-48D0-A268-D31EEAD448EE}"/>
              </a:ext>
            </a:extLst>
          </p:cNvPr>
          <p:cNvSpPr txBox="1"/>
          <p:nvPr/>
        </p:nvSpPr>
        <p:spPr>
          <a:xfrm rot="19658400">
            <a:off x="528651" y="502643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8F7D49-481F-47F6-BDD9-A630A4EDCB66}"/>
              </a:ext>
            </a:extLst>
          </p:cNvPr>
          <p:cNvSpPr txBox="1"/>
          <p:nvPr/>
        </p:nvSpPr>
        <p:spPr>
          <a:xfrm>
            <a:off x="4383259" y="5429945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1125C7-AF08-44AF-9FE2-0E755286FCC1}"/>
              </a:ext>
            </a:extLst>
          </p:cNvPr>
          <p:cNvSpPr txBox="1"/>
          <p:nvPr/>
        </p:nvSpPr>
        <p:spPr>
          <a:xfrm rot="19658400">
            <a:off x="8524678" y="227236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C76703-3457-4ADD-BCA1-E909E98980EA}"/>
              </a:ext>
            </a:extLst>
          </p:cNvPr>
          <p:cNvSpPr txBox="1"/>
          <p:nvPr/>
        </p:nvSpPr>
        <p:spPr>
          <a:xfrm rot="19658400">
            <a:off x="8524678" y="5033062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ABE541-A9C2-451C-8656-C8BD2ADA230B}"/>
              </a:ext>
            </a:extLst>
          </p:cNvPr>
          <p:cNvSpPr txBox="1"/>
          <p:nvPr/>
        </p:nvSpPr>
        <p:spPr>
          <a:xfrm rot="19658400">
            <a:off x="522025" y="2265066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209444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355578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Worded</a:t>
            </a:r>
            <a:br>
              <a:rPr lang="en-GB" sz="4800" b="1" dirty="0"/>
            </a:br>
            <a:r>
              <a:rPr lang="en-GB" sz="4800" b="1" dirty="0"/>
              <a:t>proportion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86DB2DD-7066-400E-BBD5-668EABE2D88A}"/>
                  </a:ext>
                </a:extLst>
              </p:cNvPr>
              <p:cNvSpPr txBox="1"/>
              <p:nvPr/>
            </p:nvSpPr>
            <p:spPr>
              <a:xfrm>
                <a:off x="490330" y="1281888"/>
                <a:ext cx="3197088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 recipe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/>
                  <a:t> people requires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of flour. How much flour would be required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dirty="0"/>
                  <a:t> people?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86DB2DD-7066-400E-BBD5-668EABE2D8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" y="1281888"/>
                <a:ext cx="3197088" cy="2677656"/>
              </a:xfrm>
              <a:prstGeom prst="rect">
                <a:avLst/>
              </a:prstGeom>
              <a:blipFill>
                <a:blip r:embed="rId2"/>
                <a:stretch>
                  <a:fillRect t="-1818" r="-2095" b="-2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8BD72B-2BA0-444E-AC26-053B1C0C95B5}"/>
                  </a:ext>
                </a:extLst>
              </p:cNvPr>
              <p:cNvSpPr txBox="1"/>
              <p:nvPr/>
            </p:nvSpPr>
            <p:spPr>
              <a:xfrm>
                <a:off x="265044" y="4167446"/>
                <a:ext cx="3670852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A printing firm needs to </a:t>
                </a:r>
                <a:br>
                  <a:rPr lang="en-GB" sz="2200" dirty="0"/>
                </a:br>
                <a:r>
                  <a:rPr lang="en-GB" sz="2200" dirty="0"/>
                  <a:t>print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1200</m:t>
                    </m:r>
                  </m:oMath>
                </a14:m>
                <a:r>
                  <a:rPr lang="en-GB" sz="2200" dirty="0"/>
                  <a:t> booklets. Their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200" dirty="0"/>
                  <a:t> identical printers usually take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200" dirty="0"/>
                  <a:t> hours to do the job, but one of the machines is broken. How long will the job take?? </a:t>
                </a:r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en-GB" sz="2200" b="1" dirty="0"/>
                  <a:t> </a:t>
                </a:r>
                <a:r>
                  <a:rPr lang="en-GB" sz="2200" b="1" dirty="0">
                    <a:solidFill>
                      <a:srgbClr val="FF0000"/>
                    </a:solidFill>
                  </a:rPr>
                  <a:t>hours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8BD72B-2BA0-444E-AC26-053B1C0C95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4" y="4167446"/>
                <a:ext cx="3670852" cy="2462213"/>
              </a:xfrm>
              <a:prstGeom prst="rect">
                <a:avLst/>
              </a:prstGeom>
              <a:blipFill>
                <a:blip r:embed="rId3"/>
                <a:stretch>
                  <a:fillRect t="-1733" r="-2488" b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D149D1-461A-44E0-9F3F-4247D9A870B0}"/>
                  </a:ext>
                </a:extLst>
              </p:cNvPr>
              <p:cNvSpPr txBox="1"/>
              <p:nvPr/>
            </p:nvSpPr>
            <p:spPr>
              <a:xfrm>
                <a:off x="4497455" y="2666643"/>
                <a:ext cx="3197088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 scale model of a car uses a scale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1:40</m:t>
                    </m:r>
                  </m:oMath>
                </a14:m>
                <a:r>
                  <a:rPr lang="en-GB" sz="2400" dirty="0"/>
                  <a:t>. The car in real life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.4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dirty="0"/>
                  <a:t> long. How long is the model in centimetres?</a:t>
                </a:r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𝟏𝟏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D149D1-461A-44E0-9F3F-4247D9A870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455" y="2666643"/>
                <a:ext cx="3197088" cy="2677656"/>
              </a:xfrm>
              <a:prstGeom prst="rect">
                <a:avLst/>
              </a:prstGeom>
              <a:blipFill>
                <a:blip r:embed="rId4"/>
                <a:stretch>
                  <a:fillRect t="-1818" r="-2290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03AD20A-E8E3-4C9F-AE7A-63A6FB501104}"/>
                  </a:ext>
                </a:extLst>
              </p:cNvPr>
              <p:cNvSpPr txBox="1"/>
              <p:nvPr/>
            </p:nvSpPr>
            <p:spPr>
              <a:xfrm>
                <a:off x="8517832" y="4048178"/>
                <a:ext cx="3197088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 map has a scale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1:1,000,000</m:t>
                    </m:r>
                  </m:oMath>
                </a14:m>
                <a:r>
                  <a:rPr lang="en-GB" sz="2400" dirty="0"/>
                  <a:t>. On the map two towns 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 apart. What is the actual distance between the towns in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400" dirty="0"/>
                  <a:t>? </a:t>
                </a:r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𝒌𝒎</m:t>
                    </m:r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03AD20A-E8E3-4C9F-AE7A-63A6FB5011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7832" y="4048178"/>
                <a:ext cx="3197088" cy="2677656"/>
              </a:xfrm>
              <a:prstGeom prst="rect">
                <a:avLst/>
              </a:prstGeom>
              <a:blipFill>
                <a:blip r:embed="rId5"/>
                <a:stretch>
                  <a:fillRect l="-2857" t="-1822" r="-476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A9BBD1B-F2CA-42C8-8814-B29F97F16CDE}"/>
                  </a:ext>
                </a:extLst>
              </p:cNvPr>
              <p:cNvSpPr txBox="1"/>
              <p:nvPr/>
            </p:nvSpPr>
            <p:spPr>
              <a:xfrm>
                <a:off x="8494641" y="1291729"/>
                <a:ext cx="3197088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It takes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/>
                  <a:t> identical hoses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GB" sz="2400" dirty="0"/>
                  <a:t> hours to fill a swimming pool.</a:t>
                </a:r>
              </a:p>
              <a:p>
                <a:pPr algn="ctr"/>
                <a:r>
                  <a:rPr lang="en-GB" sz="2400" dirty="0"/>
                  <a:t>How long would it take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/>
                  <a:t> identical hoses?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𝟐𝟐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2400" b="1" dirty="0"/>
                  <a:t>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hours 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A9BBD1B-F2CA-42C8-8814-B29F97F16C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4641" y="1291729"/>
                <a:ext cx="3197088" cy="2677656"/>
              </a:xfrm>
              <a:prstGeom prst="rect">
                <a:avLst/>
              </a:prstGeom>
              <a:blipFill>
                <a:blip r:embed="rId6"/>
                <a:stretch>
                  <a:fillRect l="-190" t="-1822" r="-2095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142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355578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Worded</a:t>
            </a:r>
            <a:br>
              <a:rPr lang="en-GB" sz="4800" b="1" dirty="0"/>
            </a:br>
            <a:r>
              <a:rPr lang="en-GB" sz="4800" b="1" dirty="0"/>
              <a:t>proportion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86DB2DD-7066-400E-BBD5-668EABE2D88A}"/>
                  </a:ext>
                </a:extLst>
              </p:cNvPr>
              <p:cNvSpPr txBox="1"/>
              <p:nvPr/>
            </p:nvSpPr>
            <p:spPr>
              <a:xfrm>
                <a:off x="490330" y="1281888"/>
                <a:ext cx="3197088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 recipe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/>
                  <a:t> people requires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of flour. How much flour would be required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dirty="0"/>
                  <a:t> people?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𝒈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86DB2DD-7066-400E-BBD5-668EABE2D8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30" y="1281888"/>
                <a:ext cx="3197088" cy="2677656"/>
              </a:xfrm>
              <a:prstGeom prst="rect">
                <a:avLst/>
              </a:prstGeom>
              <a:blipFill>
                <a:blip r:embed="rId2"/>
                <a:stretch>
                  <a:fillRect t="-1818" r="-2095" b="-2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8BD72B-2BA0-444E-AC26-053B1C0C95B5}"/>
                  </a:ext>
                </a:extLst>
              </p:cNvPr>
              <p:cNvSpPr txBox="1"/>
              <p:nvPr/>
            </p:nvSpPr>
            <p:spPr>
              <a:xfrm>
                <a:off x="265044" y="4167446"/>
                <a:ext cx="3670852" cy="246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200" dirty="0"/>
                  <a:t>A printing firm needs to </a:t>
                </a:r>
                <a:br>
                  <a:rPr lang="en-GB" sz="2200" dirty="0"/>
                </a:br>
                <a:r>
                  <a:rPr lang="en-GB" sz="2200" dirty="0"/>
                  <a:t>print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1200</m:t>
                    </m:r>
                  </m:oMath>
                </a14:m>
                <a:r>
                  <a:rPr lang="en-GB" sz="2200" dirty="0"/>
                  <a:t> booklets. Their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200" dirty="0"/>
                  <a:t> identical printers usually take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GB" sz="2200" dirty="0"/>
                  <a:t> hours to do the job, but one of the machines is broken. How long will the job take?? </a:t>
                </a:r>
              </a:p>
              <a:p>
                <a:pPr algn="ctr"/>
                <a:r>
                  <a:rPr lang="en-GB" sz="2200" dirty="0"/>
                  <a:t>Answer: </a:t>
                </a:r>
                <a14:m>
                  <m:oMath xmlns:m="http://schemas.openxmlformats.org/officeDocument/2006/math">
                    <m:r>
                      <a:rPr lang="en-GB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en-GB" sz="2200" b="1" dirty="0"/>
                  <a:t> </a:t>
                </a:r>
                <a:r>
                  <a:rPr lang="en-GB" sz="2200" b="1" dirty="0">
                    <a:solidFill>
                      <a:srgbClr val="FF0000"/>
                    </a:solidFill>
                  </a:rPr>
                  <a:t>hours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8BD72B-2BA0-444E-AC26-053B1C0C95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4" y="4167446"/>
                <a:ext cx="3670852" cy="2462213"/>
              </a:xfrm>
              <a:prstGeom prst="rect">
                <a:avLst/>
              </a:prstGeom>
              <a:blipFill>
                <a:blip r:embed="rId3"/>
                <a:stretch>
                  <a:fillRect t="-1733" r="-2488" b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D149D1-461A-44E0-9F3F-4247D9A870B0}"/>
                  </a:ext>
                </a:extLst>
              </p:cNvPr>
              <p:cNvSpPr txBox="1"/>
              <p:nvPr/>
            </p:nvSpPr>
            <p:spPr>
              <a:xfrm>
                <a:off x="4497455" y="2666643"/>
                <a:ext cx="3197088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 scale model of a car uses a scale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1:40</m:t>
                    </m:r>
                  </m:oMath>
                </a14:m>
                <a:r>
                  <a:rPr lang="en-GB" sz="2400" dirty="0"/>
                  <a:t>. The car in real life is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.4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400" dirty="0"/>
                  <a:t> long. How long is the model in centimetres?</a:t>
                </a:r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𝟏𝟏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D149D1-461A-44E0-9F3F-4247D9A870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7455" y="2666643"/>
                <a:ext cx="3197088" cy="2677656"/>
              </a:xfrm>
              <a:prstGeom prst="rect">
                <a:avLst/>
              </a:prstGeom>
              <a:blipFill>
                <a:blip r:embed="rId4"/>
                <a:stretch>
                  <a:fillRect t="-1818" r="-2290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03AD20A-E8E3-4C9F-AE7A-63A6FB501104}"/>
                  </a:ext>
                </a:extLst>
              </p:cNvPr>
              <p:cNvSpPr txBox="1"/>
              <p:nvPr/>
            </p:nvSpPr>
            <p:spPr>
              <a:xfrm>
                <a:off x="8517832" y="4048178"/>
                <a:ext cx="3197088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 map has a scale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1:1,000,000</m:t>
                    </m:r>
                  </m:oMath>
                </a14:m>
                <a:r>
                  <a:rPr lang="en-GB" sz="2400" dirty="0"/>
                  <a:t>. On the map two towns 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400" dirty="0"/>
                  <a:t> apart. What is the actual distance between the towns in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sz="2400" dirty="0"/>
                  <a:t>? </a:t>
                </a:r>
              </a:p>
              <a:p>
                <a:pPr algn="ctr"/>
                <a:r>
                  <a:rPr lang="en-GB" sz="2400" dirty="0"/>
                  <a:t>Answer: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𝒌𝒎</m:t>
                    </m:r>
                  </m:oMath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03AD20A-E8E3-4C9F-AE7A-63A6FB5011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7832" y="4048178"/>
                <a:ext cx="3197088" cy="2677656"/>
              </a:xfrm>
              <a:prstGeom prst="rect">
                <a:avLst/>
              </a:prstGeom>
              <a:blipFill>
                <a:blip r:embed="rId5"/>
                <a:stretch>
                  <a:fillRect l="-2857" t="-1822" r="-476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A9BBD1B-F2CA-42C8-8814-B29F97F16CDE}"/>
                  </a:ext>
                </a:extLst>
              </p:cNvPr>
              <p:cNvSpPr txBox="1"/>
              <p:nvPr/>
            </p:nvSpPr>
            <p:spPr>
              <a:xfrm>
                <a:off x="8494641" y="1291729"/>
                <a:ext cx="3197088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It takes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/>
                  <a:t> identical hoses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GB" sz="2400" dirty="0"/>
                  <a:t> hours to fill a swimming pool.</a:t>
                </a:r>
              </a:p>
              <a:p>
                <a:pPr algn="ctr"/>
                <a:r>
                  <a:rPr lang="en-GB" sz="2400" dirty="0"/>
                  <a:t>How long would it take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dirty="0"/>
                  <a:t> identical hoses?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𝟐𝟐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2400" b="1" dirty="0"/>
                  <a:t> 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hours 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A9BBD1B-F2CA-42C8-8814-B29F97F16C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4641" y="1291729"/>
                <a:ext cx="3197088" cy="2677656"/>
              </a:xfrm>
              <a:prstGeom prst="rect">
                <a:avLst/>
              </a:prstGeom>
              <a:blipFill>
                <a:blip r:embed="rId6"/>
                <a:stretch>
                  <a:fillRect l="-190" t="-1822" r="-2095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E3393CD1-4C29-45EF-8539-AF41730E8998}"/>
              </a:ext>
            </a:extLst>
          </p:cNvPr>
          <p:cNvSpPr txBox="1"/>
          <p:nvPr/>
        </p:nvSpPr>
        <p:spPr>
          <a:xfrm rot="19658400">
            <a:off x="522025" y="230671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4" name="Rectangle 13">
            <a:hlinkClick r:id="rId7" action="ppaction://hlinksldjump"/>
            <a:extLst>
              <a:ext uri="{FF2B5EF4-FFF2-40B4-BE49-F238E27FC236}">
                <a16:creationId xmlns:a16="http://schemas.microsoft.com/office/drawing/2014/main" id="{56368C6D-D6CC-43B8-A21C-BBEEF7C22EF6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A40735-299C-460D-A3B3-76CFF585ABD3}"/>
              </a:ext>
            </a:extLst>
          </p:cNvPr>
          <p:cNvSpPr txBox="1"/>
          <p:nvPr/>
        </p:nvSpPr>
        <p:spPr>
          <a:xfrm rot="19658400">
            <a:off x="528651" y="502643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649C38-B1F4-4FF2-B490-32813F3B6F82}"/>
              </a:ext>
            </a:extLst>
          </p:cNvPr>
          <p:cNvSpPr txBox="1"/>
          <p:nvPr/>
        </p:nvSpPr>
        <p:spPr>
          <a:xfrm>
            <a:off x="4383259" y="5429945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B52D0A4-54ED-443C-B935-090A68EFDFBF}"/>
              </a:ext>
            </a:extLst>
          </p:cNvPr>
          <p:cNvSpPr txBox="1"/>
          <p:nvPr/>
        </p:nvSpPr>
        <p:spPr>
          <a:xfrm rot="19658400">
            <a:off x="4523622" y="3651527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17083F-E188-481C-9A8D-C83233277870}"/>
              </a:ext>
            </a:extLst>
          </p:cNvPr>
          <p:cNvSpPr txBox="1"/>
          <p:nvPr/>
        </p:nvSpPr>
        <p:spPr>
          <a:xfrm rot="19658400">
            <a:off x="8529651" y="503306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1612F3-11F4-4D90-8AB1-C8C39BC82C5E}"/>
              </a:ext>
            </a:extLst>
          </p:cNvPr>
          <p:cNvSpPr txBox="1"/>
          <p:nvPr/>
        </p:nvSpPr>
        <p:spPr>
          <a:xfrm rot="19658400">
            <a:off x="8549527" y="226595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123766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86608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Algebraic</a:t>
            </a:r>
            <a:br>
              <a:rPr lang="en-GB" sz="4800" b="1" dirty="0"/>
            </a:br>
            <a:r>
              <a:rPr lang="en-GB" sz="4800" b="1" dirty="0"/>
              <a:t>proportion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3" y="1378229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0136CD1-7A2D-48C9-BB5D-AF8ADF1B2285}"/>
                  </a:ext>
                </a:extLst>
              </p:cNvPr>
              <p:cNvSpPr txBox="1"/>
              <p:nvPr/>
            </p:nvSpPr>
            <p:spPr>
              <a:xfrm>
                <a:off x="265043" y="1516151"/>
                <a:ext cx="3670853" cy="23602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is inversely </a:t>
                </a:r>
                <a:br>
                  <a:rPr lang="en-GB" sz="2400" dirty="0"/>
                </a:br>
                <a:r>
                  <a:rPr lang="en-GB" sz="2400" dirty="0"/>
                  <a:t>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 </a:t>
                </a:r>
                <a:br>
                  <a:rPr lang="en-GB" sz="2400" dirty="0"/>
                </a:br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2400" dirty="0"/>
                  <a:t>. Find a formula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in terms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0136CD1-7A2D-48C9-BB5D-AF8ADF1B22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3" y="1516151"/>
                <a:ext cx="3670853" cy="2360262"/>
              </a:xfrm>
              <a:prstGeom prst="rect">
                <a:avLst/>
              </a:prstGeom>
              <a:blipFill>
                <a:blip r:embed="rId2"/>
                <a:stretch>
                  <a:fillRect l="-829" t="-2067" r="-19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3C1F52-EE4C-42A1-96DF-C4E1C93EB6A6}"/>
                  </a:ext>
                </a:extLst>
              </p:cNvPr>
              <p:cNvSpPr txBox="1"/>
              <p:nvPr/>
            </p:nvSpPr>
            <p:spPr>
              <a:xfrm>
                <a:off x="8256100" y="4106952"/>
                <a:ext cx="3670853" cy="2601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Which of the following is </a:t>
                </a:r>
                <a:br>
                  <a:rPr lang="en-GB" sz="2000" dirty="0"/>
                </a:br>
                <a:r>
                  <a:rPr lang="en-GB" sz="2000" dirty="0"/>
                  <a:t>shown graphically below: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/>
                  <a:t>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/>
                  <a:t> 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ad>
                      <m:radPr>
                        <m:degHide m:val="on"/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/>
                  <a:t>Answer: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rad>
                  </m:oMath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3C1F52-EE4C-42A1-96DF-C4E1C93EB6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0" y="4106952"/>
                <a:ext cx="3670853" cy="2601290"/>
              </a:xfrm>
              <a:prstGeom prst="rect">
                <a:avLst/>
              </a:prstGeom>
              <a:blipFill>
                <a:blip r:embed="rId3"/>
                <a:stretch>
                  <a:fillRect t="-1408" b="-2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ED2FA2-C705-4B08-8347-08425F094CB4}"/>
                  </a:ext>
                </a:extLst>
              </p:cNvPr>
              <p:cNvSpPr txBox="1"/>
              <p:nvPr/>
            </p:nvSpPr>
            <p:spPr>
              <a:xfrm>
                <a:off x="265043" y="4133457"/>
                <a:ext cx="3670853" cy="24883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200" dirty="0"/>
                  <a:t> is inversely </a:t>
                </a:r>
                <a:br>
                  <a:rPr lang="en-GB" sz="2200" dirty="0"/>
                </a:br>
                <a:r>
                  <a:rPr lang="en-GB" sz="2200" dirty="0"/>
                  <a:t>proportional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2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GB" sz="2200" dirty="0"/>
                  <a:t>. </a:t>
                </a:r>
                <a:br>
                  <a:rPr lang="en-GB" sz="2200" dirty="0"/>
                </a:br>
                <a:r>
                  <a:rPr lang="en-GB" sz="2200" dirty="0"/>
                  <a:t>When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2200" dirty="0"/>
                  <a:t>,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GB" sz="2200" dirty="0"/>
                  <a:t>. Find a formula for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200" dirty="0"/>
                  <a:t> in terms 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𝟒𝟖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ED2FA2-C705-4B08-8347-08425F094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3" y="4133457"/>
                <a:ext cx="3670853" cy="2488374"/>
              </a:xfrm>
              <a:prstGeom prst="rect">
                <a:avLst/>
              </a:prstGeom>
              <a:blipFill>
                <a:blip r:embed="rId4"/>
                <a:stretch>
                  <a:fillRect t="-17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C5AB2F5-4CD0-46DB-A759-89AAAD0CBAD0}"/>
                  </a:ext>
                </a:extLst>
              </p:cNvPr>
              <p:cNvSpPr txBox="1"/>
              <p:nvPr/>
            </p:nvSpPr>
            <p:spPr>
              <a:xfrm>
                <a:off x="4260573" y="2851309"/>
                <a:ext cx="367085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is directly </a:t>
                </a:r>
                <a:br>
                  <a:rPr lang="en-GB" sz="2400" dirty="0"/>
                </a:br>
                <a:r>
                  <a:rPr lang="en-GB" sz="2400" dirty="0"/>
                  <a:t>proportional to the square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=36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2400" dirty="0"/>
                  <a:t>. 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C5AB2F5-4CD0-46DB-A759-89AAAD0CB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573" y="2851309"/>
                <a:ext cx="3670853" cy="2308324"/>
              </a:xfrm>
              <a:prstGeom prst="rect">
                <a:avLst/>
              </a:prstGeom>
              <a:blipFill>
                <a:blip r:embed="rId5"/>
                <a:stretch>
                  <a:fillRect l="-498" t="-2116" r="-18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144260E-EE69-4E78-9A67-23F0C747EDD2}"/>
                  </a:ext>
                </a:extLst>
              </p:cNvPr>
              <p:cNvSpPr txBox="1"/>
              <p:nvPr/>
            </p:nvSpPr>
            <p:spPr>
              <a:xfrm>
                <a:off x="8256101" y="1569161"/>
                <a:ext cx="3670853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200" dirty="0"/>
                  <a:t> is directly </a:t>
                </a:r>
                <a:br>
                  <a:rPr lang="en-GB" sz="2200" dirty="0"/>
                </a:br>
                <a:r>
                  <a:rPr lang="en-GB" sz="2200" dirty="0"/>
                  <a:t>proportional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200" dirty="0"/>
                  <a:t>. </a:t>
                </a:r>
                <a:br>
                  <a:rPr lang="en-GB" sz="2200" dirty="0"/>
                </a:br>
                <a:r>
                  <a:rPr lang="en-GB" sz="2200" dirty="0"/>
                  <a:t>When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2200" dirty="0"/>
                  <a:t>,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r>
                  <a:rPr lang="en-GB" sz="2200" dirty="0"/>
                  <a:t>. Find a formula for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200" dirty="0"/>
                  <a:t> in terms 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2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144260E-EE69-4E78-9A67-23F0C747E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1" y="1569161"/>
                <a:ext cx="3670853" cy="2123658"/>
              </a:xfrm>
              <a:prstGeom prst="rect">
                <a:avLst/>
              </a:prstGeom>
              <a:blipFill>
                <a:blip r:embed="rId6"/>
                <a:stretch>
                  <a:fillRect t="-1719" b="-11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8890C808-89DA-49DA-8FFA-8B8523C1F9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0503" y="5075584"/>
            <a:ext cx="1312518" cy="120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46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2186608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Algebraic</a:t>
            </a:r>
            <a:br>
              <a:rPr lang="en-GB" sz="4800" b="1" dirty="0"/>
            </a:br>
            <a:r>
              <a:rPr lang="en-GB" sz="4800" b="1" dirty="0"/>
              <a:t>proportion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3" y="1378229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0136CD1-7A2D-48C9-BB5D-AF8ADF1B2285}"/>
                  </a:ext>
                </a:extLst>
              </p:cNvPr>
              <p:cNvSpPr txBox="1"/>
              <p:nvPr/>
            </p:nvSpPr>
            <p:spPr>
              <a:xfrm>
                <a:off x="265043" y="1516151"/>
                <a:ext cx="3670853" cy="23602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is inversely </a:t>
                </a:r>
                <a:br>
                  <a:rPr lang="en-GB" sz="2400" dirty="0"/>
                </a:br>
                <a:r>
                  <a:rPr lang="en-GB" sz="2400" dirty="0"/>
                  <a:t>proportional to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 </a:t>
                </a:r>
                <a:br>
                  <a:rPr lang="en-GB" sz="2400" dirty="0"/>
                </a:br>
                <a:r>
                  <a:rPr lang="en-GB" sz="2400" dirty="0"/>
                  <a:t>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2400" dirty="0"/>
                  <a:t>. Find a formula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in terms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0136CD1-7A2D-48C9-BB5D-AF8ADF1B22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3" y="1516151"/>
                <a:ext cx="3670853" cy="2360262"/>
              </a:xfrm>
              <a:prstGeom prst="rect">
                <a:avLst/>
              </a:prstGeom>
              <a:blipFill>
                <a:blip r:embed="rId2"/>
                <a:stretch>
                  <a:fillRect l="-829" t="-2067" r="-19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3C1F52-EE4C-42A1-96DF-C4E1C93EB6A6}"/>
                  </a:ext>
                </a:extLst>
              </p:cNvPr>
              <p:cNvSpPr txBox="1"/>
              <p:nvPr/>
            </p:nvSpPr>
            <p:spPr>
              <a:xfrm>
                <a:off x="8256100" y="4106952"/>
                <a:ext cx="3670853" cy="2601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Which of the following is </a:t>
                </a:r>
                <a:br>
                  <a:rPr lang="en-GB" sz="2000" dirty="0"/>
                </a:br>
                <a:r>
                  <a:rPr lang="en-GB" sz="2000" dirty="0"/>
                  <a:t>shown graphically below: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/>
                  <a:t>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/>
                  <a:t> 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ad>
                      <m:radPr>
                        <m:degHide m:val="on"/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endParaRPr lang="en-GB" sz="2000" dirty="0"/>
              </a:p>
              <a:p>
                <a:pPr algn="ctr"/>
                <a:r>
                  <a:rPr lang="en-GB" sz="2000" dirty="0"/>
                  <a:t>Answer: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rad>
                  </m:oMath>
                </a14:m>
                <a:endParaRPr lang="en-GB" sz="20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23C1F52-EE4C-42A1-96DF-C4E1C93EB6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0" y="4106952"/>
                <a:ext cx="3670853" cy="2601290"/>
              </a:xfrm>
              <a:prstGeom prst="rect">
                <a:avLst/>
              </a:prstGeom>
              <a:blipFill>
                <a:blip r:embed="rId3"/>
                <a:stretch>
                  <a:fillRect t="-1408" b="-2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ED2FA2-C705-4B08-8347-08425F094CB4}"/>
                  </a:ext>
                </a:extLst>
              </p:cNvPr>
              <p:cNvSpPr txBox="1"/>
              <p:nvPr/>
            </p:nvSpPr>
            <p:spPr>
              <a:xfrm>
                <a:off x="265043" y="4133457"/>
                <a:ext cx="3670853" cy="24883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200" dirty="0"/>
                  <a:t> is inversely </a:t>
                </a:r>
                <a:br>
                  <a:rPr lang="en-GB" sz="2200" dirty="0"/>
                </a:br>
                <a:r>
                  <a:rPr lang="en-GB" sz="2200" dirty="0"/>
                  <a:t>proportional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2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GB" sz="2200" dirty="0"/>
                  <a:t>. </a:t>
                </a:r>
                <a:br>
                  <a:rPr lang="en-GB" sz="2200" dirty="0"/>
                </a:br>
                <a:r>
                  <a:rPr lang="en-GB" sz="2200" dirty="0"/>
                  <a:t>When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2200" dirty="0"/>
                  <a:t>,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GB" sz="2200" dirty="0"/>
                  <a:t>. Find a formula for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200" dirty="0"/>
                  <a:t> in terms 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𝟒𝟖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2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sz="22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9ED2FA2-C705-4B08-8347-08425F094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3" y="4133457"/>
                <a:ext cx="3670853" cy="2488374"/>
              </a:xfrm>
              <a:prstGeom prst="rect">
                <a:avLst/>
              </a:prstGeom>
              <a:blipFill>
                <a:blip r:embed="rId4"/>
                <a:stretch>
                  <a:fillRect t="-17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C5AB2F5-4CD0-46DB-A759-89AAAD0CBAD0}"/>
                  </a:ext>
                </a:extLst>
              </p:cNvPr>
              <p:cNvSpPr txBox="1"/>
              <p:nvPr/>
            </p:nvSpPr>
            <p:spPr>
              <a:xfrm>
                <a:off x="4260573" y="2851309"/>
                <a:ext cx="3670853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is directly </a:t>
                </a:r>
                <a:br>
                  <a:rPr lang="en-GB" sz="2400" dirty="0"/>
                </a:br>
                <a:r>
                  <a:rPr lang="en-GB" sz="2400" dirty="0"/>
                  <a:t>proportional to the square of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.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=36</m:t>
                    </m:r>
                  </m:oMath>
                </a14:m>
                <a:r>
                  <a:rPr lang="en-GB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2400" dirty="0"/>
                  <a:t>. Find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/>
                  <a:t> when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en-GB" sz="2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C5AB2F5-4CD0-46DB-A759-89AAAD0CB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573" y="2851309"/>
                <a:ext cx="3670853" cy="2308324"/>
              </a:xfrm>
              <a:prstGeom prst="rect">
                <a:avLst/>
              </a:prstGeom>
              <a:blipFill>
                <a:blip r:embed="rId5"/>
                <a:stretch>
                  <a:fillRect l="-498" t="-2116" r="-18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144260E-EE69-4E78-9A67-23F0C747EDD2}"/>
                  </a:ext>
                </a:extLst>
              </p:cNvPr>
              <p:cNvSpPr txBox="1"/>
              <p:nvPr/>
            </p:nvSpPr>
            <p:spPr>
              <a:xfrm>
                <a:off x="8256101" y="1569161"/>
                <a:ext cx="3670853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200" dirty="0"/>
                  <a:t> is directly </a:t>
                </a:r>
                <a:br>
                  <a:rPr lang="en-GB" sz="2200" dirty="0"/>
                </a:br>
                <a:r>
                  <a:rPr lang="en-GB" sz="2200" dirty="0"/>
                  <a:t>proportional to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200" dirty="0"/>
                  <a:t>. </a:t>
                </a:r>
                <a:br>
                  <a:rPr lang="en-GB" sz="2200" dirty="0"/>
                </a:br>
                <a:r>
                  <a:rPr lang="en-GB" sz="2200" dirty="0"/>
                  <a:t>When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sz="2200" dirty="0"/>
                  <a:t>,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=12</m:t>
                    </m:r>
                  </m:oMath>
                </a14:m>
                <a:r>
                  <a:rPr lang="en-GB" sz="2200" dirty="0"/>
                  <a:t>. Find a formula for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200" dirty="0"/>
                  <a:t> in terms of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200" dirty="0"/>
                  <a:t>.</a:t>
                </a:r>
              </a:p>
              <a:p>
                <a:pPr algn="ctr"/>
                <a:r>
                  <a:rPr lang="en-GB" sz="2200" dirty="0"/>
                  <a:t>Answer: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200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144260E-EE69-4E78-9A67-23F0C747ED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101" y="1569161"/>
                <a:ext cx="3670853" cy="2123658"/>
              </a:xfrm>
              <a:prstGeom prst="rect">
                <a:avLst/>
              </a:prstGeom>
              <a:blipFill>
                <a:blip r:embed="rId6"/>
                <a:stretch>
                  <a:fillRect t="-1719" b="-11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8890C808-89DA-49DA-8FFA-8B8523C1F9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0503" y="5075584"/>
            <a:ext cx="1312518" cy="120594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CAF216C-CDC6-4BA5-AFAB-D0276D01C8AB}"/>
              </a:ext>
            </a:extLst>
          </p:cNvPr>
          <p:cNvSpPr txBox="1"/>
          <p:nvPr/>
        </p:nvSpPr>
        <p:spPr>
          <a:xfrm rot="19658400">
            <a:off x="522025" y="2306711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5" name="Rectangle 14">
            <a:hlinkClick r:id="rId8" action="ppaction://hlinksldjump"/>
            <a:extLst>
              <a:ext uri="{FF2B5EF4-FFF2-40B4-BE49-F238E27FC236}">
                <a16:creationId xmlns:a16="http://schemas.microsoft.com/office/drawing/2014/main" id="{B06FEC03-4E57-4ACA-A6C3-10916BDB59D4}"/>
              </a:ext>
            </a:extLst>
          </p:cNvPr>
          <p:cNvSpPr/>
          <p:nvPr/>
        </p:nvSpPr>
        <p:spPr>
          <a:xfrm>
            <a:off x="10173782" y="191422"/>
            <a:ext cx="1753173" cy="928150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Back to “Option” slide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FCF1BC-B13D-4635-8869-16904D2789BE}"/>
              </a:ext>
            </a:extLst>
          </p:cNvPr>
          <p:cNvSpPr txBox="1"/>
          <p:nvPr/>
        </p:nvSpPr>
        <p:spPr>
          <a:xfrm rot="19658400">
            <a:off x="8529651" y="503306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EE30B5-66BF-4AB6-98DA-8499F1899F08}"/>
              </a:ext>
            </a:extLst>
          </p:cNvPr>
          <p:cNvSpPr txBox="1"/>
          <p:nvPr/>
        </p:nvSpPr>
        <p:spPr>
          <a:xfrm rot="19658400">
            <a:off x="8549527" y="2265959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E6570D-5F02-4901-B72F-0292705A2EE3}"/>
              </a:ext>
            </a:extLst>
          </p:cNvPr>
          <p:cNvSpPr txBox="1"/>
          <p:nvPr/>
        </p:nvSpPr>
        <p:spPr>
          <a:xfrm>
            <a:off x="4383259" y="5429945"/>
            <a:ext cx="342237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7030A0"/>
                </a:solidFill>
              </a:rPr>
              <a:t>Answers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ADCAB1-FD62-4D82-9DF7-A5D9E8E98908}"/>
              </a:ext>
            </a:extLst>
          </p:cNvPr>
          <p:cNvSpPr txBox="1"/>
          <p:nvPr/>
        </p:nvSpPr>
        <p:spPr>
          <a:xfrm rot="19658400">
            <a:off x="528651" y="5033063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AF7B420-1BD9-4E1E-8F52-4BF63157173B}"/>
              </a:ext>
            </a:extLst>
          </p:cNvPr>
          <p:cNvSpPr txBox="1"/>
          <p:nvPr/>
        </p:nvSpPr>
        <p:spPr>
          <a:xfrm rot="19658400">
            <a:off x="4527596" y="3668078"/>
            <a:ext cx="3133698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Incorrect</a:t>
            </a:r>
          </a:p>
        </p:txBody>
      </p:sp>
    </p:spTree>
    <p:extLst>
      <p:ext uri="{BB962C8B-B14F-4D97-AF65-F5344CB8AC3E}">
        <p14:creationId xmlns:p14="http://schemas.microsoft.com/office/powerpoint/2010/main" val="108416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B38A-FF44-41A4-8DE5-D15D44C4D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531"/>
            <a:ext cx="10515600" cy="1510747"/>
          </a:xfrm>
        </p:spPr>
        <p:txBody>
          <a:bodyPr>
            <a:normAutofit/>
          </a:bodyPr>
          <a:lstStyle/>
          <a:p>
            <a:pPr algn="ctr"/>
            <a:r>
              <a:rPr lang="en-GB" sz="4800" b="1" dirty="0"/>
              <a:t>Mathematical Property:</a:t>
            </a:r>
            <a:br>
              <a:rPr lang="en-GB" sz="4800" b="1" dirty="0"/>
            </a:br>
            <a:r>
              <a:rPr lang="en-GB" sz="4800" b="1" dirty="0"/>
              <a:t>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250DC-559E-4871-94BB-A9F5BE3D5DCD}"/>
              </a:ext>
            </a:extLst>
          </p:cNvPr>
          <p:cNvSpPr/>
          <p:nvPr/>
        </p:nvSpPr>
        <p:spPr>
          <a:xfrm>
            <a:off x="265044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A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B50D6-6882-4591-85A5-C6004F421B8A}"/>
              </a:ext>
            </a:extLst>
          </p:cNvPr>
          <p:cNvSpPr/>
          <p:nvPr/>
        </p:nvSpPr>
        <p:spPr>
          <a:xfrm>
            <a:off x="8256102" y="4088296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E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354A6-672F-4C5A-BA98-87C695DC7413}"/>
              </a:ext>
            </a:extLst>
          </p:cNvPr>
          <p:cNvSpPr/>
          <p:nvPr/>
        </p:nvSpPr>
        <p:spPr>
          <a:xfrm>
            <a:off x="265043" y="4094920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D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C44747-7D15-4CD9-A272-383C658AA0D2}"/>
              </a:ext>
            </a:extLst>
          </p:cNvPr>
          <p:cNvSpPr/>
          <p:nvPr/>
        </p:nvSpPr>
        <p:spPr>
          <a:xfrm>
            <a:off x="8256102" y="1338471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B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C2C1C7-1BFB-42C0-B034-24D50B9C1C30}"/>
              </a:ext>
            </a:extLst>
          </p:cNvPr>
          <p:cNvSpPr/>
          <p:nvPr/>
        </p:nvSpPr>
        <p:spPr>
          <a:xfrm>
            <a:off x="4260573" y="2713385"/>
            <a:ext cx="3670853" cy="2584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dirty="0">
                <a:solidFill>
                  <a:sysClr val="windowText" lastClr="000000"/>
                </a:solidFill>
              </a:rPr>
              <a:t>C</a:t>
            </a: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  <a:p>
            <a:endParaRPr lang="en-GB" sz="3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141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1053</Words>
  <Application>Microsoft Office PowerPoint</Application>
  <PresentationFormat>Widescreen</PresentationFormat>
  <Paragraphs>392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Non-examples  (Ratio and Proportion)</vt:lpstr>
      <vt:lpstr>Go straight to…</vt:lpstr>
      <vt:lpstr>Mathematical Property: Simplifying</vt:lpstr>
      <vt:lpstr>Mathematical Property: Simplifying</vt:lpstr>
      <vt:lpstr>Mathematical Property: Sharing in a given ratio</vt:lpstr>
      <vt:lpstr>Mathematical Property: Sharing in a given ratio</vt:lpstr>
      <vt:lpstr>Mathematical Property: Ratio problems</vt:lpstr>
      <vt:lpstr>Mathematical Property: Ratio problems</vt:lpstr>
      <vt:lpstr>Mathematical Property: Worded proportion</vt:lpstr>
      <vt:lpstr>Mathematical Property: Worded proportion</vt:lpstr>
      <vt:lpstr>Mathematical Property: Algebraic proportion</vt:lpstr>
      <vt:lpstr>Mathematical Property: Algebraic proportion</vt:lpstr>
      <vt:lpstr>Mathematical Property: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Non-examples (Geometry)</dc:title>
  <dc:creator>Andy Lutwyche</dc:creator>
  <cp:lastModifiedBy>A.Lutwyche</cp:lastModifiedBy>
  <cp:revision>43</cp:revision>
  <dcterms:created xsi:type="dcterms:W3CDTF">2019-11-17T17:41:38Z</dcterms:created>
  <dcterms:modified xsi:type="dcterms:W3CDTF">2020-01-06T16:00:55Z</dcterms:modified>
</cp:coreProperties>
</file>