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6" r:id="rId5"/>
    <p:sldId id="259" r:id="rId6"/>
    <p:sldId id="267" r:id="rId7"/>
    <p:sldId id="260" r:id="rId8"/>
    <p:sldId id="268" r:id="rId9"/>
    <p:sldId id="261" r:id="rId10"/>
    <p:sldId id="269" r:id="rId11"/>
    <p:sldId id="265" r:id="rId12"/>
    <p:sldId id="270" r:id="rId13"/>
    <p:sldId id="262" r:id="rId14"/>
    <p:sldId id="271" r:id="rId15"/>
    <p:sldId id="263" r:id="rId16"/>
    <p:sldId id="272" r:id="rId17"/>
    <p:sldId id="264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9" autoAdjust="0"/>
    <p:restoredTop sz="94660"/>
  </p:normalViewPr>
  <p:slideViewPr>
    <p:cSldViewPr snapToGrid="0">
      <p:cViewPr varScale="1">
        <p:scale>
          <a:sx n="72" d="100"/>
          <a:sy n="72" d="100"/>
        </p:scale>
        <p:origin x="46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41989-E7E2-4D1B-AF64-6325A0BA2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B2C84D-7558-46EC-9B3E-A1E2462A98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E2CB7-CA50-4D4C-8EE4-B2FE1DE34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24/02/2021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CA56C-9B8C-49AC-9D4C-A815B26D9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4C681-CC08-411A-98DF-28B41C3E3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598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EE2BD-2499-46A7-8BA1-E59F7A801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37CE5-947F-4B88-86FE-E7DDF0C70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29244-ED24-4FA8-9C09-927739866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24/02/2021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307FB-3160-44D0-A294-B0A2DABD5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3A189-B08C-4D8A-B522-08EFBA3AA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301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A2242-CD0C-4E1F-AE8B-19100EBEF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414C41-18AB-4C2A-BDB5-CBBD024CF4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C3D28B-0E7B-44A6-B9DF-74B2C24F5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24/02/2021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2528D-F408-4918-8E02-9169260A9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5006C-07E3-4F12-A987-8D480BD42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306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DEEA7-775E-47DD-9194-ABAA0AC4A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3F0C8-9ACC-4C17-9AA6-5457E10A39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16F2CD-F1AD-4188-8EE8-6F338FA785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EB2A71-C911-4CA0-88F4-E59F2F2EF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24/02/2021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C14B58-F7EB-4959-968F-FA567C2EE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307127-59DB-4BE8-B919-44E6D6935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588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06F87-9C39-4B3F-8B5D-BA81D36F1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DED573-77C2-4C9F-9A00-4F002870E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57D511-1FF8-4CCF-B9A2-016853DB0D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53104E-442F-4C4C-9C94-2C3084C465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BE3FC6-E682-46A1-8330-D63F4207BE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4C8EB4-940D-47AB-8EDE-290CB2C52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24/02/2021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C0E645-106A-46DC-A5FC-D5853045A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EB3F1B-EEF5-4F97-ACE8-286F33DAF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847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CCF26-042C-4769-B2DB-F74F32EC2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2FD296-665B-46EB-BE45-5D098B65A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24/02/2021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FC23A-9824-44CA-8D47-C6A1E07D4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80B0FC-17C3-4E82-BD91-D256FB4C7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853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E8A698-4C5A-4F76-8904-FF36A68E9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24/02/2021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B5B7D8-DB36-4E46-8EB0-CD49A0FD9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56EA0-6F7B-4735-BB36-AE14976CB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778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76A0F-10D4-4C10-A3D2-F8C5BD31F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5A2E7-D9E0-486A-9E57-5D1860EEA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59B65B-CB02-4CA4-9F8B-C324D29192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B74626-879E-4A0E-A11A-CE404028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24/02/2021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520DD6-8B37-48ED-AC3C-9D5E63B4D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78A31C-982E-4D87-AFC7-46341607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324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E2114-D535-4EC1-9AAB-D6AA4F8CC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EE5960-8913-4C4B-A556-5EF4ED0986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DC928-FDC8-418B-901E-54456056E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7AED77-62AB-4B44-B133-9F2837947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24/02/2021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343343-8A70-4F91-A71B-545D3A7D3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F10AE6-F359-4776-8B3C-D48CA254E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840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3A55D-9D6C-4A85-8A2D-349584C79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D224E5-1CDA-427C-B5E8-2D76D06192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A88E4-ABBF-4DBD-917B-8739ED344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24/02/2021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8170F-C0A7-4E5E-8411-6D714BA30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54889-BDD6-4DB6-BE98-3C3534FD0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532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19E85F-B49D-4068-93D9-D744546F35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291048-F2B7-45A2-8CD5-C7D6DC4735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D411D-7938-4FC8-85A3-4F17F686C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24/02/2021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21948-6381-4FE6-ADF7-EFE18E311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F84F7-1CA4-4E35-BB49-ED697F583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849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646245-736D-4BE3-B81D-B51EA7D01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9F6808-24CC-4710-A89E-C0CB0BF02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DD0F3-DAF0-400E-8466-B80F61714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94964-11C3-4DE1-831C-B6E6CDEA0B42}" type="datetimeFigureOut">
              <a:rPr lang="en-GB" smtClean="0"/>
              <a:t>24/02/2021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0643B-B778-45EC-AC6B-D90091F2F8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5F27E-28E6-41C9-B35A-51364DE40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742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5.xml"/><Relationship Id="rId7" Type="http://schemas.openxmlformats.org/officeDocument/2006/relationships/slide" Target="slide1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3.xml"/><Relationship Id="rId5" Type="http://schemas.openxmlformats.org/officeDocument/2006/relationships/slide" Target="slide9.xml"/><Relationship Id="rId4" Type="http://schemas.openxmlformats.org/officeDocument/2006/relationships/slide" Target="slide7.xml"/><Relationship Id="rId9" Type="http://schemas.openxmlformats.org/officeDocument/2006/relationships/slide" Target="slide1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10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11" Type="http://schemas.openxmlformats.org/officeDocument/2006/relationships/slide" Target="slide2.xml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slide" Target="slide2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slide" Target="slide2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slide" Target="slide2.xm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png"/><Relationship Id="rId11" Type="http://schemas.openxmlformats.org/officeDocument/2006/relationships/slide" Target="slide2.xml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19652-B402-4FD8-A2F5-2F90FDC816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49357"/>
            <a:ext cx="9144000" cy="182880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Non-examples</a:t>
            </a:r>
            <a:br>
              <a:rPr lang="en-GB" b="1" dirty="0"/>
            </a:br>
            <a:r>
              <a:rPr lang="en-GB" b="1" dirty="0"/>
              <a:t>(Pythagoras and Trigonometry)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C7721D-84B6-4642-9CC8-DFFB8A42DE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617" y="2743200"/>
            <a:ext cx="10760765" cy="2594113"/>
          </a:xfrm>
        </p:spPr>
        <p:txBody>
          <a:bodyPr>
            <a:normAutofit/>
          </a:bodyPr>
          <a:lstStyle/>
          <a:p>
            <a:r>
              <a:rPr lang="en-GB" sz="3200" i="1" dirty="0"/>
              <a:t>Each slide contains five “examples” of a mathematical property.</a:t>
            </a:r>
          </a:p>
          <a:p>
            <a:r>
              <a:rPr lang="en-GB" sz="3200" i="1" dirty="0"/>
              <a:t>Some are correct examples, some are not.</a:t>
            </a:r>
          </a:p>
          <a:p>
            <a:r>
              <a:rPr lang="en-GB" sz="3200" i="1" dirty="0"/>
              <a:t>Explain which examples are correct and why.</a:t>
            </a:r>
          </a:p>
          <a:p>
            <a:r>
              <a:rPr lang="en-GB" sz="3200" i="1" dirty="0"/>
              <a:t>Explain which examples are incorrect and why.</a:t>
            </a:r>
          </a:p>
        </p:txBody>
      </p:sp>
    </p:spTree>
    <p:extLst>
      <p:ext uri="{BB962C8B-B14F-4D97-AF65-F5344CB8AC3E}">
        <p14:creationId xmlns:p14="http://schemas.microsoft.com/office/powerpoint/2010/main" val="36679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600" b="1" dirty="0"/>
              <a:t>Go straight to…</a:t>
            </a:r>
          </a:p>
        </p:txBody>
      </p:sp>
      <p:sp>
        <p:nvSpPr>
          <p:cNvPr id="3" name="Oval 2">
            <a:hlinkClick r:id="rId2" action="ppaction://hlinksldjump"/>
          </p:cNvPr>
          <p:cNvSpPr/>
          <p:nvPr/>
        </p:nvSpPr>
        <p:spPr>
          <a:xfrm>
            <a:off x="386153" y="1981197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Pythagoras</a:t>
            </a:r>
          </a:p>
        </p:txBody>
      </p:sp>
      <p:sp>
        <p:nvSpPr>
          <p:cNvPr id="4" name="Oval 3">
            <a:hlinkClick r:id="rId3" action="ppaction://hlinksldjump"/>
          </p:cNvPr>
          <p:cNvSpPr/>
          <p:nvPr/>
        </p:nvSpPr>
        <p:spPr>
          <a:xfrm>
            <a:off x="3329307" y="1981198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Trigonometry (sides)</a:t>
            </a:r>
          </a:p>
        </p:txBody>
      </p:sp>
      <p:sp>
        <p:nvSpPr>
          <p:cNvPr id="5" name="Oval 4">
            <a:hlinkClick r:id="rId4" action="ppaction://hlinksldjump"/>
          </p:cNvPr>
          <p:cNvSpPr/>
          <p:nvPr/>
        </p:nvSpPr>
        <p:spPr>
          <a:xfrm>
            <a:off x="6272461" y="1981198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Trigonometry (angles)</a:t>
            </a:r>
          </a:p>
        </p:txBody>
      </p:sp>
      <p:sp>
        <p:nvSpPr>
          <p:cNvPr id="7" name="Oval 6">
            <a:hlinkClick r:id="rId5" action="ppaction://hlinksldjump"/>
          </p:cNvPr>
          <p:cNvSpPr/>
          <p:nvPr/>
        </p:nvSpPr>
        <p:spPr>
          <a:xfrm>
            <a:off x="9215615" y="1981199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Right-angled or not?</a:t>
            </a:r>
          </a:p>
        </p:txBody>
      </p:sp>
      <p:sp>
        <p:nvSpPr>
          <p:cNvPr id="8" name="Oval 7">
            <a:hlinkClick r:id="rId6" action="ppaction://hlinksldjump"/>
          </p:cNvPr>
          <p:cNvSpPr/>
          <p:nvPr/>
        </p:nvSpPr>
        <p:spPr>
          <a:xfrm>
            <a:off x="3329307" y="4183399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Trigonometry (exact values)</a:t>
            </a:r>
          </a:p>
        </p:txBody>
      </p:sp>
      <p:sp>
        <p:nvSpPr>
          <p:cNvPr id="9" name="Oval 8">
            <a:hlinkClick r:id="rId7" action="ppaction://hlinksldjump"/>
          </p:cNvPr>
          <p:cNvSpPr/>
          <p:nvPr/>
        </p:nvSpPr>
        <p:spPr>
          <a:xfrm>
            <a:off x="6272461" y="4183400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Trigonometry (area)</a:t>
            </a:r>
          </a:p>
        </p:txBody>
      </p:sp>
      <p:sp>
        <p:nvSpPr>
          <p:cNvPr id="10" name="Oval 9">
            <a:hlinkClick r:id="rId8" action="ppaction://hlinksldjump"/>
          </p:cNvPr>
          <p:cNvSpPr/>
          <p:nvPr/>
        </p:nvSpPr>
        <p:spPr>
          <a:xfrm>
            <a:off x="9215615" y="4183400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Trigonometry (Sine and Cosine rules)</a:t>
            </a:r>
          </a:p>
        </p:txBody>
      </p:sp>
      <p:sp>
        <p:nvSpPr>
          <p:cNvPr id="11" name="Oval 10">
            <a:hlinkClick r:id="rId9" action="ppaction://hlinksldjump"/>
          </p:cNvPr>
          <p:cNvSpPr/>
          <p:nvPr/>
        </p:nvSpPr>
        <p:spPr>
          <a:xfrm>
            <a:off x="386152" y="4183399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Pythagoras &amp; trigonometry in 3D</a:t>
            </a:r>
          </a:p>
        </p:txBody>
      </p:sp>
    </p:spTree>
    <p:extLst>
      <p:ext uri="{BB962C8B-B14F-4D97-AF65-F5344CB8AC3E}">
        <p14:creationId xmlns:p14="http://schemas.microsoft.com/office/powerpoint/2010/main" val="3688088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Pythagoras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E18A635-C9B3-481B-A26D-27386DC38BBA}"/>
                  </a:ext>
                </a:extLst>
              </p:cNvPr>
              <p:cNvSpPr txBox="1"/>
              <p:nvPr/>
            </p:nvSpPr>
            <p:spPr>
              <a:xfrm>
                <a:off x="521803" y="1288059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E18A635-C9B3-481B-A26D-27386DC38B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03" y="1288059"/>
                <a:ext cx="3157331" cy="2677656"/>
              </a:xfrm>
              <a:prstGeom prst="rect">
                <a:avLst/>
              </a:prstGeom>
              <a:blipFill>
                <a:blip r:embed="rId2"/>
                <a:stretch>
                  <a:fillRect t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7CF792F-1CBB-4CD4-8AD1-3419A3DBB10E}"/>
                  </a:ext>
                </a:extLst>
              </p:cNvPr>
              <p:cNvSpPr txBox="1"/>
              <p:nvPr/>
            </p:nvSpPr>
            <p:spPr>
              <a:xfrm>
                <a:off x="521803" y="4041554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perimeter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𝐽𝐾𝐿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𝟏𝟗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7CF792F-1CBB-4CD4-8AD1-3419A3DBB1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03" y="4041554"/>
                <a:ext cx="3157331" cy="2677656"/>
              </a:xfrm>
              <a:prstGeom prst="rect">
                <a:avLst/>
              </a:prstGeom>
              <a:blipFill>
                <a:blip r:embed="rId3"/>
                <a:stretch>
                  <a:fillRect t="-182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F1718A3-4A0E-4832-B219-00E118ECB1BA}"/>
                  </a:ext>
                </a:extLst>
              </p:cNvPr>
              <p:cNvSpPr txBox="1"/>
              <p:nvPr/>
            </p:nvSpPr>
            <p:spPr>
              <a:xfrm>
                <a:off x="4509050" y="2666643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𝐼𝐻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F1718A3-4A0E-4832-B219-00E118ECB1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9050" y="2666643"/>
                <a:ext cx="3157331" cy="2677656"/>
              </a:xfrm>
              <a:prstGeom prst="rect">
                <a:avLst/>
              </a:prstGeom>
              <a:blipFill>
                <a:blip r:embed="rId4"/>
                <a:stretch>
                  <a:fillRect t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7696463-8BD0-45CD-80E9-F455B74D714E}"/>
                  </a:ext>
                </a:extLst>
              </p:cNvPr>
              <p:cNvSpPr txBox="1"/>
              <p:nvPr/>
            </p:nvSpPr>
            <p:spPr>
              <a:xfrm>
                <a:off x="8512862" y="4048178"/>
                <a:ext cx="3157331" cy="2685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area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𝑀𝑁𝑂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sSup>
                      <m:sSup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7696463-8BD0-45CD-80E9-F455B74D71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2862" y="4048178"/>
                <a:ext cx="3157331" cy="2685992"/>
              </a:xfrm>
              <a:prstGeom prst="rect">
                <a:avLst/>
              </a:prstGeom>
              <a:blipFill>
                <a:blip r:embed="rId5"/>
                <a:stretch>
                  <a:fillRect t="-1814" r="-193" b="-4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F401D40-455C-4C31-B4A0-4D85EEEF8A48}"/>
                  </a:ext>
                </a:extLst>
              </p:cNvPr>
              <p:cNvSpPr txBox="1"/>
              <p:nvPr/>
            </p:nvSpPr>
            <p:spPr>
              <a:xfrm>
                <a:off x="8529427" y="1288059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𝐷𝐹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F401D40-455C-4C31-B4A0-4D85EEEF8A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9427" y="1288059"/>
                <a:ext cx="3157331" cy="2677656"/>
              </a:xfrm>
              <a:prstGeom prst="rect">
                <a:avLst/>
              </a:prstGeom>
              <a:blipFill>
                <a:blip r:embed="rId6"/>
                <a:stretch>
                  <a:fillRect t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A4B45C0F-6CD4-47B8-948C-78C9296972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9738" y="1698308"/>
            <a:ext cx="1461466" cy="14962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7D3C0AC-8AA9-454B-9922-AC0A2F1AF1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2782" y="1700025"/>
            <a:ext cx="2570619" cy="149454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6C9E355-119C-405A-9EB1-7FB688ECAC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3831" y="3071191"/>
            <a:ext cx="2595147" cy="150080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ABC670-8743-49C2-A0F7-602591CD0F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69738" y="4837701"/>
            <a:ext cx="1443658" cy="14644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6171AFF-7B98-4DB8-B8EA-A5726202B59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57343" y="4408760"/>
            <a:ext cx="2071624" cy="189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634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Pythagoras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E18A635-C9B3-481B-A26D-27386DC38BBA}"/>
                  </a:ext>
                </a:extLst>
              </p:cNvPr>
              <p:cNvSpPr txBox="1"/>
              <p:nvPr/>
            </p:nvSpPr>
            <p:spPr>
              <a:xfrm>
                <a:off x="521803" y="1288059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E18A635-C9B3-481B-A26D-27386DC38B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03" y="1288059"/>
                <a:ext cx="3157331" cy="2677656"/>
              </a:xfrm>
              <a:prstGeom prst="rect">
                <a:avLst/>
              </a:prstGeom>
              <a:blipFill>
                <a:blip r:embed="rId2"/>
                <a:stretch>
                  <a:fillRect t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7CF792F-1CBB-4CD4-8AD1-3419A3DBB10E}"/>
                  </a:ext>
                </a:extLst>
              </p:cNvPr>
              <p:cNvSpPr txBox="1"/>
              <p:nvPr/>
            </p:nvSpPr>
            <p:spPr>
              <a:xfrm>
                <a:off x="521803" y="4041554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perimeter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𝐽𝐾𝐿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𝟏𝟗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7CF792F-1CBB-4CD4-8AD1-3419A3DBB1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03" y="4041554"/>
                <a:ext cx="3157331" cy="2677656"/>
              </a:xfrm>
              <a:prstGeom prst="rect">
                <a:avLst/>
              </a:prstGeom>
              <a:blipFill>
                <a:blip r:embed="rId3"/>
                <a:stretch>
                  <a:fillRect t="-182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F1718A3-4A0E-4832-B219-00E118ECB1BA}"/>
                  </a:ext>
                </a:extLst>
              </p:cNvPr>
              <p:cNvSpPr txBox="1"/>
              <p:nvPr/>
            </p:nvSpPr>
            <p:spPr>
              <a:xfrm>
                <a:off x="4509050" y="2666643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𝐼𝐻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F1718A3-4A0E-4832-B219-00E118ECB1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9050" y="2666643"/>
                <a:ext cx="3157331" cy="2677656"/>
              </a:xfrm>
              <a:prstGeom prst="rect">
                <a:avLst/>
              </a:prstGeom>
              <a:blipFill>
                <a:blip r:embed="rId4"/>
                <a:stretch>
                  <a:fillRect t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7696463-8BD0-45CD-80E9-F455B74D714E}"/>
                  </a:ext>
                </a:extLst>
              </p:cNvPr>
              <p:cNvSpPr txBox="1"/>
              <p:nvPr/>
            </p:nvSpPr>
            <p:spPr>
              <a:xfrm>
                <a:off x="8512862" y="4048178"/>
                <a:ext cx="3157331" cy="2685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area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𝑀𝑁𝑂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𝟏𝟓</m:t>
                    </m:r>
                    <m:sSup>
                      <m:sSup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7696463-8BD0-45CD-80E9-F455B74D71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2862" y="4048178"/>
                <a:ext cx="3157331" cy="2685992"/>
              </a:xfrm>
              <a:prstGeom prst="rect">
                <a:avLst/>
              </a:prstGeom>
              <a:blipFill>
                <a:blip r:embed="rId5"/>
                <a:stretch>
                  <a:fillRect t="-1814" r="-193" b="-4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F401D40-455C-4C31-B4A0-4D85EEEF8A48}"/>
                  </a:ext>
                </a:extLst>
              </p:cNvPr>
              <p:cNvSpPr txBox="1"/>
              <p:nvPr/>
            </p:nvSpPr>
            <p:spPr>
              <a:xfrm>
                <a:off x="8529427" y="1288059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𝐷𝐹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F401D40-455C-4C31-B4A0-4D85EEEF8A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9427" y="1288059"/>
                <a:ext cx="3157331" cy="2677656"/>
              </a:xfrm>
              <a:prstGeom prst="rect">
                <a:avLst/>
              </a:prstGeom>
              <a:blipFill>
                <a:blip r:embed="rId6"/>
                <a:stretch>
                  <a:fillRect t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A4B45C0F-6CD4-47B8-948C-78C9296972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9738" y="1698308"/>
            <a:ext cx="1461466" cy="14962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7D3C0AC-8AA9-454B-9922-AC0A2F1AF1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2782" y="1700025"/>
            <a:ext cx="2570619" cy="149454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6C9E355-119C-405A-9EB1-7FB688ECAC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3831" y="3071191"/>
            <a:ext cx="2595147" cy="150080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ABC670-8743-49C2-A0F7-602591CD0F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69738" y="4837701"/>
            <a:ext cx="1443658" cy="14644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6171AFF-7B98-4DB8-B8EA-A5726202B59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57343" y="4408760"/>
            <a:ext cx="2071624" cy="189342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B7962A0-F1BC-4ADE-9446-C577B593DCC9}"/>
              </a:ext>
            </a:extLst>
          </p:cNvPr>
          <p:cNvSpPr txBox="1"/>
          <p:nvPr/>
        </p:nvSpPr>
        <p:spPr>
          <a:xfrm>
            <a:off x="4383259" y="1613308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2794D7-FBB1-41AE-B9D8-DDBE0BB87647}"/>
              </a:ext>
            </a:extLst>
          </p:cNvPr>
          <p:cNvSpPr txBox="1"/>
          <p:nvPr/>
        </p:nvSpPr>
        <p:spPr>
          <a:xfrm rot="19658400">
            <a:off x="8520520" y="2262742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DE5D7F9-BEF5-4CA1-A99D-FB020FE1D27E}"/>
              </a:ext>
            </a:extLst>
          </p:cNvPr>
          <p:cNvSpPr txBox="1"/>
          <p:nvPr/>
        </p:nvSpPr>
        <p:spPr>
          <a:xfrm rot="19658400">
            <a:off x="4542403" y="358670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1" name="Rectangle 20">
            <a:hlinkClick r:id="rId12" action="ppaction://hlinksldjump"/>
            <a:extLst>
              <a:ext uri="{FF2B5EF4-FFF2-40B4-BE49-F238E27FC236}">
                <a16:creationId xmlns:a16="http://schemas.microsoft.com/office/drawing/2014/main" id="{D4469B58-887E-4C87-8728-3B087F6AA163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631711B-7D3A-4462-BCE7-CA4AB0F88945}"/>
              </a:ext>
            </a:extLst>
          </p:cNvPr>
          <p:cNvSpPr txBox="1"/>
          <p:nvPr/>
        </p:nvSpPr>
        <p:spPr>
          <a:xfrm rot="19658400">
            <a:off x="533622" y="503306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28DAC2C-CDF3-4319-89EC-8CE86F9FF9FC}"/>
              </a:ext>
            </a:extLst>
          </p:cNvPr>
          <p:cNvSpPr txBox="1"/>
          <p:nvPr/>
        </p:nvSpPr>
        <p:spPr>
          <a:xfrm rot="19658400">
            <a:off x="8531491" y="5024985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AA4B78A-5056-4C5F-B0AD-7A80B0CC7331}"/>
              </a:ext>
            </a:extLst>
          </p:cNvPr>
          <p:cNvSpPr txBox="1"/>
          <p:nvPr/>
        </p:nvSpPr>
        <p:spPr>
          <a:xfrm rot="19658400">
            <a:off x="533623" y="2309211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519054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067339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Trigonometry</a:t>
            </a:r>
            <a:br>
              <a:rPr lang="en-GB" sz="4800" b="1" dirty="0"/>
            </a:br>
            <a:r>
              <a:rPr lang="en-GB" sz="4800" b="1" dirty="0"/>
              <a:t>(sides)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58B4F2B-1193-43B1-8301-03678387141F}"/>
                  </a:ext>
                </a:extLst>
              </p:cNvPr>
              <p:cNvSpPr txBox="1"/>
              <p:nvPr/>
            </p:nvSpPr>
            <p:spPr>
              <a:xfrm>
                <a:off x="521803" y="1288059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𝑃𝑅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58B4F2B-1193-43B1-8301-0367838714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03" y="1288059"/>
                <a:ext cx="3157331" cy="2677656"/>
              </a:xfrm>
              <a:prstGeom prst="rect">
                <a:avLst/>
              </a:prstGeom>
              <a:blipFill>
                <a:blip r:embed="rId2"/>
                <a:stretch>
                  <a:fillRect t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8C877A8-99CA-4FA5-9DAC-419A3E339FB7}"/>
                  </a:ext>
                </a:extLst>
              </p:cNvPr>
              <p:cNvSpPr txBox="1"/>
              <p:nvPr/>
            </p:nvSpPr>
            <p:spPr>
              <a:xfrm>
                <a:off x="521802" y="4041554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8C877A8-99CA-4FA5-9DAC-419A3E339F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02" y="4041554"/>
                <a:ext cx="3157331" cy="2677656"/>
              </a:xfrm>
              <a:prstGeom prst="rect">
                <a:avLst/>
              </a:prstGeom>
              <a:blipFill>
                <a:blip r:embed="rId3"/>
                <a:stretch>
                  <a:fillRect t="-18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7144EC7-12E8-414E-9F8B-A0B667ED9239}"/>
                  </a:ext>
                </a:extLst>
              </p:cNvPr>
              <p:cNvSpPr txBox="1"/>
              <p:nvPr/>
            </p:nvSpPr>
            <p:spPr>
              <a:xfrm>
                <a:off x="8512862" y="4048178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perimeter of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𝐷𝐸𝐹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𝟒𝟐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7144EC7-12E8-414E-9F8B-A0B667ED92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2862" y="4048178"/>
                <a:ext cx="3157331" cy="2677656"/>
              </a:xfrm>
              <a:prstGeom prst="rect">
                <a:avLst/>
              </a:prstGeom>
              <a:blipFill>
                <a:blip r:embed="rId4"/>
                <a:stretch>
                  <a:fillRect t="-1822" r="-2124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EFF817D-DC57-456B-A46B-5478FF6A0564}"/>
                  </a:ext>
                </a:extLst>
              </p:cNvPr>
              <p:cNvSpPr txBox="1"/>
              <p:nvPr/>
            </p:nvSpPr>
            <p:spPr>
              <a:xfrm>
                <a:off x="4541352" y="2666643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𝑉𝑋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EFF817D-DC57-456B-A46B-5478FF6A05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1352" y="2666643"/>
                <a:ext cx="3157331" cy="2677656"/>
              </a:xfrm>
              <a:prstGeom prst="rect">
                <a:avLst/>
              </a:prstGeom>
              <a:blipFill>
                <a:blip r:embed="rId5"/>
                <a:stretch>
                  <a:fillRect t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0AF41F1-F11F-4069-9679-7468CF6A4B2A}"/>
                  </a:ext>
                </a:extLst>
              </p:cNvPr>
              <p:cNvSpPr txBox="1"/>
              <p:nvPr/>
            </p:nvSpPr>
            <p:spPr>
              <a:xfrm>
                <a:off x="8512861" y="1307755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𝑆𝑈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0AF41F1-F11F-4069-9679-7468CF6A4B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2861" y="1307755"/>
                <a:ext cx="3157331" cy="2677656"/>
              </a:xfrm>
              <a:prstGeom prst="rect">
                <a:avLst/>
              </a:prstGeom>
              <a:blipFill>
                <a:blip r:embed="rId6"/>
                <a:stretch>
                  <a:fillRect t="-18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E3BC2B06-6A43-4A5E-9077-99643FABAC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8915" y="1634007"/>
            <a:ext cx="2270804" cy="160957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6892535-8A3C-4EEB-8344-293C8F3B40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82251" y="1651001"/>
            <a:ext cx="1818550" cy="157558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B151A9C-E999-4C31-A858-83E12E60E9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9039" y="3013974"/>
            <a:ext cx="1553921" cy="158048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7ABF7E9-71CB-43C6-9B83-53E238940B4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2207" y="4501510"/>
            <a:ext cx="2397512" cy="144496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EFA1408-0114-455A-BA67-A9C0A151753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64491" y="4793550"/>
            <a:ext cx="1654070" cy="154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715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067339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Trigonometry</a:t>
            </a:r>
            <a:br>
              <a:rPr lang="en-GB" sz="4800" b="1" dirty="0"/>
            </a:br>
            <a:r>
              <a:rPr lang="en-GB" sz="4800" b="1" dirty="0"/>
              <a:t>(sides)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58B4F2B-1193-43B1-8301-03678387141F}"/>
                  </a:ext>
                </a:extLst>
              </p:cNvPr>
              <p:cNvSpPr txBox="1"/>
              <p:nvPr/>
            </p:nvSpPr>
            <p:spPr>
              <a:xfrm>
                <a:off x="521803" y="1288059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𝑃𝑅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58B4F2B-1193-43B1-8301-0367838714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03" y="1288059"/>
                <a:ext cx="3157331" cy="2677656"/>
              </a:xfrm>
              <a:prstGeom prst="rect">
                <a:avLst/>
              </a:prstGeom>
              <a:blipFill>
                <a:blip r:embed="rId2"/>
                <a:stretch>
                  <a:fillRect t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8C877A8-99CA-4FA5-9DAC-419A3E339FB7}"/>
                  </a:ext>
                </a:extLst>
              </p:cNvPr>
              <p:cNvSpPr txBox="1"/>
              <p:nvPr/>
            </p:nvSpPr>
            <p:spPr>
              <a:xfrm>
                <a:off x="521802" y="4041554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8C877A8-99CA-4FA5-9DAC-419A3E339F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02" y="4041554"/>
                <a:ext cx="3157331" cy="2677656"/>
              </a:xfrm>
              <a:prstGeom prst="rect">
                <a:avLst/>
              </a:prstGeom>
              <a:blipFill>
                <a:blip r:embed="rId3"/>
                <a:stretch>
                  <a:fillRect t="-18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7144EC7-12E8-414E-9F8B-A0B667ED9239}"/>
                  </a:ext>
                </a:extLst>
              </p:cNvPr>
              <p:cNvSpPr txBox="1"/>
              <p:nvPr/>
            </p:nvSpPr>
            <p:spPr>
              <a:xfrm>
                <a:off x="8512862" y="4048178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perimeter of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𝐷𝐸𝐹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𝟒𝟐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7144EC7-12E8-414E-9F8B-A0B667ED92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2862" y="4048178"/>
                <a:ext cx="3157331" cy="2677656"/>
              </a:xfrm>
              <a:prstGeom prst="rect">
                <a:avLst/>
              </a:prstGeom>
              <a:blipFill>
                <a:blip r:embed="rId4"/>
                <a:stretch>
                  <a:fillRect t="-1822" r="-2124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EFF817D-DC57-456B-A46B-5478FF6A0564}"/>
                  </a:ext>
                </a:extLst>
              </p:cNvPr>
              <p:cNvSpPr txBox="1"/>
              <p:nvPr/>
            </p:nvSpPr>
            <p:spPr>
              <a:xfrm>
                <a:off x="4541352" y="2666643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𝑉𝑋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EFF817D-DC57-456B-A46B-5478FF6A05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1352" y="2666643"/>
                <a:ext cx="3157331" cy="2677656"/>
              </a:xfrm>
              <a:prstGeom prst="rect">
                <a:avLst/>
              </a:prstGeom>
              <a:blipFill>
                <a:blip r:embed="rId5"/>
                <a:stretch>
                  <a:fillRect t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0AF41F1-F11F-4069-9679-7468CF6A4B2A}"/>
                  </a:ext>
                </a:extLst>
              </p:cNvPr>
              <p:cNvSpPr txBox="1"/>
              <p:nvPr/>
            </p:nvSpPr>
            <p:spPr>
              <a:xfrm>
                <a:off x="8512861" y="1307755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𝑆𝑈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0AF41F1-F11F-4069-9679-7468CF6A4B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2861" y="1307755"/>
                <a:ext cx="3157331" cy="2677656"/>
              </a:xfrm>
              <a:prstGeom prst="rect">
                <a:avLst/>
              </a:prstGeom>
              <a:blipFill>
                <a:blip r:embed="rId6"/>
                <a:stretch>
                  <a:fillRect t="-18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E3BC2B06-6A43-4A5E-9077-99643FABAC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8915" y="1634007"/>
            <a:ext cx="2270804" cy="160957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6892535-8A3C-4EEB-8344-293C8F3B40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82251" y="1651001"/>
            <a:ext cx="1818550" cy="157558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B151A9C-E999-4C31-A858-83E12E60E9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9039" y="3013974"/>
            <a:ext cx="1553921" cy="158048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7ABF7E9-71CB-43C6-9B83-53E238940B4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2207" y="4501510"/>
            <a:ext cx="2397512" cy="144496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EFA1408-0114-455A-BA67-A9C0A151753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64491" y="4793550"/>
            <a:ext cx="1654070" cy="154068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725E8E3-77C7-47A9-A76A-ACD5DAB4B303}"/>
              </a:ext>
            </a:extLst>
          </p:cNvPr>
          <p:cNvSpPr txBox="1"/>
          <p:nvPr/>
        </p:nvSpPr>
        <p:spPr>
          <a:xfrm>
            <a:off x="4383259" y="5421042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9D04E2-DA0E-4162-AEAB-B818FF4398D5}"/>
              </a:ext>
            </a:extLst>
          </p:cNvPr>
          <p:cNvSpPr txBox="1"/>
          <p:nvPr/>
        </p:nvSpPr>
        <p:spPr>
          <a:xfrm rot="19658400">
            <a:off x="533622" y="2265236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01DE925-45F8-4A93-A29E-10D856FA33A5}"/>
              </a:ext>
            </a:extLst>
          </p:cNvPr>
          <p:cNvSpPr txBox="1"/>
          <p:nvPr/>
        </p:nvSpPr>
        <p:spPr>
          <a:xfrm rot="19658400">
            <a:off x="4542403" y="358670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675BCD7-B6B5-4813-B33C-77E50C7E492D}"/>
              </a:ext>
            </a:extLst>
          </p:cNvPr>
          <p:cNvSpPr txBox="1"/>
          <p:nvPr/>
        </p:nvSpPr>
        <p:spPr>
          <a:xfrm rot="19658400">
            <a:off x="8524677" y="4990356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1EB19AF-36A6-4048-8A9D-812E4D2122E9}"/>
              </a:ext>
            </a:extLst>
          </p:cNvPr>
          <p:cNvSpPr txBox="1"/>
          <p:nvPr/>
        </p:nvSpPr>
        <p:spPr>
          <a:xfrm rot="19658400">
            <a:off x="533617" y="506709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8BC97B-DD14-43B1-9F01-5AC3173BCC27}"/>
              </a:ext>
            </a:extLst>
          </p:cNvPr>
          <p:cNvSpPr txBox="1"/>
          <p:nvPr/>
        </p:nvSpPr>
        <p:spPr>
          <a:xfrm rot="19658400">
            <a:off x="8524677" y="2292640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4" name="Rectangle 23">
            <a:hlinkClick r:id="rId12" action="ppaction://hlinksldjump"/>
            <a:extLst>
              <a:ext uri="{FF2B5EF4-FFF2-40B4-BE49-F238E27FC236}">
                <a16:creationId xmlns:a16="http://schemas.microsoft.com/office/drawing/2014/main" id="{4E919D00-0AB4-474D-8D7A-5BC5EAF2B3B7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411381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067339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Trigonometry</a:t>
            </a:r>
            <a:br>
              <a:rPr lang="en-GB" sz="4800" b="1" dirty="0"/>
            </a:br>
            <a:r>
              <a:rPr lang="en-GB" sz="4800" b="1" dirty="0"/>
              <a:t>(angles)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9848000-63E8-4446-9562-CCB7054F45F5}"/>
                  </a:ext>
                </a:extLst>
              </p:cNvPr>
              <p:cNvSpPr txBox="1"/>
              <p:nvPr/>
            </p:nvSpPr>
            <p:spPr>
              <a:xfrm>
                <a:off x="521803" y="1288059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𝐺𝐼𝐻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9848000-63E8-4446-9562-CCB7054F45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03" y="1288059"/>
                <a:ext cx="3157331" cy="2677656"/>
              </a:xfrm>
              <a:prstGeom prst="rect">
                <a:avLst/>
              </a:prstGeom>
              <a:blipFill>
                <a:blip r:embed="rId2"/>
                <a:stretch>
                  <a:fillRect t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2825FDD-BEFB-4B1C-874E-73F22AB80C6A}"/>
                  </a:ext>
                </a:extLst>
              </p:cNvPr>
              <p:cNvSpPr txBox="1"/>
              <p:nvPr/>
            </p:nvSpPr>
            <p:spPr>
              <a:xfrm>
                <a:off x="521802" y="4041554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𝑄𝑃𝑅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𝟒𝟕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2825FDD-BEFB-4B1C-874E-73F22AB80C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02" y="4041554"/>
                <a:ext cx="3157331" cy="2677656"/>
              </a:xfrm>
              <a:prstGeom prst="rect">
                <a:avLst/>
              </a:prstGeom>
              <a:blipFill>
                <a:blip r:embed="rId3"/>
                <a:stretch>
                  <a:fillRect t="-18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1253C39-527C-4E88-8B8B-4846F55551E5}"/>
                  </a:ext>
                </a:extLst>
              </p:cNvPr>
              <p:cNvSpPr txBox="1"/>
              <p:nvPr/>
            </p:nvSpPr>
            <p:spPr>
              <a:xfrm>
                <a:off x="8384480" y="4190137"/>
                <a:ext cx="341409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A boat sets sail from a port. It sails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r>
                  <a:rPr lang="en-GB" sz="2400" dirty="0"/>
                  <a:t> due North then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r>
                  <a:rPr lang="en-GB" sz="2400" dirty="0"/>
                  <a:t> due East. What is the </a:t>
                </a:r>
                <a:r>
                  <a:rPr lang="en-GB" sz="2400" u="sng" dirty="0"/>
                  <a:t>bearing</a:t>
                </a:r>
                <a:r>
                  <a:rPr lang="en-GB" sz="2400" dirty="0"/>
                  <a:t> of the boat from the port?</a:t>
                </a:r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𝟎𝟓𝟖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1253C39-527C-4E88-8B8B-4846F55551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4480" y="4190137"/>
                <a:ext cx="3414093" cy="2308324"/>
              </a:xfrm>
              <a:prstGeom prst="rect">
                <a:avLst/>
              </a:prstGeom>
              <a:blipFill>
                <a:blip r:embed="rId4"/>
                <a:stretch>
                  <a:fillRect l="-2679" t="-2111" r="-482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ACEC4C3-9330-463A-9774-4BC87B79B088}"/>
                  </a:ext>
                </a:extLst>
              </p:cNvPr>
              <p:cNvSpPr txBox="1"/>
              <p:nvPr/>
            </p:nvSpPr>
            <p:spPr>
              <a:xfrm>
                <a:off x="4517333" y="2666643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angle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𝑁𝑀𝑂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ACEC4C3-9330-463A-9774-4BC87B79B0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333" y="2666643"/>
                <a:ext cx="3157331" cy="2677656"/>
              </a:xfrm>
              <a:prstGeom prst="rect">
                <a:avLst/>
              </a:prstGeom>
              <a:blipFill>
                <a:blip r:embed="rId5"/>
                <a:stretch>
                  <a:fillRect t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64181BE-3D0F-4769-AE7C-DA227D0942F4}"/>
                  </a:ext>
                </a:extLst>
              </p:cNvPr>
              <p:cNvSpPr txBox="1"/>
              <p:nvPr/>
            </p:nvSpPr>
            <p:spPr>
              <a:xfrm>
                <a:off x="8512862" y="1288058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64181BE-3D0F-4769-AE7C-DA227D0942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2862" y="1288058"/>
                <a:ext cx="3157331" cy="2677656"/>
              </a:xfrm>
              <a:prstGeom prst="rect">
                <a:avLst/>
              </a:prstGeom>
              <a:blipFill>
                <a:blip r:embed="rId6"/>
                <a:stretch>
                  <a:fillRect t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2C47F9B9-27DA-4252-B205-97EB3CD9C0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2193" y="1710205"/>
            <a:ext cx="2196548" cy="14991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2ED386A-D65D-4308-B202-B8D40A67E6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89774" y="1727369"/>
            <a:ext cx="1470993" cy="15349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65B4767-0B3A-48DF-BB58-1FC5AD50BD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964" y="3118606"/>
            <a:ext cx="2342072" cy="144905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2BD852C-A862-4A5D-AE61-8B074E5C77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2848" y="4476316"/>
            <a:ext cx="2323691" cy="149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704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067339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Trigonometry</a:t>
            </a:r>
            <a:br>
              <a:rPr lang="en-GB" sz="4800" b="1" dirty="0"/>
            </a:br>
            <a:r>
              <a:rPr lang="en-GB" sz="4800" b="1" dirty="0"/>
              <a:t>(angles)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9848000-63E8-4446-9562-CCB7054F45F5}"/>
                  </a:ext>
                </a:extLst>
              </p:cNvPr>
              <p:cNvSpPr txBox="1"/>
              <p:nvPr/>
            </p:nvSpPr>
            <p:spPr>
              <a:xfrm>
                <a:off x="521803" y="1288059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𝐺𝐼𝐻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9848000-63E8-4446-9562-CCB7054F45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03" y="1288059"/>
                <a:ext cx="3157331" cy="2677656"/>
              </a:xfrm>
              <a:prstGeom prst="rect">
                <a:avLst/>
              </a:prstGeom>
              <a:blipFill>
                <a:blip r:embed="rId2"/>
                <a:stretch>
                  <a:fillRect t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2825FDD-BEFB-4B1C-874E-73F22AB80C6A}"/>
                  </a:ext>
                </a:extLst>
              </p:cNvPr>
              <p:cNvSpPr txBox="1"/>
              <p:nvPr/>
            </p:nvSpPr>
            <p:spPr>
              <a:xfrm>
                <a:off x="521802" y="4041554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𝑄𝑃𝑅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𝟒𝟕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2825FDD-BEFB-4B1C-874E-73F22AB80C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02" y="4041554"/>
                <a:ext cx="3157331" cy="2677656"/>
              </a:xfrm>
              <a:prstGeom prst="rect">
                <a:avLst/>
              </a:prstGeom>
              <a:blipFill>
                <a:blip r:embed="rId3"/>
                <a:stretch>
                  <a:fillRect t="-18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1253C39-527C-4E88-8B8B-4846F55551E5}"/>
                  </a:ext>
                </a:extLst>
              </p:cNvPr>
              <p:cNvSpPr txBox="1"/>
              <p:nvPr/>
            </p:nvSpPr>
            <p:spPr>
              <a:xfrm>
                <a:off x="8384480" y="4190137"/>
                <a:ext cx="341409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A boat sets sail from a port. It sails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r>
                  <a:rPr lang="en-GB" sz="2400" dirty="0"/>
                  <a:t> due North then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r>
                  <a:rPr lang="en-GB" sz="2400" dirty="0"/>
                  <a:t> due East. What is the </a:t>
                </a:r>
                <a:r>
                  <a:rPr lang="en-GB" sz="2400" u="sng" dirty="0"/>
                  <a:t>bearing</a:t>
                </a:r>
                <a:r>
                  <a:rPr lang="en-GB" sz="2400" dirty="0"/>
                  <a:t> of the boat from the port?</a:t>
                </a:r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𝟎𝟓𝟖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1253C39-527C-4E88-8B8B-4846F55551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4480" y="4190137"/>
                <a:ext cx="3414093" cy="2308324"/>
              </a:xfrm>
              <a:prstGeom prst="rect">
                <a:avLst/>
              </a:prstGeom>
              <a:blipFill>
                <a:blip r:embed="rId4"/>
                <a:stretch>
                  <a:fillRect l="-2679" t="-2111" r="-482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ACEC4C3-9330-463A-9774-4BC87B79B088}"/>
                  </a:ext>
                </a:extLst>
              </p:cNvPr>
              <p:cNvSpPr txBox="1"/>
              <p:nvPr/>
            </p:nvSpPr>
            <p:spPr>
              <a:xfrm>
                <a:off x="4517333" y="2666643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angle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𝑁𝑀𝑂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ACEC4C3-9330-463A-9774-4BC87B79B0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333" y="2666643"/>
                <a:ext cx="3157331" cy="2677656"/>
              </a:xfrm>
              <a:prstGeom prst="rect">
                <a:avLst/>
              </a:prstGeom>
              <a:blipFill>
                <a:blip r:embed="rId5"/>
                <a:stretch>
                  <a:fillRect t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64181BE-3D0F-4769-AE7C-DA227D0942F4}"/>
                  </a:ext>
                </a:extLst>
              </p:cNvPr>
              <p:cNvSpPr txBox="1"/>
              <p:nvPr/>
            </p:nvSpPr>
            <p:spPr>
              <a:xfrm>
                <a:off x="8512862" y="1288058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64181BE-3D0F-4769-AE7C-DA227D0942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2862" y="1288058"/>
                <a:ext cx="3157331" cy="2677656"/>
              </a:xfrm>
              <a:prstGeom prst="rect">
                <a:avLst/>
              </a:prstGeom>
              <a:blipFill>
                <a:blip r:embed="rId6"/>
                <a:stretch>
                  <a:fillRect t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2C47F9B9-27DA-4252-B205-97EB3CD9C0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2193" y="1710205"/>
            <a:ext cx="2196548" cy="14991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2ED386A-D65D-4308-B202-B8D40A67E6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89774" y="1714117"/>
            <a:ext cx="1470993" cy="15349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65B4767-0B3A-48DF-BB58-1FC5AD50BD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964" y="3118606"/>
            <a:ext cx="2342072" cy="144905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2BD852C-A862-4A5D-AE61-8B074E5C77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2848" y="4476316"/>
            <a:ext cx="2323691" cy="149096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7BBE32E-F615-4180-8EA1-9FBEBD1AEDF6}"/>
              </a:ext>
            </a:extLst>
          </p:cNvPr>
          <p:cNvSpPr txBox="1"/>
          <p:nvPr/>
        </p:nvSpPr>
        <p:spPr>
          <a:xfrm>
            <a:off x="4383259" y="5421042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1F4B412-CD6B-426A-9FA6-8EF96DA1550D}"/>
              </a:ext>
            </a:extLst>
          </p:cNvPr>
          <p:cNvSpPr txBox="1"/>
          <p:nvPr/>
        </p:nvSpPr>
        <p:spPr>
          <a:xfrm rot="19658400">
            <a:off x="528094" y="231269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357E38-3579-4250-9206-B9A0581EC829}"/>
              </a:ext>
            </a:extLst>
          </p:cNvPr>
          <p:cNvSpPr txBox="1"/>
          <p:nvPr/>
        </p:nvSpPr>
        <p:spPr>
          <a:xfrm rot="19658400">
            <a:off x="4523623" y="3568702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9395A23-0134-413E-9D78-2E1589E5949C}"/>
              </a:ext>
            </a:extLst>
          </p:cNvPr>
          <p:cNvSpPr txBox="1"/>
          <p:nvPr/>
        </p:nvSpPr>
        <p:spPr>
          <a:xfrm rot="19658400">
            <a:off x="557843" y="4990356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8F5D19-3517-438A-82EF-6A273F1EE9AF}"/>
              </a:ext>
            </a:extLst>
          </p:cNvPr>
          <p:cNvSpPr txBox="1"/>
          <p:nvPr/>
        </p:nvSpPr>
        <p:spPr>
          <a:xfrm rot="19658400">
            <a:off x="8520282" y="2272942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C82AC5F-0BC7-4684-8ADE-94776727ED77}"/>
              </a:ext>
            </a:extLst>
          </p:cNvPr>
          <p:cNvSpPr txBox="1"/>
          <p:nvPr/>
        </p:nvSpPr>
        <p:spPr>
          <a:xfrm rot="19658400">
            <a:off x="8520282" y="503306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24" name="Rectangle 23">
            <a:hlinkClick r:id="rId11" action="ppaction://hlinksldjump"/>
            <a:extLst>
              <a:ext uri="{FF2B5EF4-FFF2-40B4-BE49-F238E27FC236}">
                <a16:creationId xmlns:a16="http://schemas.microsoft.com/office/drawing/2014/main" id="{B7A421B8-4055-43D7-B214-E118A769E281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257162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2"/>
            <a:ext cx="10515600" cy="2133598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Right-angled</a:t>
            </a:r>
            <a:br>
              <a:rPr lang="en-GB" sz="4800" b="1" dirty="0"/>
            </a:br>
            <a:r>
              <a:rPr lang="en-GB" sz="4800" b="1" dirty="0"/>
              <a:t>or not?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6589A18-4C4E-41E4-BEE3-D4A1BFF28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53" y="1539566"/>
            <a:ext cx="3093365" cy="21813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20DE87D-EA3E-4C6D-A716-2D3DB52B1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4955" y="1631287"/>
            <a:ext cx="3033521" cy="19702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914E30-12AF-45D5-940E-EE6C87780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6044" y="2783184"/>
            <a:ext cx="1839908" cy="244457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E6275D-7CF4-4A81-A77C-F2369E97BC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753" y="4158114"/>
            <a:ext cx="2699028" cy="246525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97BAD71-C9D4-4854-941F-F22CA5D24A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3803" y="4164496"/>
            <a:ext cx="1695450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325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2"/>
            <a:ext cx="10515600" cy="2133598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Right-angled</a:t>
            </a:r>
            <a:br>
              <a:rPr lang="en-GB" sz="4800" b="1" dirty="0"/>
            </a:br>
            <a:r>
              <a:rPr lang="en-GB" sz="4800" b="1" dirty="0"/>
              <a:t>or not?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6589A18-4C4E-41E4-BEE3-D4A1BFF28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53" y="1539566"/>
            <a:ext cx="3093365" cy="21813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20DE87D-EA3E-4C6D-A716-2D3DB52B1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4955" y="1631287"/>
            <a:ext cx="3033521" cy="19702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914E30-12AF-45D5-940E-EE6C87780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6044" y="2783184"/>
            <a:ext cx="1839908" cy="244457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E6275D-7CF4-4A81-A77C-F2369E97BC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753" y="4158114"/>
            <a:ext cx="2699028" cy="246525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97BAD71-C9D4-4854-941F-F22CA5D24A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3803" y="4164496"/>
            <a:ext cx="1695450" cy="24193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4A10E7E-C121-4BC1-BC93-84F8C952968C}"/>
              </a:ext>
            </a:extLst>
          </p:cNvPr>
          <p:cNvSpPr txBox="1"/>
          <p:nvPr/>
        </p:nvSpPr>
        <p:spPr>
          <a:xfrm>
            <a:off x="4383259" y="5421042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D2083B1-E056-4D76-9D2C-B210C0E07D00}"/>
              </a:ext>
            </a:extLst>
          </p:cNvPr>
          <p:cNvSpPr txBox="1"/>
          <p:nvPr/>
        </p:nvSpPr>
        <p:spPr>
          <a:xfrm rot="19658400">
            <a:off x="4529150" y="3651526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No!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EAAE5C6-21E5-4D0C-99B5-EC7586324884}"/>
              </a:ext>
            </a:extLst>
          </p:cNvPr>
          <p:cNvSpPr txBox="1"/>
          <p:nvPr/>
        </p:nvSpPr>
        <p:spPr>
          <a:xfrm rot="19658400">
            <a:off x="8591069" y="506709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Yes!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DFD7DF2-9723-4584-85A4-C1C0C1BEC067}"/>
              </a:ext>
            </a:extLst>
          </p:cNvPr>
          <p:cNvSpPr txBox="1"/>
          <p:nvPr/>
        </p:nvSpPr>
        <p:spPr>
          <a:xfrm rot="19658400">
            <a:off x="533418" y="2262455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Yes!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955AF67-95B9-4E6F-BFCD-6332A37F189B}"/>
              </a:ext>
            </a:extLst>
          </p:cNvPr>
          <p:cNvSpPr txBox="1"/>
          <p:nvPr/>
        </p:nvSpPr>
        <p:spPr>
          <a:xfrm rot="19658400">
            <a:off x="540168" y="5020227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No!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E29314A-C2C4-41D5-9D31-F537C66B2C6F}"/>
              </a:ext>
            </a:extLst>
          </p:cNvPr>
          <p:cNvSpPr txBox="1"/>
          <p:nvPr/>
        </p:nvSpPr>
        <p:spPr>
          <a:xfrm rot="19658400">
            <a:off x="8524884" y="2276311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No!</a:t>
            </a:r>
          </a:p>
        </p:txBody>
      </p:sp>
      <p:sp>
        <p:nvSpPr>
          <p:cNvPr id="24" name="Rectangle 23">
            <a:hlinkClick r:id="rId7" action="ppaction://hlinksldjump"/>
            <a:extLst>
              <a:ext uri="{FF2B5EF4-FFF2-40B4-BE49-F238E27FC236}">
                <a16:creationId xmlns:a16="http://schemas.microsoft.com/office/drawing/2014/main" id="{F7C47F16-D9BE-4A20-8A45-6851A36A09E7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3562347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58417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Pythagoras &amp;</a:t>
            </a:r>
            <a:br>
              <a:rPr lang="en-GB" sz="4800" b="1" dirty="0"/>
            </a:br>
            <a:r>
              <a:rPr lang="en-GB" sz="4800" b="1" dirty="0"/>
              <a:t>trigonometry</a:t>
            </a:r>
            <a:br>
              <a:rPr lang="en-GB" sz="4800" b="1" dirty="0"/>
            </a:br>
            <a:r>
              <a:rPr lang="en-GB" sz="4800" b="1" dirty="0"/>
              <a:t>in 3D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6C9BBB-4638-4616-A106-714AEB9A2256}"/>
                  </a:ext>
                </a:extLst>
              </p:cNvPr>
              <p:cNvSpPr txBox="1"/>
              <p:nvPr/>
            </p:nvSpPr>
            <p:spPr>
              <a:xfrm>
                <a:off x="521803" y="1288059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length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𝐴𝐺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6C9BBB-4638-4616-A106-714AEB9A22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03" y="1288059"/>
                <a:ext cx="3157331" cy="2677656"/>
              </a:xfrm>
              <a:prstGeom prst="rect">
                <a:avLst/>
              </a:prstGeom>
              <a:blipFill>
                <a:blip r:embed="rId2"/>
                <a:stretch>
                  <a:fillRect t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B565916-1F57-4C24-BC48-6756C54453C6}"/>
                  </a:ext>
                </a:extLst>
              </p:cNvPr>
              <p:cNvSpPr txBox="1"/>
              <p:nvPr/>
            </p:nvSpPr>
            <p:spPr>
              <a:xfrm>
                <a:off x="521802" y="4050557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angle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𝐾𝑁𝐿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B565916-1F57-4C24-BC48-6756C54453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02" y="4050557"/>
                <a:ext cx="3157331" cy="2677656"/>
              </a:xfrm>
              <a:prstGeom prst="rect">
                <a:avLst/>
              </a:prstGeom>
              <a:blipFill>
                <a:blip r:embed="rId3"/>
                <a:stretch>
                  <a:fillRect t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621B266-7070-43BE-96DB-499E50497BA8}"/>
                  </a:ext>
                </a:extLst>
              </p:cNvPr>
              <p:cNvSpPr txBox="1"/>
              <p:nvPr/>
            </p:nvSpPr>
            <p:spPr>
              <a:xfrm>
                <a:off x="4517332" y="2668299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length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𝐿𝑁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621B266-7070-43BE-96DB-499E50497B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332" y="2668299"/>
                <a:ext cx="3157331" cy="2677656"/>
              </a:xfrm>
              <a:prstGeom prst="rect">
                <a:avLst/>
              </a:prstGeom>
              <a:blipFill>
                <a:blip r:embed="rId4"/>
                <a:stretch>
                  <a:fillRect t="-18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2905745-32E4-4D0A-BB2E-077543EF3BA5}"/>
                  </a:ext>
                </a:extLst>
              </p:cNvPr>
              <p:cNvSpPr txBox="1"/>
              <p:nvPr/>
            </p:nvSpPr>
            <p:spPr>
              <a:xfrm>
                <a:off x="8469794" y="1290653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angle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𝐺𝐴𝐶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2905745-32E4-4D0A-BB2E-077543EF3B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9794" y="1290653"/>
                <a:ext cx="3157331" cy="2677656"/>
              </a:xfrm>
              <a:prstGeom prst="rect">
                <a:avLst/>
              </a:prstGeom>
              <a:blipFill>
                <a:blip r:embed="rId5"/>
                <a:stretch>
                  <a:fillRect t="-18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60BE1BE-461E-4923-8E59-948868125582}"/>
                  </a:ext>
                </a:extLst>
              </p:cNvPr>
              <p:cNvSpPr txBox="1"/>
              <p:nvPr/>
            </p:nvSpPr>
            <p:spPr>
              <a:xfrm>
                <a:off x="8512862" y="4038603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angle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𝐽𝐿𝑁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60BE1BE-461E-4923-8E59-9488681255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2862" y="4038603"/>
                <a:ext cx="3157331" cy="2677656"/>
              </a:xfrm>
              <a:prstGeom prst="rect">
                <a:avLst/>
              </a:prstGeom>
              <a:blipFill>
                <a:blip r:embed="rId6"/>
                <a:stretch>
                  <a:fillRect t="-18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2DEBC761-9FCD-46F5-BB59-07DAD716E5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2075" y="1663264"/>
            <a:ext cx="2156791" cy="156588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F61ED03-03D5-46AD-A6C6-40C530B67F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3134" y="1682061"/>
            <a:ext cx="2156791" cy="156588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67A19CE-312A-4483-8C2E-AC345E18DA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5700" y="3123412"/>
            <a:ext cx="2700599" cy="143943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1E4B179-B887-466B-BE5A-8DB94B7ADD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41233" y="4501520"/>
            <a:ext cx="2700599" cy="143943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B86D8F4-5219-4132-ABC8-B5C012E31A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168" y="4501520"/>
            <a:ext cx="2700599" cy="1439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233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58417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Pythagoras &amp;</a:t>
            </a:r>
            <a:br>
              <a:rPr lang="en-GB" sz="4800" b="1" dirty="0"/>
            </a:br>
            <a:r>
              <a:rPr lang="en-GB" sz="4800" b="1" dirty="0"/>
              <a:t>trigonometry</a:t>
            </a:r>
            <a:br>
              <a:rPr lang="en-GB" sz="4800" b="1" dirty="0"/>
            </a:br>
            <a:r>
              <a:rPr lang="en-GB" sz="4800" b="1" dirty="0"/>
              <a:t>in 3D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6C9BBB-4638-4616-A106-714AEB9A2256}"/>
                  </a:ext>
                </a:extLst>
              </p:cNvPr>
              <p:cNvSpPr txBox="1"/>
              <p:nvPr/>
            </p:nvSpPr>
            <p:spPr>
              <a:xfrm>
                <a:off x="521803" y="1288059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length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𝐴𝐺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6C9BBB-4638-4616-A106-714AEB9A22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03" y="1288059"/>
                <a:ext cx="3157331" cy="2677656"/>
              </a:xfrm>
              <a:prstGeom prst="rect">
                <a:avLst/>
              </a:prstGeom>
              <a:blipFill>
                <a:blip r:embed="rId2"/>
                <a:stretch>
                  <a:fillRect t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B565916-1F57-4C24-BC48-6756C54453C6}"/>
                  </a:ext>
                </a:extLst>
              </p:cNvPr>
              <p:cNvSpPr txBox="1"/>
              <p:nvPr/>
            </p:nvSpPr>
            <p:spPr>
              <a:xfrm>
                <a:off x="521802" y="4050557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angle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𝐾𝑁𝐿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B565916-1F57-4C24-BC48-6756C54453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02" y="4050557"/>
                <a:ext cx="3157331" cy="2677656"/>
              </a:xfrm>
              <a:prstGeom prst="rect">
                <a:avLst/>
              </a:prstGeom>
              <a:blipFill>
                <a:blip r:embed="rId3"/>
                <a:stretch>
                  <a:fillRect t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621B266-7070-43BE-96DB-499E50497BA8}"/>
                  </a:ext>
                </a:extLst>
              </p:cNvPr>
              <p:cNvSpPr txBox="1"/>
              <p:nvPr/>
            </p:nvSpPr>
            <p:spPr>
              <a:xfrm>
                <a:off x="4517332" y="2668299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length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𝐿𝑁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621B266-7070-43BE-96DB-499E50497B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332" y="2668299"/>
                <a:ext cx="3157331" cy="2677656"/>
              </a:xfrm>
              <a:prstGeom prst="rect">
                <a:avLst/>
              </a:prstGeom>
              <a:blipFill>
                <a:blip r:embed="rId4"/>
                <a:stretch>
                  <a:fillRect t="-18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2905745-32E4-4D0A-BB2E-077543EF3BA5}"/>
                  </a:ext>
                </a:extLst>
              </p:cNvPr>
              <p:cNvSpPr txBox="1"/>
              <p:nvPr/>
            </p:nvSpPr>
            <p:spPr>
              <a:xfrm>
                <a:off x="8469794" y="1290653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angle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𝐺𝐴𝐶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2905745-32E4-4D0A-BB2E-077543EF3B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9794" y="1290653"/>
                <a:ext cx="3157331" cy="2677656"/>
              </a:xfrm>
              <a:prstGeom prst="rect">
                <a:avLst/>
              </a:prstGeom>
              <a:blipFill>
                <a:blip r:embed="rId5"/>
                <a:stretch>
                  <a:fillRect t="-18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60BE1BE-461E-4923-8E59-948868125582}"/>
                  </a:ext>
                </a:extLst>
              </p:cNvPr>
              <p:cNvSpPr txBox="1"/>
              <p:nvPr/>
            </p:nvSpPr>
            <p:spPr>
              <a:xfrm>
                <a:off x="8512862" y="4038603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angle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𝐽𝐿𝑁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60BE1BE-461E-4923-8E59-9488681255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2862" y="4038603"/>
                <a:ext cx="3157331" cy="2677656"/>
              </a:xfrm>
              <a:prstGeom prst="rect">
                <a:avLst/>
              </a:prstGeom>
              <a:blipFill>
                <a:blip r:embed="rId6"/>
                <a:stretch>
                  <a:fillRect t="-18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2DEBC761-9FCD-46F5-BB59-07DAD716E5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2075" y="1663264"/>
            <a:ext cx="2156791" cy="156588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F61ED03-03D5-46AD-A6C6-40C530B67F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3134" y="1682061"/>
            <a:ext cx="2156791" cy="156588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67A19CE-312A-4483-8C2E-AC345E18DA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5700" y="3123412"/>
            <a:ext cx="2700599" cy="143943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1E4B179-B887-466B-BE5A-8DB94B7ADD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41233" y="4501520"/>
            <a:ext cx="2700599" cy="143943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B86D8F4-5219-4132-ABC8-B5C012E31A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168" y="4501520"/>
            <a:ext cx="2700599" cy="143943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CEE78A7-C160-4EFE-9034-92506814763C}"/>
              </a:ext>
            </a:extLst>
          </p:cNvPr>
          <p:cNvSpPr txBox="1"/>
          <p:nvPr/>
        </p:nvSpPr>
        <p:spPr>
          <a:xfrm>
            <a:off x="4383259" y="5421042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5EBD1C-BF99-4872-997A-4E83935B7EBD}"/>
              </a:ext>
            </a:extLst>
          </p:cNvPr>
          <p:cNvSpPr txBox="1"/>
          <p:nvPr/>
        </p:nvSpPr>
        <p:spPr>
          <a:xfrm rot="19658400">
            <a:off x="528094" y="231269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56BC0B-CABA-4528-8F67-D1C474BB1C13}"/>
              </a:ext>
            </a:extLst>
          </p:cNvPr>
          <p:cNvSpPr txBox="1"/>
          <p:nvPr/>
        </p:nvSpPr>
        <p:spPr>
          <a:xfrm rot="19658400">
            <a:off x="4527595" y="365152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A20959C-2A3B-45FC-AFEC-8A3C85698E6B}"/>
              </a:ext>
            </a:extLst>
          </p:cNvPr>
          <p:cNvSpPr txBox="1"/>
          <p:nvPr/>
        </p:nvSpPr>
        <p:spPr>
          <a:xfrm rot="19658400">
            <a:off x="8524678" y="5033063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BCED212-DEF4-4917-B5DE-CB7E5CA6046A}"/>
              </a:ext>
            </a:extLst>
          </p:cNvPr>
          <p:cNvSpPr txBox="1"/>
          <p:nvPr/>
        </p:nvSpPr>
        <p:spPr>
          <a:xfrm rot="19658400">
            <a:off x="8481610" y="227294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06F4DAD-378E-4D37-A486-624B3A530138}"/>
              </a:ext>
            </a:extLst>
          </p:cNvPr>
          <p:cNvSpPr txBox="1"/>
          <p:nvPr/>
        </p:nvSpPr>
        <p:spPr>
          <a:xfrm rot="19658400">
            <a:off x="528094" y="502348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8" name="Rectangle 27">
            <a:hlinkClick r:id="rId9" action="ppaction://hlinksldjump"/>
            <a:extLst>
              <a:ext uri="{FF2B5EF4-FFF2-40B4-BE49-F238E27FC236}">
                <a16:creationId xmlns:a16="http://schemas.microsoft.com/office/drawing/2014/main" id="{B28D6980-2EBE-4154-99BE-E551567B84D5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1507760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4" grpId="0" animBg="1"/>
      <p:bldP spid="25" grpId="0" animBg="1"/>
      <p:bldP spid="26" grpId="0" animBg="1"/>
      <p:bldP spid="27" grpId="0" animBg="1"/>
      <p:bldP spid="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757"/>
            <a:ext cx="10515600" cy="2544424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Trigonometry</a:t>
            </a:r>
            <a:br>
              <a:rPr lang="en-GB" sz="4800" b="1" dirty="0"/>
            </a:br>
            <a:r>
              <a:rPr lang="en-GB" sz="4800" b="1" dirty="0"/>
              <a:t>(exact values);</a:t>
            </a:r>
            <a:br>
              <a:rPr lang="en-GB" sz="4800" b="1" dirty="0"/>
            </a:br>
            <a:r>
              <a:rPr lang="en-GB" sz="4800" b="1" dirty="0"/>
              <a:t>correct or not?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D6F23-10C7-41A5-A675-2B108D120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479" y="1421576"/>
            <a:ext cx="1467719" cy="23798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CFD0FA-4771-4CC0-839B-48809F82D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0790" y="1730023"/>
            <a:ext cx="2982151" cy="19667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5A18E4E-CEA6-482A-B7EB-03BC8C1713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920" y="4272802"/>
            <a:ext cx="2700835" cy="22151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12B87B9-EA19-44D3-B79C-048484F328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0599" y="2802810"/>
            <a:ext cx="1550799" cy="24053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3883C5B-6DCC-432A-9E83-34B9AFBCE4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0790" y="4272802"/>
            <a:ext cx="2990345" cy="221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961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757"/>
            <a:ext cx="10515600" cy="2544424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Trigonometry</a:t>
            </a:r>
            <a:br>
              <a:rPr lang="en-GB" sz="4800" b="1" dirty="0"/>
            </a:br>
            <a:r>
              <a:rPr lang="en-GB" sz="4800" b="1" dirty="0"/>
              <a:t>(exact values);</a:t>
            </a:r>
            <a:br>
              <a:rPr lang="en-GB" sz="4800" b="1" dirty="0"/>
            </a:br>
            <a:r>
              <a:rPr lang="en-GB" sz="4800" b="1" dirty="0"/>
              <a:t>correct or not?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D6F23-10C7-41A5-A675-2B108D120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479" y="1421576"/>
            <a:ext cx="1467719" cy="23798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CFD0FA-4771-4CC0-839B-48809F82D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0790" y="1730023"/>
            <a:ext cx="2982151" cy="19667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5A18E4E-CEA6-482A-B7EB-03BC8C1713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920" y="4272802"/>
            <a:ext cx="2700835" cy="22151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12B87B9-EA19-44D3-B79C-048484F328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0599" y="2802810"/>
            <a:ext cx="1550799" cy="24053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3883C5B-6DCC-432A-9E83-34B9AFBCE4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0790" y="4272802"/>
            <a:ext cx="2990345" cy="221125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FD91787-A3C4-4D89-A1C4-5D4EBBA0A891}"/>
              </a:ext>
            </a:extLst>
          </p:cNvPr>
          <p:cNvSpPr txBox="1"/>
          <p:nvPr/>
        </p:nvSpPr>
        <p:spPr>
          <a:xfrm>
            <a:off x="4383259" y="5421042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1CEA06-7012-40D1-9C1A-0DE465CC6136}"/>
              </a:ext>
            </a:extLst>
          </p:cNvPr>
          <p:cNvSpPr txBox="1"/>
          <p:nvPr/>
        </p:nvSpPr>
        <p:spPr>
          <a:xfrm rot="19658400">
            <a:off x="532487" y="227661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4C2F50-449D-4C85-97D8-FC9189D83EB4}"/>
              </a:ext>
            </a:extLst>
          </p:cNvPr>
          <p:cNvSpPr txBox="1"/>
          <p:nvPr/>
        </p:nvSpPr>
        <p:spPr>
          <a:xfrm rot="19658400">
            <a:off x="555479" y="5033062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A687D4-BB02-4D07-A88A-CF11023668DB}"/>
              </a:ext>
            </a:extLst>
          </p:cNvPr>
          <p:cNvSpPr txBox="1"/>
          <p:nvPr/>
        </p:nvSpPr>
        <p:spPr>
          <a:xfrm rot="19658400">
            <a:off x="4529150" y="365152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5CD071-AB85-4A79-811E-4C22F8F09417}"/>
              </a:ext>
            </a:extLst>
          </p:cNvPr>
          <p:cNvSpPr txBox="1"/>
          <p:nvPr/>
        </p:nvSpPr>
        <p:spPr>
          <a:xfrm rot="19658400">
            <a:off x="8546906" y="225753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ABA74E-1D27-41C6-9A55-B6FB96786F14}"/>
              </a:ext>
            </a:extLst>
          </p:cNvPr>
          <p:cNvSpPr txBox="1"/>
          <p:nvPr/>
        </p:nvSpPr>
        <p:spPr>
          <a:xfrm rot="19658400">
            <a:off x="8524679" y="502448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20" name="Rectangle 19">
            <a:hlinkClick r:id="rId7" action="ppaction://hlinksldjump"/>
            <a:extLst>
              <a:ext uri="{FF2B5EF4-FFF2-40B4-BE49-F238E27FC236}">
                <a16:creationId xmlns:a16="http://schemas.microsoft.com/office/drawing/2014/main" id="{774FAD71-FB02-42DB-8913-FC93A186FB85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1342058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067339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Trigonometry</a:t>
            </a:r>
            <a:br>
              <a:rPr lang="en-GB" sz="4800" b="1" dirty="0"/>
            </a:br>
            <a:r>
              <a:rPr lang="en-GB" sz="4800" b="1" dirty="0"/>
              <a:t>(area)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19399F4-A7C1-4BC2-A31D-C8177DF9F032}"/>
                  </a:ext>
                </a:extLst>
              </p:cNvPr>
              <p:cNvSpPr txBox="1"/>
              <p:nvPr/>
            </p:nvSpPr>
            <p:spPr>
              <a:xfrm>
                <a:off x="520591" y="1301478"/>
                <a:ext cx="3157331" cy="2685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area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𝐴𝐵𝐶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𝟓𝟏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sSup>
                      <m:sSup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19399F4-A7C1-4BC2-A31D-C8177DF9F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91" y="1301478"/>
                <a:ext cx="3157331" cy="2685992"/>
              </a:xfrm>
              <a:prstGeom prst="rect">
                <a:avLst/>
              </a:prstGeom>
              <a:blipFill>
                <a:blip r:embed="rId2"/>
                <a:stretch>
                  <a:fillRect t="-1814" b="-4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363B8B6-DD62-4263-8137-FD3BC7450F33}"/>
                  </a:ext>
                </a:extLst>
              </p:cNvPr>
              <p:cNvSpPr txBox="1"/>
              <p:nvPr/>
            </p:nvSpPr>
            <p:spPr>
              <a:xfrm>
                <a:off x="8512862" y="4043148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angle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𝑂𝑀𝑁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𝟑𝟓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363B8B6-DD62-4263-8137-FD3BC7450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2862" y="4043148"/>
                <a:ext cx="3157331" cy="2677656"/>
              </a:xfrm>
              <a:prstGeom prst="rect">
                <a:avLst/>
              </a:prstGeom>
              <a:blipFill>
                <a:blip r:embed="rId3"/>
                <a:stretch>
                  <a:fillRect t="-182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1FFAFEB-7DC1-4CC7-9697-091ABE1F80E2}"/>
                  </a:ext>
                </a:extLst>
              </p:cNvPr>
              <p:cNvSpPr txBox="1"/>
              <p:nvPr/>
            </p:nvSpPr>
            <p:spPr>
              <a:xfrm>
                <a:off x="520591" y="4052500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angle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𝐽𝐿𝐾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𝟕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1FFAFEB-7DC1-4CC7-9697-091ABE1F80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91" y="4052500"/>
                <a:ext cx="3157331" cy="2677656"/>
              </a:xfrm>
              <a:prstGeom prst="rect">
                <a:avLst/>
              </a:prstGeom>
              <a:blipFill>
                <a:blip r:embed="rId4"/>
                <a:stretch>
                  <a:fillRect t="-182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E1DF35C-C670-4575-9E43-4F884D44E13E}"/>
                  </a:ext>
                </a:extLst>
              </p:cNvPr>
              <p:cNvSpPr txBox="1"/>
              <p:nvPr/>
            </p:nvSpPr>
            <p:spPr>
              <a:xfrm>
                <a:off x="4525826" y="2674865"/>
                <a:ext cx="338921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length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𝐺𝐻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E1DF35C-C670-4575-9E43-4F884D44E1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5826" y="2674865"/>
                <a:ext cx="3389211" cy="2677656"/>
              </a:xfrm>
              <a:prstGeom prst="rect">
                <a:avLst/>
              </a:prstGeom>
              <a:blipFill>
                <a:blip r:embed="rId5"/>
                <a:stretch>
                  <a:fillRect t="-182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44023E3-4B50-4EC6-93D7-201334339D61}"/>
                  </a:ext>
                </a:extLst>
              </p:cNvPr>
              <p:cNvSpPr txBox="1"/>
              <p:nvPr/>
            </p:nvSpPr>
            <p:spPr>
              <a:xfrm>
                <a:off x="8550185" y="1275171"/>
                <a:ext cx="3157331" cy="2685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area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𝐷𝐸𝐹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𝟒𝟗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sSup>
                      <m:sSup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44023E3-4B50-4EC6-93D7-201334339D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0185" y="1275171"/>
                <a:ext cx="3157331" cy="2685992"/>
              </a:xfrm>
              <a:prstGeom prst="rect">
                <a:avLst/>
              </a:prstGeom>
              <a:blipFill>
                <a:blip r:embed="rId6"/>
                <a:stretch>
                  <a:fillRect t="-1814" b="-4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B204023B-1E80-4E74-9E4A-A4863933BA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0521" y="1769779"/>
            <a:ext cx="1969576" cy="17215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CDEFF90-A696-4299-9256-925E0EB473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8263" y="1650297"/>
            <a:ext cx="1694781" cy="18807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63555D0-B331-4479-BE0C-8ECBB3CFD5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72679" y="3090553"/>
            <a:ext cx="2046640" cy="182983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E05F58E-75DE-4646-B8FB-F2EEDF943C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0964" y="4471787"/>
            <a:ext cx="2342323" cy="185797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F06026E-7302-4885-8B59-8FD53F74781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99753" y="4534001"/>
            <a:ext cx="2971800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049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067339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Trigonometry</a:t>
            </a:r>
            <a:br>
              <a:rPr lang="en-GB" sz="4800" b="1" dirty="0"/>
            </a:br>
            <a:r>
              <a:rPr lang="en-GB" sz="4800" b="1" dirty="0"/>
              <a:t>(area)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19399F4-A7C1-4BC2-A31D-C8177DF9F032}"/>
                  </a:ext>
                </a:extLst>
              </p:cNvPr>
              <p:cNvSpPr txBox="1"/>
              <p:nvPr/>
            </p:nvSpPr>
            <p:spPr>
              <a:xfrm>
                <a:off x="520591" y="1301478"/>
                <a:ext cx="3157331" cy="2685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area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𝐴𝐵𝐶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𝟓𝟏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sSup>
                      <m:sSup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19399F4-A7C1-4BC2-A31D-C8177DF9F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91" y="1301478"/>
                <a:ext cx="3157331" cy="2685992"/>
              </a:xfrm>
              <a:prstGeom prst="rect">
                <a:avLst/>
              </a:prstGeom>
              <a:blipFill>
                <a:blip r:embed="rId2"/>
                <a:stretch>
                  <a:fillRect t="-1814" b="-4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363B8B6-DD62-4263-8137-FD3BC7450F33}"/>
                  </a:ext>
                </a:extLst>
              </p:cNvPr>
              <p:cNvSpPr txBox="1"/>
              <p:nvPr/>
            </p:nvSpPr>
            <p:spPr>
              <a:xfrm>
                <a:off x="8512862" y="4043148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angle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𝑂𝑀𝑁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𝟑𝟓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363B8B6-DD62-4263-8137-FD3BC7450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2862" y="4043148"/>
                <a:ext cx="3157331" cy="2677656"/>
              </a:xfrm>
              <a:prstGeom prst="rect">
                <a:avLst/>
              </a:prstGeom>
              <a:blipFill>
                <a:blip r:embed="rId3"/>
                <a:stretch>
                  <a:fillRect t="-182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1FFAFEB-7DC1-4CC7-9697-091ABE1F80E2}"/>
                  </a:ext>
                </a:extLst>
              </p:cNvPr>
              <p:cNvSpPr txBox="1"/>
              <p:nvPr/>
            </p:nvSpPr>
            <p:spPr>
              <a:xfrm>
                <a:off x="520591" y="4052500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angle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𝐽𝐿𝐾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𝟕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1FFAFEB-7DC1-4CC7-9697-091ABE1F80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91" y="4052500"/>
                <a:ext cx="3157331" cy="2677656"/>
              </a:xfrm>
              <a:prstGeom prst="rect">
                <a:avLst/>
              </a:prstGeom>
              <a:blipFill>
                <a:blip r:embed="rId4"/>
                <a:stretch>
                  <a:fillRect t="-182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E1DF35C-C670-4575-9E43-4F884D44E13E}"/>
                  </a:ext>
                </a:extLst>
              </p:cNvPr>
              <p:cNvSpPr txBox="1"/>
              <p:nvPr/>
            </p:nvSpPr>
            <p:spPr>
              <a:xfrm>
                <a:off x="4525826" y="2674865"/>
                <a:ext cx="338921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length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𝐺𝐻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E1DF35C-C670-4575-9E43-4F884D44E1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5826" y="2674865"/>
                <a:ext cx="3389211" cy="2677656"/>
              </a:xfrm>
              <a:prstGeom prst="rect">
                <a:avLst/>
              </a:prstGeom>
              <a:blipFill>
                <a:blip r:embed="rId5"/>
                <a:stretch>
                  <a:fillRect t="-182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44023E3-4B50-4EC6-93D7-201334339D61}"/>
                  </a:ext>
                </a:extLst>
              </p:cNvPr>
              <p:cNvSpPr txBox="1"/>
              <p:nvPr/>
            </p:nvSpPr>
            <p:spPr>
              <a:xfrm>
                <a:off x="8550185" y="1275171"/>
                <a:ext cx="3157331" cy="2685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area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𝐷𝐸𝐹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𝟒𝟗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sSup>
                      <m:sSup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44023E3-4B50-4EC6-93D7-201334339D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0185" y="1275171"/>
                <a:ext cx="3157331" cy="2685992"/>
              </a:xfrm>
              <a:prstGeom prst="rect">
                <a:avLst/>
              </a:prstGeom>
              <a:blipFill>
                <a:blip r:embed="rId6"/>
                <a:stretch>
                  <a:fillRect t="-1814" b="-4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B204023B-1E80-4E74-9E4A-A4863933BA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0521" y="1769779"/>
            <a:ext cx="1969576" cy="17215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CDEFF90-A696-4299-9256-925E0EB473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8263" y="1650297"/>
            <a:ext cx="1694781" cy="18807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63555D0-B331-4479-BE0C-8ECBB3CFD5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72679" y="3090553"/>
            <a:ext cx="2046640" cy="182983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E05F58E-75DE-4646-B8FB-F2EEDF943C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0964" y="4471787"/>
            <a:ext cx="2342323" cy="185797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F06026E-7302-4885-8B59-8FD53F74781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99753" y="4534001"/>
            <a:ext cx="2971800" cy="173355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20976AB-25E7-4E04-9DE6-9F82AD30259E}"/>
              </a:ext>
            </a:extLst>
          </p:cNvPr>
          <p:cNvSpPr txBox="1"/>
          <p:nvPr/>
        </p:nvSpPr>
        <p:spPr>
          <a:xfrm>
            <a:off x="4383259" y="5421042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423466C-3DB1-4A15-AB06-FF85EC0D8D4B}"/>
              </a:ext>
            </a:extLst>
          </p:cNvPr>
          <p:cNvSpPr txBox="1"/>
          <p:nvPr/>
        </p:nvSpPr>
        <p:spPr>
          <a:xfrm rot="19658400">
            <a:off x="532487" y="227661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F4AB1D-AA62-49AB-A442-45DA9CDD0A30}"/>
              </a:ext>
            </a:extLst>
          </p:cNvPr>
          <p:cNvSpPr txBox="1"/>
          <p:nvPr/>
        </p:nvSpPr>
        <p:spPr>
          <a:xfrm rot="19658400">
            <a:off x="8518032" y="226422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8AB245B-BF42-4F52-B5C0-670CC6927ACF}"/>
              </a:ext>
            </a:extLst>
          </p:cNvPr>
          <p:cNvSpPr txBox="1"/>
          <p:nvPr/>
        </p:nvSpPr>
        <p:spPr>
          <a:xfrm rot="19658400">
            <a:off x="8562001" y="5033063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47EF9D7-504E-425F-8F42-EBE91D434DEF}"/>
              </a:ext>
            </a:extLst>
          </p:cNvPr>
          <p:cNvSpPr txBox="1"/>
          <p:nvPr/>
        </p:nvSpPr>
        <p:spPr>
          <a:xfrm rot="19658400">
            <a:off x="4527596" y="365152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BF53440-D8A7-4B59-8CBB-C63299F82F65}"/>
              </a:ext>
            </a:extLst>
          </p:cNvPr>
          <p:cNvSpPr txBox="1"/>
          <p:nvPr/>
        </p:nvSpPr>
        <p:spPr>
          <a:xfrm rot="19658400">
            <a:off x="539217" y="4943415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6" name="Rectangle 25">
            <a:hlinkClick r:id="rId12" action="ppaction://hlinksldjump"/>
            <a:extLst>
              <a:ext uri="{FF2B5EF4-FFF2-40B4-BE49-F238E27FC236}">
                <a16:creationId xmlns:a16="http://schemas.microsoft.com/office/drawing/2014/main" id="{1DE445C8-928A-4237-A2D5-1558D4107FF4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2875259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362202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Trigonometry</a:t>
            </a:r>
            <a:br>
              <a:rPr lang="en-GB" sz="4800" b="1" dirty="0"/>
            </a:br>
            <a:r>
              <a:rPr lang="en-GB" sz="4800" b="1" dirty="0"/>
              <a:t>(Sine and Cosine</a:t>
            </a:r>
            <a:br>
              <a:rPr lang="en-GB" sz="4800" b="1" dirty="0"/>
            </a:br>
            <a:r>
              <a:rPr lang="en-GB" sz="4800" b="1" dirty="0"/>
              <a:t>Rules)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FA011E0-CD05-47C2-9570-10F32D39A3B6}"/>
                  </a:ext>
                </a:extLst>
              </p:cNvPr>
              <p:cNvSpPr txBox="1"/>
              <p:nvPr/>
            </p:nvSpPr>
            <p:spPr>
              <a:xfrm>
                <a:off x="521803" y="1288059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𝑄𝑅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𝟔𝟎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𝟗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FA011E0-CD05-47C2-9570-10F32D39A3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03" y="1288059"/>
                <a:ext cx="3157331" cy="2677656"/>
              </a:xfrm>
              <a:prstGeom prst="rect">
                <a:avLst/>
              </a:prstGeom>
              <a:blipFill>
                <a:blip r:embed="rId2"/>
                <a:stretch>
                  <a:fillRect t="-1818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D6FC967-1F1C-49EB-B3E1-36F6EF1DEF90}"/>
                  </a:ext>
                </a:extLst>
              </p:cNvPr>
              <p:cNvSpPr txBox="1"/>
              <p:nvPr/>
            </p:nvSpPr>
            <p:spPr>
              <a:xfrm>
                <a:off x="521803" y="4041554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𝟏𝟐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D6FC967-1F1C-49EB-B3E1-36F6EF1DEF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03" y="4041554"/>
                <a:ext cx="3157331" cy="2677656"/>
              </a:xfrm>
              <a:prstGeom prst="rect">
                <a:avLst/>
              </a:prstGeom>
              <a:blipFill>
                <a:blip r:embed="rId3"/>
                <a:stretch>
                  <a:fillRect t="-182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9EA40DC-6635-4F12-917F-2D484B890822}"/>
                  </a:ext>
                </a:extLst>
              </p:cNvPr>
              <p:cNvSpPr txBox="1"/>
              <p:nvPr/>
            </p:nvSpPr>
            <p:spPr>
              <a:xfrm>
                <a:off x="8276893" y="4317781"/>
                <a:ext cx="3650062" cy="23544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100" dirty="0"/>
                  <a:t>Ship A sails from a port on a bearing of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063</m:t>
                    </m:r>
                    <m:r>
                      <a:rPr lang="en-GB" sz="2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100" dirty="0"/>
                  <a:t> for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13</m:t>
                    </m:r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r>
                  <a:rPr lang="en-GB" sz="2100" dirty="0"/>
                  <a:t>.</a:t>
                </a:r>
              </a:p>
              <a:p>
                <a:pPr algn="ctr"/>
                <a:r>
                  <a:rPr lang="en-GB" sz="2100" dirty="0"/>
                  <a:t>Ship B sails from the same port on a bearing of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141</m:t>
                    </m:r>
                    <m:r>
                      <a:rPr lang="en-GB" sz="2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100" dirty="0"/>
                  <a:t> for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r>
                  <a:rPr lang="en-GB" sz="2100" dirty="0"/>
                  <a:t>.</a:t>
                </a:r>
              </a:p>
              <a:p>
                <a:pPr algn="ctr"/>
                <a:r>
                  <a:rPr lang="en-GB" sz="2100" dirty="0"/>
                  <a:t>Calculate the distance between the two ships.</a:t>
                </a:r>
              </a:p>
              <a:p>
                <a:pPr algn="ctr"/>
                <a:r>
                  <a:rPr lang="en-GB" sz="2100" dirty="0"/>
                  <a:t>Answer: </a:t>
                </a:r>
                <a14:m>
                  <m:oMath xmlns:m="http://schemas.openxmlformats.org/officeDocument/2006/math">
                    <m:r>
                      <a:rPr lang="en-GB" sz="21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𝟏𝟗</m:t>
                    </m:r>
                    <m:r>
                      <a:rPr lang="en-GB" sz="21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𝒌𝒎</m:t>
                    </m:r>
                  </m:oMath>
                </a14:m>
                <a:endParaRPr lang="en-GB" sz="21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9EA40DC-6635-4F12-917F-2D484B8908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6893" y="4317781"/>
                <a:ext cx="3650062" cy="2354491"/>
              </a:xfrm>
              <a:prstGeom prst="rect">
                <a:avLst/>
              </a:prstGeom>
              <a:blipFill>
                <a:blip r:embed="rId4"/>
                <a:stretch>
                  <a:fillRect l="-1002" t="-1550" r="-2170" b="-41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9A139D8-11DC-4BF1-8F88-C1F315BFD73C}"/>
                  </a:ext>
                </a:extLst>
              </p:cNvPr>
              <p:cNvSpPr txBox="1"/>
              <p:nvPr/>
            </p:nvSpPr>
            <p:spPr>
              <a:xfrm>
                <a:off x="4517333" y="2666643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angle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𝑊𝑋𝑉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𝟕𝟒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𝟒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9A139D8-11DC-4BF1-8F88-C1F315BFD7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333" y="2666643"/>
                <a:ext cx="3157331" cy="2677656"/>
              </a:xfrm>
              <a:prstGeom prst="rect">
                <a:avLst/>
              </a:prstGeom>
              <a:blipFill>
                <a:blip r:embed="rId5"/>
                <a:stretch>
                  <a:fillRect t="-1818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3820C79-5835-466D-AD42-DB7C491CDCBB}"/>
                  </a:ext>
                </a:extLst>
              </p:cNvPr>
              <p:cNvSpPr txBox="1"/>
              <p:nvPr/>
            </p:nvSpPr>
            <p:spPr>
              <a:xfrm>
                <a:off x="8521145" y="1300518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𝑆𝑇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𝟏𝟑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3820C79-5835-466D-AD42-DB7C491CDC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1145" y="1300518"/>
                <a:ext cx="3157331" cy="2677656"/>
              </a:xfrm>
              <a:prstGeom prst="rect">
                <a:avLst/>
              </a:prstGeom>
              <a:blipFill>
                <a:blip r:embed="rId6"/>
                <a:stretch>
                  <a:fillRect t="-1818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EC339520-A7FC-4E31-9C75-5D3E42C80D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6018" y="1650182"/>
            <a:ext cx="1680619" cy="192798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47461F5-23E8-4722-B318-65F829FDC9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35555" y="1733608"/>
            <a:ext cx="2328510" cy="181378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D0ABE89-7E23-4A0A-8275-46F8F60472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19562" y="3110590"/>
            <a:ext cx="1944589" cy="18089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6DE86CB-38BD-4B1D-BD12-97CB7C3C027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0257" y="4617947"/>
            <a:ext cx="2712139" cy="153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782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362202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Trigonometry</a:t>
            </a:r>
            <a:br>
              <a:rPr lang="en-GB" sz="4800" b="1" dirty="0"/>
            </a:br>
            <a:r>
              <a:rPr lang="en-GB" sz="4800" b="1" dirty="0"/>
              <a:t>(Sine and Cosine</a:t>
            </a:r>
            <a:br>
              <a:rPr lang="en-GB" sz="4800" b="1" dirty="0"/>
            </a:br>
            <a:r>
              <a:rPr lang="en-GB" sz="4800" b="1" dirty="0"/>
              <a:t>Rules)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FA011E0-CD05-47C2-9570-10F32D39A3B6}"/>
                  </a:ext>
                </a:extLst>
              </p:cNvPr>
              <p:cNvSpPr txBox="1"/>
              <p:nvPr/>
            </p:nvSpPr>
            <p:spPr>
              <a:xfrm>
                <a:off x="521803" y="1288059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𝑄𝑅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𝟔𝟎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𝟗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FA011E0-CD05-47C2-9570-10F32D39A3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03" y="1288059"/>
                <a:ext cx="3157331" cy="2677656"/>
              </a:xfrm>
              <a:prstGeom prst="rect">
                <a:avLst/>
              </a:prstGeom>
              <a:blipFill>
                <a:blip r:embed="rId2"/>
                <a:stretch>
                  <a:fillRect t="-1818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D6FC967-1F1C-49EB-B3E1-36F6EF1DEF90}"/>
                  </a:ext>
                </a:extLst>
              </p:cNvPr>
              <p:cNvSpPr txBox="1"/>
              <p:nvPr/>
            </p:nvSpPr>
            <p:spPr>
              <a:xfrm>
                <a:off x="521803" y="4041554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𝟏𝟐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D6FC967-1F1C-49EB-B3E1-36F6EF1DEF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03" y="4041554"/>
                <a:ext cx="3157331" cy="2677656"/>
              </a:xfrm>
              <a:prstGeom prst="rect">
                <a:avLst/>
              </a:prstGeom>
              <a:blipFill>
                <a:blip r:embed="rId3"/>
                <a:stretch>
                  <a:fillRect t="-182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9EA40DC-6635-4F12-917F-2D484B890822}"/>
                  </a:ext>
                </a:extLst>
              </p:cNvPr>
              <p:cNvSpPr txBox="1"/>
              <p:nvPr/>
            </p:nvSpPr>
            <p:spPr>
              <a:xfrm>
                <a:off x="8276893" y="4317781"/>
                <a:ext cx="3650062" cy="23544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100" dirty="0"/>
                  <a:t>Ship A sails from a port on a bearing of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063</m:t>
                    </m:r>
                    <m:r>
                      <a:rPr lang="en-GB" sz="2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100" dirty="0"/>
                  <a:t> for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13</m:t>
                    </m:r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r>
                  <a:rPr lang="en-GB" sz="2100" dirty="0"/>
                  <a:t>.</a:t>
                </a:r>
              </a:p>
              <a:p>
                <a:pPr algn="ctr"/>
                <a:r>
                  <a:rPr lang="en-GB" sz="2100" dirty="0"/>
                  <a:t>Ship B sails from the same port on a bearing of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141</m:t>
                    </m:r>
                    <m:r>
                      <a:rPr lang="en-GB" sz="2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100" dirty="0"/>
                  <a:t> for </a:t>
                </a:r>
                <a14:m>
                  <m:oMath xmlns:m="http://schemas.openxmlformats.org/officeDocument/2006/math"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100" b="0" i="1" smtClean="0"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r>
                  <a:rPr lang="en-GB" sz="2100" dirty="0"/>
                  <a:t>.</a:t>
                </a:r>
              </a:p>
              <a:p>
                <a:pPr algn="ctr"/>
                <a:r>
                  <a:rPr lang="en-GB" sz="2100" dirty="0"/>
                  <a:t>Calculate the distance between the two ships.</a:t>
                </a:r>
              </a:p>
              <a:p>
                <a:pPr algn="ctr"/>
                <a:r>
                  <a:rPr lang="en-GB" sz="2100" dirty="0"/>
                  <a:t>Answer: </a:t>
                </a:r>
                <a14:m>
                  <m:oMath xmlns:m="http://schemas.openxmlformats.org/officeDocument/2006/math">
                    <m:r>
                      <a:rPr lang="en-GB" sz="21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𝟏𝟗</m:t>
                    </m:r>
                    <m:r>
                      <a:rPr lang="en-GB" sz="21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𝒌𝒎</m:t>
                    </m:r>
                  </m:oMath>
                </a14:m>
                <a:endParaRPr lang="en-GB" sz="21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9EA40DC-6635-4F12-917F-2D484B8908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6893" y="4317781"/>
                <a:ext cx="3650062" cy="2354491"/>
              </a:xfrm>
              <a:prstGeom prst="rect">
                <a:avLst/>
              </a:prstGeom>
              <a:blipFill>
                <a:blip r:embed="rId4"/>
                <a:stretch>
                  <a:fillRect l="-1002" t="-1550" r="-2170" b="-41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9A139D8-11DC-4BF1-8F88-C1F315BFD73C}"/>
                  </a:ext>
                </a:extLst>
              </p:cNvPr>
              <p:cNvSpPr txBox="1"/>
              <p:nvPr/>
            </p:nvSpPr>
            <p:spPr>
              <a:xfrm>
                <a:off x="4517333" y="2666643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angle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𝑊𝑋𝑉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𝟕𝟒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𝟒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9A139D8-11DC-4BF1-8F88-C1F315BFD7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333" y="2666643"/>
                <a:ext cx="3157331" cy="2677656"/>
              </a:xfrm>
              <a:prstGeom prst="rect">
                <a:avLst/>
              </a:prstGeom>
              <a:blipFill>
                <a:blip r:embed="rId5"/>
                <a:stretch>
                  <a:fillRect t="-1818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3820C79-5835-466D-AD42-DB7C491CDCBB}"/>
                  </a:ext>
                </a:extLst>
              </p:cNvPr>
              <p:cNvSpPr txBox="1"/>
              <p:nvPr/>
            </p:nvSpPr>
            <p:spPr>
              <a:xfrm>
                <a:off x="8521145" y="1300518"/>
                <a:ext cx="3157331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𝑆𝑇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𝟏𝟑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3820C79-5835-466D-AD42-DB7C491CDC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1145" y="1300518"/>
                <a:ext cx="3157331" cy="2677656"/>
              </a:xfrm>
              <a:prstGeom prst="rect">
                <a:avLst/>
              </a:prstGeom>
              <a:blipFill>
                <a:blip r:embed="rId6"/>
                <a:stretch>
                  <a:fillRect t="-1818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EC339520-A7FC-4E31-9C75-5D3E42C80D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6018" y="1650182"/>
            <a:ext cx="1680619" cy="192798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47461F5-23E8-4722-B318-65F829FDC9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35555" y="1733608"/>
            <a:ext cx="2328510" cy="181378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D0ABE89-7E23-4A0A-8275-46F8F60472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19562" y="3110590"/>
            <a:ext cx="1944589" cy="18089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6DE86CB-38BD-4B1D-BD12-97CB7C3C027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0257" y="4617947"/>
            <a:ext cx="2712139" cy="153811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09E3617-F382-4F72-859F-F31987607A0A}"/>
              </a:ext>
            </a:extLst>
          </p:cNvPr>
          <p:cNvSpPr txBox="1"/>
          <p:nvPr/>
        </p:nvSpPr>
        <p:spPr>
          <a:xfrm>
            <a:off x="4383259" y="5421042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79CA94-CE5D-4D28-95B4-F721B205C36E}"/>
              </a:ext>
            </a:extLst>
          </p:cNvPr>
          <p:cNvSpPr txBox="1"/>
          <p:nvPr/>
        </p:nvSpPr>
        <p:spPr>
          <a:xfrm rot="19658400">
            <a:off x="532487" y="227661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FD079E-F3E4-4511-9F03-36A76BE910B8}"/>
              </a:ext>
            </a:extLst>
          </p:cNvPr>
          <p:cNvSpPr txBox="1"/>
          <p:nvPr/>
        </p:nvSpPr>
        <p:spPr>
          <a:xfrm rot="19658400">
            <a:off x="555479" y="5033062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8E44065-1C4C-4C0B-81E8-5A275048500F}"/>
              </a:ext>
            </a:extLst>
          </p:cNvPr>
          <p:cNvSpPr txBox="1"/>
          <p:nvPr/>
        </p:nvSpPr>
        <p:spPr>
          <a:xfrm rot="19658400">
            <a:off x="8523207" y="226022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CEE475-B629-45E4-B013-5D1F9CF90730}"/>
              </a:ext>
            </a:extLst>
          </p:cNvPr>
          <p:cNvSpPr txBox="1"/>
          <p:nvPr/>
        </p:nvSpPr>
        <p:spPr>
          <a:xfrm rot="19658400">
            <a:off x="8532960" y="4990356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1DC0A62-1018-4587-8E66-D6A9DADFB948}"/>
              </a:ext>
            </a:extLst>
          </p:cNvPr>
          <p:cNvSpPr txBox="1"/>
          <p:nvPr/>
        </p:nvSpPr>
        <p:spPr>
          <a:xfrm rot="19658400">
            <a:off x="4594853" y="3651527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3" name="Rectangle 22">
            <a:hlinkClick r:id="rId11" action="ppaction://hlinksldjump"/>
            <a:extLst>
              <a:ext uri="{FF2B5EF4-FFF2-40B4-BE49-F238E27FC236}">
                <a16:creationId xmlns:a16="http://schemas.microsoft.com/office/drawing/2014/main" id="{C5CB2C40-3FCF-4FEE-9537-7B233709B3E0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314679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599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</TotalTime>
  <Words>1093</Words>
  <Application>Microsoft Office PowerPoint</Application>
  <PresentationFormat>Widescreen</PresentationFormat>
  <Paragraphs>742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Office Theme</vt:lpstr>
      <vt:lpstr>Non-examples (Pythagoras and Trigonometry)</vt:lpstr>
      <vt:lpstr>Go straight to…</vt:lpstr>
      <vt:lpstr>Mathematical Property: Pythagoras</vt:lpstr>
      <vt:lpstr>Mathematical Property: Pythagoras</vt:lpstr>
      <vt:lpstr>Mathematical Property: Trigonometry (sides)</vt:lpstr>
      <vt:lpstr>Mathematical Property: Trigonometry (sides)</vt:lpstr>
      <vt:lpstr>Mathematical Property: Trigonometry (angles)</vt:lpstr>
      <vt:lpstr>Mathematical Property: Trigonometry (angles)</vt:lpstr>
      <vt:lpstr>Mathematical Property: Right-angled or not?</vt:lpstr>
      <vt:lpstr>Mathematical Property: Right-angled or not?</vt:lpstr>
      <vt:lpstr>Mathematical Property: Pythagoras &amp; trigonometry in 3D</vt:lpstr>
      <vt:lpstr>Mathematical Property: Pythagoras &amp; trigonometry in 3D</vt:lpstr>
      <vt:lpstr>Mathematical Property: Trigonometry (exact values); correct or not?</vt:lpstr>
      <vt:lpstr>Mathematical Property: Trigonometry (exact values); correct or not?</vt:lpstr>
      <vt:lpstr>Mathematical Property: Trigonometry (area)</vt:lpstr>
      <vt:lpstr>Mathematical Property: Trigonometry (area)</vt:lpstr>
      <vt:lpstr>Mathematical Property: Trigonometry (Sine and Cosine Rules)</vt:lpstr>
      <vt:lpstr>Mathematical Property: Trigonometry (Sine and Cosine Rules)</vt:lpstr>
      <vt:lpstr>Mathematical Property: here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Non-examples (Geometry)</dc:title>
  <dc:creator>Andy Lutwyche</dc:creator>
  <cp:lastModifiedBy>Andy Lutwyche</cp:lastModifiedBy>
  <cp:revision>46</cp:revision>
  <dcterms:created xsi:type="dcterms:W3CDTF">2019-11-17T17:41:38Z</dcterms:created>
  <dcterms:modified xsi:type="dcterms:W3CDTF">2021-02-24T14:04:18Z</dcterms:modified>
</cp:coreProperties>
</file>