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63" r:id="rId6"/>
    <p:sldId id="267" r:id="rId7"/>
    <p:sldId id="262" r:id="rId8"/>
    <p:sldId id="268" r:id="rId9"/>
    <p:sldId id="260" r:id="rId10"/>
    <p:sldId id="269" r:id="rId11"/>
    <p:sldId id="261" r:id="rId12"/>
    <p:sldId id="270" r:id="rId13"/>
    <p:sldId id="266" r:id="rId14"/>
    <p:sldId id="271" r:id="rId15"/>
    <p:sldId id="259" r:id="rId16"/>
    <p:sldId id="272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5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4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7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5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slide" Target="slide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3826"/>
            <a:ext cx="9144000" cy="2014331"/>
          </a:xfrm>
        </p:spPr>
        <p:txBody>
          <a:bodyPr>
            <a:normAutofit/>
          </a:bodyPr>
          <a:lstStyle/>
          <a:p>
            <a:r>
              <a:rPr lang="en-GB" b="1" dirty="0"/>
              <a:t>Non-examples</a:t>
            </a:r>
            <a:br>
              <a:rPr lang="en-GB" b="1" dirty="0"/>
            </a:br>
            <a:r>
              <a:rPr lang="en-GB" b="1" dirty="0"/>
              <a:t>(Expressions and Formulae)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320071" y="2185913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Simplifying expressions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6263098" y="218591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Expanding a bracket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9234611" y="2185913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Factorising</a:t>
            </a: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1860113" y="412451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Expanding and factorising quadratics</a:t>
            </a:r>
          </a:p>
        </p:txBody>
      </p:sp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7746420" y="4124513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Algebraic fractions</a:t>
            </a:r>
          </a:p>
        </p:txBody>
      </p:sp>
      <p:sp>
        <p:nvSpPr>
          <p:cNvPr id="12" name="Oval 11">
            <a:hlinkClick r:id="rId7" action="ppaction://hlinksldjump"/>
            <a:extLst>
              <a:ext uri="{FF2B5EF4-FFF2-40B4-BE49-F238E27FC236}">
                <a16:creationId xmlns:a16="http://schemas.microsoft.com/office/drawing/2014/main" id="{F2CA0973-89C9-4EAA-86A1-F49042685891}"/>
              </a:ext>
            </a:extLst>
          </p:cNvPr>
          <p:cNvSpPr/>
          <p:nvPr/>
        </p:nvSpPr>
        <p:spPr>
          <a:xfrm>
            <a:off x="4803266" y="4124512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Rearranging formulae</a:t>
            </a:r>
          </a:p>
        </p:txBody>
      </p:sp>
      <p:sp>
        <p:nvSpPr>
          <p:cNvPr id="13" name="Oval 12">
            <a:hlinkClick r:id="rId8" action="ppaction://hlinksldjump"/>
            <a:extLst>
              <a:ext uri="{FF2B5EF4-FFF2-40B4-BE49-F238E27FC236}">
                <a16:creationId xmlns:a16="http://schemas.microsoft.com/office/drawing/2014/main" id="{3BECEBB8-DEED-46E3-A980-CD02533F74AC}"/>
              </a:ext>
            </a:extLst>
          </p:cNvPr>
          <p:cNvSpPr/>
          <p:nvPr/>
        </p:nvSpPr>
        <p:spPr>
          <a:xfrm>
            <a:off x="3291584" y="2185913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Substitution</a:t>
            </a:r>
          </a:p>
        </p:txBody>
      </p:sp>
    </p:spTree>
    <p:extLst>
      <p:ext uri="{BB962C8B-B14F-4D97-AF65-F5344CB8AC3E}">
        <p14:creationId xmlns:p14="http://schemas.microsoft.com/office/powerpoint/2010/main" val="368808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62202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Simplifying</a:t>
            </a:r>
            <a:br>
              <a:rPr lang="en-GB" sz="4800" b="1" dirty="0"/>
            </a:br>
            <a:r>
              <a:rPr lang="en-GB" sz="4800" b="1" dirty="0"/>
              <a:t>expressions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56203D-6BD5-41D4-9326-745DF9825D24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56203D-6BD5-41D4-9326-745DF9825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46769"/>
              </a:xfrm>
              <a:prstGeom prst="rect">
                <a:avLst/>
              </a:prstGeom>
              <a:blipFill>
                <a:blip r:embed="rId2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4F4C62-3BE5-4124-B13B-C2571E04B2F4}"/>
                  </a:ext>
                </a:extLst>
              </p:cNvPr>
              <p:cNvSpPr txBox="1"/>
              <p:nvPr/>
            </p:nvSpPr>
            <p:spPr>
              <a:xfrm>
                <a:off x="4876799" y="2882086"/>
                <a:ext cx="2438400" cy="2255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4F4C62-3BE5-4124-B13B-C2571E04B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9" y="2882086"/>
                <a:ext cx="2438400" cy="2255361"/>
              </a:xfrm>
              <a:prstGeom prst="rect">
                <a:avLst/>
              </a:prstGeom>
              <a:blipFill>
                <a:blip r:embed="rId3"/>
                <a:stretch>
                  <a:fillRect t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66DD92-8D88-4616-87AD-75C02D1313F4}"/>
                  </a:ext>
                </a:extLst>
              </p:cNvPr>
              <p:cNvSpPr txBox="1"/>
              <p:nvPr/>
            </p:nvSpPr>
            <p:spPr>
              <a:xfrm>
                <a:off x="8872328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66DD92-8D88-4616-87AD-75C02D131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8" y="1507172"/>
                <a:ext cx="2438400" cy="2256515"/>
              </a:xfrm>
              <a:prstGeom prst="rect">
                <a:avLst/>
              </a:prstGeom>
              <a:blipFill>
                <a:blip r:embed="rId4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0D124A-20B8-4EF9-804D-55DE80564ADA}"/>
                  </a:ext>
                </a:extLst>
              </p:cNvPr>
              <p:cNvSpPr txBox="1"/>
              <p:nvPr/>
            </p:nvSpPr>
            <p:spPr>
              <a:xfrm>
                <a:off x="881269" y="4256997"/>
                <a:ext cx="2438400" cy="2283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0D124A-20B8-4EF9-804D-55DE80564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69" y="4256997"/>
                <a:ext cx="2438400" cy="2283638"/>
              </a:xfrm>
              <a:prstGeom prst="rect">
                <a:avLst/>
              </a:prstGeom>
              <a:blipFill>
                <a:blip r:embed="rId5"/>
                <a:stretch>
                  <a:fillRect t="-2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695E7D-B18A-40C0-8BEC-12CA1880095B}"/>
                  </a:ext>
                </a:extLst>
              </p:cNvPr>
              <p:cNvSpPr txBox="1"/>
              <p:nvPr/>
            </p:nvSpPr>
            <p:spPr>
              <a:xfrm>
                <a:off x="8872328" y="4236991"/>
                <a:ext cx="2438400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695E7D-B18A-40C0-8BEC-12CA18800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8" y="4236991"/>
                <a:ext cx="2438400" cy="2323649"/>
              </a:xfrm>
              <a:prstGeom prst="rect">
                <a:avLst/>
              </a:prstGeom>
              <a:blipFill>
                <a:blip r:embed="rId6"/>
                <a:stretch>
                  <a:fillRect t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62202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Simplifying</a:t>
            </a:r>
            <a:br>
              <a:rPr lang="en-GB" sz="4800" b="1" dirty="0"/>
            </a:br>
            <a:r>
              <a:rPr lang="en-GB" sz="4800" b="1" dirty="0"/>
              <a:t>expressions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56203D-6BD5-41D4-9326-745DF9825D24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56203D-6BD5-41D4-9326-745DF9825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46769"/>
              </a:xfrm>
              <a:prstGeom prst="rect">
                <a:avLst/>
              </a:prstGeom>
              <a:blipFill>
                <a:blip r:embed="rId2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4F4C62-3BE5-4124-B13B-C2571E04B2F4}"/>
                  </a:ext>
                </a:extLst>
              </p:cNvPr>
              <p:cNvSpPr txBox="1"/>
              <p:nvPr/>
            </p:nvSpPr>
            <p:spPr>
              <a:xfrm>
                <a:off x="4876799" y="2882086"/>
                <a:ext cx="2438400" cy="2255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4F4C62-3BE5-4124-B13B-C2571E04B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9" y="2882086"/>
                <a:ext cx="2438400" cy="2255361"/>
              </a:xfrm>
              <a:prstGeom prst="rect">
                <a:avLst/>
              </a:prstGeom>
              <a:blipFill>
                <a:blip r:embed="rId3"/>
                <a:stretch>
                  <a:fillRect t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66DD92-8D88-4616-87AD-75C02D1313F4}"/>
                  </a:ext>
                </a:extLst>
              </p:cNvPr>
              <p:cNvSpPr txBox="1"/>
              <p:nvPr/>
            </p:nvSpPr>
            <p:spPr>
              <a:xfrm>
                <a:off x="8872328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66DD92-8D88-4616-87AD-75C02D131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8" y="1507172"/>
                <a:ext cx="2438400" cy="2256515"/>
              </a:xfrm>
              <a:prstGeom prst="rect">
                <a:avLst/>
              </a:prstGeom>
              <a:blipFill>
                <a:blip r:embed="rId4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0D124A-20B8-4EF9-804D-55DE80564ADA}"/>
                  </a:ext>
                </a:extLst>
              </p:cNvPr>
              <p:cNvSpPr txBox="1"/>
              <p:nvPr/>
            </p:nvSpPr>
            <p:spPr>
              <a:xfrm>
                <a:off x="881269" y="4256997"/>
                <a:ext cx="2438400" cy="2283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0D124A-20B8-4EF9-804D-55DE80564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69" y="4256997"/>
                <a:ext cx="2438400" cy="2283638"/>
              </a:xfrm>
              <a:prstGeom prst="rect">
                <a:avLst/>
              </a:prstGeom>
              <a:blipFill>
                <a:blip r:embed="rId5"/>
                <a:stretch>
                  <a:fillRect t="-2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695E7D-B18A-40C0-8BEC-12CA1880095B}"/>
                  </a:ext>
                </a:extLst>
              </p:cNvPr>
              <p:cNvSpPr txBox="1"/>
              <p:nvPr/>
            </p:nvSpPr>
            <p:spPr>
              <a:xfrm>
                <a:off x="8872328" y="4236991"/>
                <a:ext cx="2438400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695E7D-B18A-40C0-8BEC-12CA18800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8" y="4236991"/>
                <a:ext cx="2438400" cy="2323649"/>
              </a:xfrm>
              <a:prstGeom prst="rect">
                <a:avLst/>
              </a:prstGeom>
              <a:blipFill>
                <a:blip r:embed="rId6"/>
                <a:stretch>
                  <a:fillRect t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51FCD56-868A-4C4A-90FD-4C17178A6406}"/>
              </a:ext>
            </a:extLst>
          </p:cNvPr>
          <p:cNvSpPr txBox="1"/>
          <p:nvPr/>
        </p:nvSpPr>
        <p:spPr>
          <a:xfrm>
            <a:off x="4383259" y="546969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F15CE-CB4C-4701-A490-0D26D66137C9}"/>
              </a:ext>
            </a:extLst>
          </p:cNvPr>
          <p:cNvSpPr txBox="1"/>
          <p:nvPr/>
        </p:nvSpPr>
        <p:spPr>
          <a:xfrm rot="19658400">
            <a:off x="533620" y="502643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26FCDF-804C-44DD-A4F8-9A19A5F391F1}"/>
              </a:ext>
            </a:extLst>
          </p:cNvPr>
          <p:cNvSpPr txBox="1"/>
          <p:nvPr/>
        </p:nvSpPr>
        <p:spPr>
          <a:xfrm rot="19658400">
            <a:off x="533620" y="227700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4F020D-F77C-4CDF-92B3-C72F0CC66B90}"/>
              </a:ext>
            </a:extLst>
          </p:cNvPr>
          <p:cNvSpPr txBox="1"/>
          <p:nvPr/>
        </p:nvSpPr>
        <p:spPr>
          <a:xfrm rot="19658400">
            <a:off x="4527595" y="356870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938033-0E4A-4292-8BBB-B75E06E8CE7B}"/>
              </a:ext>
            </a:extLst>
          </p:cNvPr>
          <p:cNvSpPr txBox="1"/>
          <p:nvPr/>
        </p:nvSpPr>
        <p:spPr>
          <a:xfrm rot="19658400">
            <a:off x="8524683" y="504066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3BD8FE-327B-42CE-957C-917126907AD8}"/>
              </a:ext>
            </a:extLst>
          </p:cNvPr>
          <p:cNvSpPr txBox="1"/>
          <p:nvPr/>
        </p:nvSpPr>
        <p:spPr>
          <a:xfrm rot="19658400">
            <a:off x="8493767" y="227661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239362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Substitution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293486-AD6B-4B87-A0C7-23B554AB5D4A}"/>
                  </a:ext>
                </a:extLst>
              </p:cNvPr>
              <p:cNvSpPr txBox="1"/>
              <p:nvPr/>
            </p:nvSpPr>
            <p:spPr>
              <a:xfrm>
                <a:off x="509858" y="1746342"/>
                <a:ext cx="3192904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400" b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2400" b="0" dirty="0"/>
                  <a:t>.</a:t>
                </a:r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=35+22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293486-AD6B-4B87-A0C7-23B554AB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58" y="1746342"/>
                <a:ext cx="3192904" cy="1938992"/>
              </a:xfrm>
              <a:prstGeom prst="rect">
                <a:avLst/>
              </a:prstGeom>
              <a:blipFill>
                <a:blip r:embed="rId2"/>
                <a:stretch>
                  <a:fillRect l="-1721" t="-2508" r="-1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D17CE0-32BD-4E0F-A11C-E703402D1367}"/>
                  </a:ext>
                </a:extLst>
              </p:cNvPr>
              <p:cNvSpPr txBox="1"/>
              <p:nvPr/>
            </p:nvSpPr>
            <p:spPr>
              <a:xfrm>
                <a:off x="8495076" y="1746342"/>
                <a:ext cx="3192904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b="0" dirty="0"/>
                  <a:t>,</a:t>
                </a:r>
                <a:br>
                  <a:rPr lang="en-GB" sz="2400" b="0" dirty="0"/>
                </a:br>
                <a:r>
                  <a:rPr lang="en-GB" sz="2400" b="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D17CE0-32BD-4E0F-A11C-E703402D1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076" y="1746342"/>
                <a:ext cx="3192904" cy="1938992"/>
              </a:xfrm>
              <a:prstGeom prst="rect">
                <a:avLst/>
              </a:prstGeom>
              <a:blipFill>
                <a:blip r:embed="rId3"/>
                <a:stretch>
                  <a:fillRect t="-2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C88960-0EFD-4930-A916-BF43F4C62C62}"/>
                  </a:ext>
                </a:extLst>
              </p:cNvPr>
              <p:cNvSpPr txBox="1"/>
              <p:nvPr/>
            </p:nvSpPr>
            <p:spPr>
              <a:xfrm>
                <a:off x="4499547" y="2833227"/>
                <a:ext cx="31929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400" b="0" dirty="0"/>
                  <a:t> </a:t>
                </a:r>
                <a:br>
                  <a:rPr lang="en-GB" sz="2400" b="0" dirty="0"/>
                </a:br>
                <a:r>
                  <a:rPr lang="en-GB" sz="2400" b="0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=15+8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C88960-0EFD-4930-A916-BF43F4C62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547" y="2833227"/>
                <a:ext cx="3192904" cy="2308324"/>
              </a:xfrm>
              <a:prstGeom prst="rect">
                <a:avLst/>
              </a:prstGeom>
              <a:blipFill>
                <a:blip r:embed="rId4"/>
                <a:stretch>
                  <a:fillRect l="-573"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126566-C61C-4F15-9B6E-18C8925BCCE4}"/>
                  </a:ext>
                </a:extLst>
              </p:cNvPr>
              <p:cNvSpPr txBox="1"/>
              <p:nvPr/>
            </p:nvSpPr>
            <p:spPr>
              <a:xfrm>
                <a:off x="509858" y="4253922"/>
                <a:ext cx="31929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400" b="0" dirty="0"/>
                  <a:t> </a:t>
                </a:r>
                <a:br>
                  <a:rPr lang="en-GB" sz="2400" b="0" dirty="0"/>
                </a:br>
                <a:r>
                  <a:rPr lang="en-GB" sz="2400" b="0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=−9−16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126566-C61C-4F15-9B6E-18C8925BC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58" y="4253922"/>
                <a:ext cx="3192904" cy="2308324"/>
              </a:xfrm>
              <a:prstGeom prst="rect">
                <a:avLst/>
              </a:prstGeom>
              <a:blipFill>
                <a:blip r:embed="rId5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2544A4-07C3-404B-B38A-D1AAF1FD0BE1}"/>
                  </a:ext>
                </a:extLst>
              </p:cNvPr>
              <p:cNvSpPr txBox="1"/>
              <p:nvPr/>
            </p:nvSpPr>
            <p:spPr>
              <a:xfrm>
                <a:off x="8590340" y="4227443"/>
                <a:ext cx="3192904" cy="2453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𝑔h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en-GB" sz="2400" b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=−7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2544A4-07C3-404B-B38A-D1AAF1FD0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340" y="4227443"/>
                <a:ext cx="3192904" cy="2453620"/>
              </a:xfrm>
              <a:prstGeom prst="rect">
                <a:avLst/>
              </a:prstGeom>
              <a:blipFill>
                <a:blip r:embed="rId6"/>
                <a:stretch>
                  <a:fillRect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769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Substitution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293486-AD6B-4B87-A0C7-23B554AB5D4A}"/>
                  </a:ext>
                </a:extLst>
              </p:cNvPr>
              <p:cNvSpPr txBox="1"/>
              <p:nvPr/>
            </p:nvSpPr>
            <p:spPr>
              <a:xfrm>
                <a:off x="509858" y="1746342"/>
                <a:ext cx="3192904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400" b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2400" b="0" dirty="0"/>
                  <a:t>.</a:t>
                </a:r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=35+22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293486-AD6B-4B87-A0C7-23B554AB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58" y="1746342"/>
                <a:ext cx="3192904" cy="1938992"/>
              </a:xfrm>
              <a:prstGeom prst="rect">
                <a:avLst/>
              </a:prstGeom>
              <a:blipFill>
                <a:blip r:embed="rId2"/>
                <a:stretch>
                  <a:fillRect l="-1721" t="-2508" r="-1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D17CE0-32BD-4E0F-A11C-E703402D1367}"/>
                  </a:ext>
                </a:extLst>
              </p:cNvPr>
              <p:cNvSpPr txBox="1"/>
              <p:nvPr/>
            </p:nvSpPr>
            <p:spPr>
              <a:xfrm>
                <a:off x="8495076" y="1746342"/>
                <a:ext cx="3192904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b="0" dirty="0"/>
                  <a:t>,</a:t>
                </a:r>
                <a:br>
                  <a:rPr lang="en-GB" sz="2400" b="0" dirty="0"/>
                </a:br>
                <a:r>
                  <a:rPr lang="en-GB" sz="2400" b="0" dirty="0"/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D17CE0-32BD-4E0F-A11C-E703402D1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076" y="1746342"/>
                <a:ext cx="3192904" cy="1938992"/>
              </a:xfrm>
              <a:prstGeom prst="rect">
                <a:avLst/>
              </a:prstGeom>
              <a:blipFill>
                <a:blip r:embed="rId3"/>
                <a:stretch>
                  <a:fillRect t="-2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C88960-0EFD-4930-A916-BF43F4C62C62}"/>
                  </a:ext>
                </a:extLst>
              </p:cNvPr>
              <p:cNvSpPr txBox="1"/>
              <p:nvPr/>
            </p:nvSpPr>
            <p:spPr>
              <a:xfrm>
                <a:off x="4499547" y="2833227"/>
                <a:ext cx="31929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400" b="0" dirty="0"/>
                  <a:t> </a:t>
                </a:r>
                <a:br>
                  <a:rPr lang="en-GB" sz="2400" b="0" dirty="0"/>
                </a:br>
                <a:r>
                  <a:rPr lang="en-GB" sz="2400" b="0" i="1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GB" sz="2400" b="0" i="1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=15+8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7C88960-0EFD-4930-A916-BF43F4C62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547" y="2833227"/>
                <a:ext cx="3192904" cy="2308324"/>
              </a:xfrm>
              <a:prstGeom prst="rect">
                <a:avLst/>
              </a:prstGeom>
              <a:blipFill>
                <a:blip r:embed="rId4"/>
                <a:stretch>
                  <a:fillRect l="-573"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126566-C61C-4F15-9B6E-18C8925BCCE4}"/>
                  </a:ext>
                </a:extLst>
              </p:cNvPr>
              <p:cNvSpPr txBox="1"/>
              <p:nvPr/>
            </p:nvSpPr>
            <p:spPr>
              <a:xfrm>
                <a:off x="509858" y="4253922"/>
                <a:ext cx="319290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400" b="0" dirty="0"/>
                  <a:t> </a:t>
                </a:r>
                <a:br>
                  <a:rPr lang="en-GB" sz="2400" b="0" dirty="0"/>
                </a:br>
                <a:r>
                  <a:rPr lang="en-GB" sz="2400" b="0" i="1" dirty="0"/>
                  <a:t>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GB" sz="2400" b="0" i="1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=−9−16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126566-C61C-4F15-9B6E-18C8925BC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58" y="4253922"/>
                <a:ext cx="3192904" cy="2308324"/>
              </a:xfrm>
              <a:prstGeom prst="rect">
                <a:avLst/>
              </a:prstGeom>
              <a:blipFill>
                <a:blip r:embed="rId5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2544A4-07C3-404B-B38A-D1AAF1FD0BE1}"/>
                  </a:ext>
                </a:extLst>
              </p:cNvPr>
              <p:cNvSpPr txBox="1"/>
              <p:nvPr/>
            </p:nvSpPr>
            <p:spPr>
              <a:xfrm>
                <a:off x="8590340" y="4227443"/>
                <a:ext cx="3192904" cy="2453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𝑔h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b="0" dirty="0"/>
                  <a:t>,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b="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en-GB" sz="2400" b="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=−7</m:t>
                    </m:r>
                  </m:oMath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2544A4-07C3-404B-B38A-D1AAF1FD0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340" y="4227443"/>
                <a:ext cx="3192904" cy="2453620"/>
              </a:xfrm>
              <a:prstGeom prst="rect">
                <a:avLst/>
              </a:prstGeom>
              <a:blipFill>
                <a:blip r:embed="rId6"/>
                <a:stretch>
                  <a:fillRect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922827D-DC93-4E06-A010-F6F10465D195}"/>
              </a:ext>
            </a:extLst>
          </p:cNvPr>
          <p:cNvSpPr txBox="1"/>
          <p:nvPr/>
        </p:nvSpPr>
        <p:spPr>
          <a:xfrm>
            <a:off x="4383259" y="161722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EF7AF7-4E68-446F-A3BC-C35764206D4A}"/>
              </a:ext>
            </a:extLst>
          </p:cNvPr>
          <p:cNvSpPr txBox="1"/>
          <p:nvPr/>
        </p:nvSpPr>
        <p:spPr>
          <a:xfrm rot="19658400">
            <a:off x="533620" y="227700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B16E38-91C1-4BCB-BFC4-AAD8DDDC5624}"/>
              </a:ext>
            </a:extLst>
          </p:cNvPr>
          <p:cNvSpPr txBox="1"/>
          <p:nvPr/>
        </p:nvSpPr>
        <p:spPr>
          <a:xfrm rot="19658400">
            <a:off x="4527595" y="356870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E8096C-BDBB-46FD-91B8-AED3ACCDA908}"/>
              </a:ext>
            </a:extLst>
          </p:cNvPr>
          <p:cNvSpPr txBox="1"/>
          <p:nvPr/>
        </p:nvSpPr>
        <p:spPr>
          <a:xfrm rot="19658400">
            <a:off x="533620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3FF098-F106-4652-AC27-42CA6054A582}"/>
              </a:ext>
            </a:extLst>
          </p:cNvPr>
          <p:cNvSpPr txBox="1"/>
          <p:nvPr/>
        </p:nvSpPr>
        <p:spPr>
          <a:xfrm rot="19658400">
            <a:off x="8536455" y="50541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D06960-22EF-4258-8AD6-BA400C156451}"/>
              </a:ext>
            </a:extLst>
          </p:cNvPr>
          <p:cNvSpPr txBox="1"/>
          <p:nvPr/>
        </p:nvSpPr>
        <p:spPr>
          <a:xfrm rot="19658400">
            <a:off x="8524683" y="22770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3352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5557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Expanding</a:t>
            </a:r>
            <a:br>
              <a:rPr lang="en-GB" sz="4800" b="1" dirty="0"/>
            </a:br>
            <a:r>
              <a:rPr lang="en-GB" sz="4800" b="1" dirty="0"/>
              <a:t>a bracket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B33FD9-BD70-43AF-A041-9BCF776C5C1A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B33FD9-BD70-43AF-A041-9BCF776C5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blipFill>
                <a:blip r:embed="rId2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30F8FC-170C-45C0-94DE-CC0019BFE293}"/>
                  </a:ext>
                </a:extLst>
              </p:cNvPr>
              <p:cNvSpPr txBox="1"/>
              <p:nvPr/>
            </p:nvSpPr>
            <p:spPr>
              <a:xfrm>
                <a:off x="8409482" y="4252124"/>
                <a:ext cx="337778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30F8FC-170C-45C0-94DE-CC0019BFE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482" y="4252124"/>
                <a:ext cx="3377784" cy="2246769"/>
              </a:xfrm>
              <a:prstGeom prst="rect">
                <a:avLst/>
              </a:prstGeom>
              <a:blipFill>
                <a:blip r:embed="rId3"/>
                <a:stretch>
                  <a:fillRect l="-542" t="-2717" r="-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A8317B-8826-4E41-8B1C-9BF347AA8312}"/>
                  </a:ext>
                </a:extLst>
              </p:cNvPr>
              <p:cNvSpPr txBox="1"/>
              <p:nvPr/>
            </p:nvSpPr>
            <p:spPr>
              <a:xfrm>
                <a:off x="8872329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(5−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A8317B-8826-4E41-8B1C-9BF347AA8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9" y="1507172"/>
                <a:ext cx="2438400" cy="2256515"/>
              </a:xfrm>
              <a:prstGeom prst="rect">
                <a:avLst/>
              </a:prstGeom>
              <a:blipFill>
                <a:blip r:embed="rId4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F5E5EC-71B3-48B8-94A2-4BBDF665CE2B}"/>
                  </a:ext>
                </a:extLst>
              </p:cNvPr>
              <p:cNvSpPr txBox="1"/>
              <p:nvPr/>
            </p:nvSpPr>
            <p:spPr>
              <a:xfrm>
                <a:off x="404734" y="4252123"/>
                <a:ext cx="338777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+8−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F5E5EC-71B3-48B8-94A2-4BBDF665C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34" y="4252123"/>
                <a:ext cx="3387777" cy="2246769"/>
              </a:xfrm>
              <a:prstGeom prst="rect">
                <a:avLst/>
              </a:prstGeom>
              <a:blipFill>
                <a:blip r:embed="rId5"/>
                <a:stretch>
                  <a:fillRect l="-180" t="-2717" r="-3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C80CBC-FF70-4494-85DD-EB30B29B4EB6}"/>
                  </a:ext>
                </a:extLst>
              </p:cNvPr>
              <p:cNvSpPr txBox="1"/>
              <p:nvPr/>
            </p:nvSpPr>
            <p:spPr>
              <a:xfrm>
                <a:off x="4552122" y="2877213"/>
                <a:ext cx="325775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+10+3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C80CBC-FF70-4494-85DD-EB30B29B4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122" y="2877213"/>
                <a:ext cx="3257753" cy="2246769"/>
              </a:xfrm>
              <a:prstGeom prst="rect">
                <a:avLst/>
              </a:prstGeom>
              <a:blipFill>
                <a:blip r:embed="rId6"/>
                <a:stretch>
                  <a:fillRect l="-2434" t="-2710" r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6239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5557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Expanding</a:t>
            </a:r>
            <a:br>
              <a:rPr lang="en-GB" sz="4800" b="1" dirty="0"/>
            </a:br>
            <a:r>
              <a:rPr lang="en-GB" sz="4800" b="1" dirty="0"/>
              <a:t>a bracket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B33FD9-BD70-43AF-A041-9BCF776C5C1A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B33FD9-BD70-43AF-A041-9BCF776C5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blipFill>
                <a:blip r:embed="rId2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30F8FC-170C-45C0-94DE-CC0019BFE293}"/>
                  </a:ext>
                </a:extLst>
              </p:cNvPr>
              <p:cNvSpPr txBox="1"/>
              <p:nvPr/>
            </p:nvSpPr>
            <p:spPr>
              <a:xfrm>
                <a:off x="8409482" y="4252124"/>
                <a:ext cx="337778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−4(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−3−4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30F8FC-170C-45C0-94DE-CC0019BFE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482" y="4252124"/>
                <a:ext cx="3377784" cy="2246769"/>
              </a:xfrm>
              <a:prstGeom prst="rect">
                <a:avLst/>
              </a:prstGeom>
              <a:blipFill>
                <a:blip r:embed="rId3"/>
                <a:stretch>
                  <a:fillRect l="-542" t="-2717" r="-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A8317B-8826-4E41-8B1C-9BF347AA8312}"/>
                  </a:ext>
                </a:extLst>
              </p:cNvPr>
              <p:cNvSpPr txBox="1"/>
              <p:nvPr/>
            </p:nvSpPr>
            <p:spPr>
              <a:xfrm>
                <a:off x="8872329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(5−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A8317B-8826-4E41-8B1C-9BF347AA8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9" y="1507172"/>
                <a:ext cx="2438400" cy="2256515"/>
              </a:xfrm>
              <a:prstGeom prst="rect">
                <a:avLst/>
              </a:prstGeom>
              <a:blipFill>
                <a:blip r:embed="rId4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F5E5EC-71B3-48B8-94A2-4BBDF665CE2B}"/>
                  </a:ext>
                </a:extLst>
              </p:cNvPr>
              <p:cNvSpPr txBox="1"/>
              <p:nvPr/>
            </p:nvSpPr>
            <p:spPr>
              <a:xfrm>
                <a:off x="404734" y="4252123"/>
                <a:ext cx="338777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−(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GB" sz="2800" b="0" i="0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+8−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DF5E5EC-71B3-48B8-94A2-4BBDF665C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34" y="4252123"/>
                <a:ext cx="3387777" cy="2246769"/>
              </a:xfrm>
              <a:prstGeom prst="rect">
                <a:avLst/>
              </a:prstGeom>
              <a:blipFill>
                <a:blip r:embed="rId5"/>
                <a:stretch>
                  <a:fillRect l="-180" t="-2717" r="-3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C80CBC-FF70-4494-85DD-EB30B29B4EB6}"/>
                  </a:ext>
                </a:extLst>
              </p:cNvPr>
              <p:cNvSpPr txBox="1"/>
              <p:nvPr/>
            </p:nvSpPr>
            <p:spPr>
              <a:xfrm>
                <a:off x="4552122" y="2877213"/>
                <a:ext cx="325775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+10+3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C80CBC-FF70-4494-85DD-EB30B29B4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122" y="2877213"/>
                <a:ext cx="3257753" cy="2246769"/>
              </a:xfrm>
              <a:prstGeom prst="rect">
                <a:avLst/>
              </a:prstGeom>
              <a:blipFill>
                <a:blip r:embed="rId6"/>
                <a:stretch>
                  <a:fillRect l="-2434" t="-2710" r="-22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1EAFF70-0328-46AE-99F1-9FC31C262105}"/>
              </a:ext>
            </a:extLst>
          </p:cNvPr>
          <p:cNvSpPr txBox="1"/>
          <p:nvPr/>
        </p:nvSpPr>
        <p:spPr>
          <a:xfrm>
            <a:off x="4383259" y="546969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BCC170-CC81-4CAD-9093-571227FE3C36}"/>
              </a:ext>
            </a:extLst>
          </p:cNvPr>
          <p:cNvSpPr txBox="1"/>
          <p:nvPr/>
        </p:nvSpPr>
        <p:spPr>
          <a:xfrm rot="19658400">
            <a:off x="533622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1B674F-346B-4F1F-A327-50BE8B1CEB16}"/>
              </a:ext>
            </a:extLst>
          </p:cNvPr>
          <p:cNvSpPr txBox="1"/>
          <p:nvPr/>
        </p:nvSpPr>
        <p:spPr>
          <a:xfrm rot="19658400">
            <a:off x="8524679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5003C0-29CE-4EEF-BD6E-2A3F6CD87988}"/>
              </a:ext>
            </a:extLst>
          </p:cNvPr>
          <p:cNvSpPr txBox="1"/>
          <p:nvPr/>
        </p:nvSpPr>
        <p:spPr>
          <a:xfrm rot="19658400">
            <a:off x="4560064" y="36324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4ABC13-11EC-4A25-A414-3C6E42A3BD1E}"/>
              </a:ext>
            </a:extLst>
          </p:cNvPr>
          <p:cNvSpPr txBox="1"/>
          <p:nvPr/>
        </p:nvSpPr>
        <p:spPr>
          <a:xfrm rot="19658400">
            <a:off x="533623" y="496601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8F1DA0-11AC-47F2-867C-27C5BCBD737E}"/>
              </a:ext>
            </a:extLst>
          </p:cNvPr>
          <p:cNvSpPr txBox="1"/>
          <p:nvPr/>
        </p:nvSpPr>
        <p:spPr>
          <a:xfrm rot="19658400">
            <a:off x="8531524" y="50215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147510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Factorising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C6B5D7-D279-4A90-A033-48C7CACD4E22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C6B5D7-D279-4A90-A033-48C7CACD4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blipFill>
                <a:blip r:embed="rId2"/>
                <a:stretch>
                  <a:fillRect l="-1750" t="-2432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357435-4B5F-40BD-BE10-802A9D01E03C}"/>
                  </a:ext>
                </a:extLst>
              </p:cNvPr>
              <p:cNvSpPr txBox="1"/>
              <p:nvPr/>
            </p:nvSpPr>
            <p:spPr>
              <a:xfrm>
                <a:off x="881271" y="4258748"/>
                <a:ext cx="24384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357435-4B5F-40BD-BE10-802A9D01E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4258748"/>
                <a:ext cx="2438400" cy="2246769"/>
              </a:xfrm>
              <a:prstGeom prst="rect">
                <a:avLst/>
              </a:prstGeom>
              <a:blipFill>
                <a:blip r:embed="rId3"/>
                <a:stretch>
                  <a:fillRect l="-1750" t="-2717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3D5250-39A2-4AE2-B589-9B9B45207367}"/>
                  </a:ext>
                </a:extLst>
              </p:cNvPr>
              <p:cNvSpPr txBox="1"/>
              <p:nvPr/>
            </p:nvSpPr>
            <p:spPr>
              <a:xfrm>
                <a:off x="4876798" y="2877213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3D5250-39A2-4AE2-B589-9B9B45207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8" y="2877213"/>
                <a:ext cx="2438400" cy="2256515"/>
              </a:xfrm>
              <a:prstGeom prst="rect">
                <a:avLst/>
              </a:prstGeom>
              <a:blipFill>
                <a:blip r:embed="rId4"/>
                <a:stretch>
                  <a:fillRect l="-1500" t="-2703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C4DE18-840D-4DCB-A6DB-DA9B24623BA1}"/>
                  </a:ext>
                </a:extLst>
              </p:cNvPr>
              <p:cNvSpPr txBox="1"/>
              <p:nvPr/>
            </p:nvSpPr>
            <p:spPr>
              <a:xfrm>
                <a:off x="8753062" y="4256997"/>
                <a:ext cx="2763076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C4DE18-840D-4DCB-A6DB-DA9B24623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062" y="4256997"/>
                <a:ext cx="2763076" cy="2256515"/>
              </a:xfrm>
              <a:prstGeom prst="rect">
                <a:avLst/>
              </a:prstGeom>
              <a:blipFill>
                <a:blip r:embed="rId5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1D1FD9-E62E-4D37-B55F-A6F552630CA9}"/>
                  </a:ext>
                </a:extLst>
              </p:cNvPr>
              <p:cNvSpPr txBox="1"/>
              <p:nvPr/>
            </p:nvSpPr>
            <p:spPr>
              <a:xfrm>
                <a:off x="8915400" y="1502299"/>
                <a:ext cx="2438400" cy="2350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1D1FD9-E62E-4D37-B55F-A6F552630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400" y="1502299"/>
                <a:ext cx="2438400" cy="2350772"/>
              </a:xfrm>
              <a:prstGeom prst="rect">
                <a:avLst/>
              </a:prstGeom>
              <a:blipFill>
                <a:blip r:embed="rId6"/>
                <a:stretch>
                  <a:fillRect l="-1750" t="-2332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7600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Factorising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C6B5D7-D279-4A90-A033-48C7CACD4E22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3C6B5D7-D279-4A90-A033-48C7CACD4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56515"/>
              </a:xfrm>
              <a:prstGeom prst="rect">
                <a:avLst/>
              </a:prstGeom>
              <a:blipFill>
                <a:blip r:embed="rId2"/>
                <a:stretch>
                  <a:fillRect l="-1750" t="-2432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357435-4B5F-40BD-BE10-802A9D01E03C}"/>
                  </a:ext>
                </a:extLst>
              </p:cNvPr>
              <p:cNvSpPr txBox="1"/>
              <p:nvPr/>
            </p:nvSpPr>
            <p:spPr>
              <a:xfrm>
                <a:off x="881271" y="4258748"/>
                <a:ext cx="24384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357435-4B5F-40BD-BE10-802A9D01E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4258748"/>
                <a:ext cx="2438400" cy="2246769"/>
              </a:xfrm>
              <a:prstGeom prst="rect">
                <a:avLst/>
              </a:prstGeom>
              <a:blipFill>
                <a:blip r:embed="rId3"/>
                <a:stretch>
                  <a:fillRect l="-1750" t="-2717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3D5250-39A2-4AE2-B589-9B9B45207367}"/>
                  </a:ext>
                </a:extLst>
              </p:cNvPr>
              <p:cNvSpPr txBox="1"/>
              <p:nvPr/>
            </p:nvSpPr>
            <p:spPr>
              <a:xfrm>
                <a:off x="4876798" y="2877213"/>
                <a:ext cx="2438400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3D5250-39A2-4AE2-B589-9B9B45207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8" y="2877213"/>
                <a:ext cx="2438400" cy="2256515"/>
              </a:xfrm>
              <a:prstGeom prst="rect">
                <a:avLst/>
              </a:prstGeom>
              <a:blipFill>
                <a:blip r:embed="rId4"/>
                <a:stretch>
                  <a:fillRect l="-1500" t="-2703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C4DE18-840D-4DCB-A6DB-DA9B24623BA1}"/>
                  </a:ext>
                </a:extLst>
              </p:cNvPr>
              <p:cNvSpPr txBox="1"/>
              <p:nvPr/>
            </p:nvSpPr>
            <p:spPr>
              <a:xfrm>
                <a:off x="8753062" y="4256997"/>
                <a:ext cx="2763076" cy="225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C4DE18-840D-4DCB-A6DB-DA9B24623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062" y="4256997"/>
                <a:ext cx="2763076" cy="2256515"/>
              </a:xfrm>
              <a:prstGeom prst="rect">
                <a:avLst/>
              </a:prstGeom>
              <a:blipFill>
                <a:blip r:embed="rId5"/>
                <a:stretch>
                  <a:fillRect t="-2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1D1FD9-E62E-4D37-B55F-A6F552630CA9}"/>
                  </a:ext>
                </a:extLst>
              </p:cNvPr>
              <p:cNvSpPr txBox="1"/>
              <p:nvPr/>
            </p:nvSpPr>
            <p:spPr>
              <a:xfrm>
                <a:off x="8915400" y="1502299"/>
                <a:ext cx="2438400" cy="2350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Factorise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1D1FD9-E62E-4D37-B55F-A6F552630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400" y="1502299"/>
                <a:ext cx="2438400" cy="2350772"/>
              </a:xfrm>
              <a:prstGeom prst="rect">
                <a:avLst/>
              </a:prstGeom>
              <a:blipFill>
                <a:blip r:embed="rId6"/>
                <a:stretch>
                  <a:fillRect l="-1750" t="-2332" r="-1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33C3B75-2D6C-4A46-AAC3-26577DDD5BC9}"/>
              </a:ext>
            </a:extLst>
          </p:cNvPr>
          <p:cNvSpPr txBox="1"/>
          <p:nvPr/>
        </p:nvSpPr>
        <p:spPr>
          <a:xfrm>
            <a:off x="4383259" y="1617220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79927D-E201-4AAE-8D7D-6F9110825AF1}"/>
              </a:ext>
            </a:extLst>
          </p:cNvPr>
          <p:cNvSpPr txBox="1"/>
          <p:nvPr/>
        </p:nvSpPr>
        <p:spPr>
          <a:xfrm rot="19658400">
            <a:off x="8569305" y="221639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7A32C3-A4FE-4582-A45C-912653049AC0}"/>
              </a:ext>
            </a:extLst>
          </p:cNvPr>
          <p:cNvSpPr txBox="1"/>
          <p:nvPr/>
        </p:nvSpPr>
        <p:spPr>
          <a:xfrm rot="19658400">
            <a:off x="533620" y="225538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C29A5A-CD37-4618-AB44-446DE5B3D91D}"/>
              </a:ext>
            </a:extLst>
          </p:cNvPr>
          <p:cNvSpPr txBox="1"/>
          <p:nvPr/>
        </p:nvSpPr>
        <p:spPr>
          <a:xfrm rot="19658400">
            <a:off x="4527594" y="356870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156892-160E-4C18-AC17-067258975660}"/>
              </a:ext>
            </a:extLst>
          </p:cNvPr>
          <p:cNvSpPr txBox="1"/>
          <p:nvPr/>
        </p:nvSpPr>
        <p:spPr>
          <a:xfrm rot="19658400">
            <a:off x="533620" y="501396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3DDC72-0771-4B0C-8333-C3D72BB24C6E}"/>
              </a:ext>
            </a:extLst>
          </p:cNvPr>
          <p:cNvSpPr txBox="1"/>
          <p:nvPr/>
        </p:nvSpPr>
        <p:spPr>
          <a:xfrm rot="19658400">
            <a:off x="8570799" y="502643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285037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52785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Expanding and</a:t>
            </a:r>
            <a:br>
              <a:rPr lang="en-GB" sz="4800" b="1" dirty="0"/>
            </a:br>
            <a:r>
              <a:rPr lang="en-GB" sz="4800" b="1" dirty="0"/>
              <a:t>factorising</a:t>
            </a:r>
            <a:br>
              <a:rPr lang="en-GB" sz="4800" b="1" dirty="0"/>
            </a:br>
            <a:r>
              <a:rPr lang="en-GB" sz="4800" b="1" dirty="0"/>
              <a:t>quadratics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13A77E-F681-4D8F-9E4A-0A135FDDC964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83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13A77E-F681-4D8F-9E4A-0A135FDDC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83638"/>
              </a:xfrm>
              <a:prstGeom prst="rect">
                <a:avLst/>
              </a:prstGeom>
              <a:blipFill>
                <a:blip r:embed="rId2"/>
                <a:stretch>
                  <a:fillRect t="-2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114625-D633-4888-A233-70A4D04B7360}"/>
                  </a:ext>
                </a:extLst>
              </p:cNvPr>
              <p:cNvSpPr txBox="1"/>
              <p:nvPr/>
            </p:nvSpPr>
            <p:spPr>
              <a:xfrm>
                <a:off x="8653276" y="4238563"/>
                <a:ext cx="2906378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114625-D633-4888-A233-70A4D04B7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276" y="4238563"/>
                <a:ext cx="2906378" cy="2323649"/>
              </a:xfrm>
              <a:prstGeom prst="rect">
                <a:avLst/>
              </a:prstGeom>
              <a:blipFill>
                <a:blip r:embed="rId3"/>
                <a:stretch>
                  <a:fillRect t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7CC7E5-568A-4109-99D2-BD3B74D3903A}"/>
                  </a:ext>
                </a:extLst>
              </p:cNvPr>
              <p:cNvSpPr txBox="1"/>
              <p:nvPr/>
            </p:nvSpPr>
            <p:spPr>
              <a:xfrm>
                <a:off x="8872328" y="1488738"/>
                <a:ext cx="2438400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7CC7E5-568A-4109-99D2-BD3B74D39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8" y="1488738"/>
                <a:ext cx="2438400" cy="2323649"/>
              </a:xfrm>
              <a:prstGeom prst="rect">
                <a:avLst/>
              </a:prstGeom>
              <a:blipFill>
                <a:blip r:embed="rId4"/>
                <a:stretch>
                  <a:fillRect t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35A001-4EB7-42AE-9BAF-8E74FF2D5B86}"/>
                  </a:ext>
                </a:extLst>
              </p:cNvPr>
              <p:cNvSpPr txBox="1"/>
              <p:nvPr/>
            </p:nvSpPr>
            <p:spPr>
              <a:xfrm>
                <a:off x="4982423" y="2863652"/>
                <a:ext cx="2438400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35A001-4EB7-42AE-9BAF-8E74FF2D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423" y="2863652"/>
                <a:ext cx="2438400" cy="2323649"/>
              </a:xfrm>
              <a:prstGeom prst="rect">
                <a:avLst/>
              </a:prstGeom>
              <a:blipFill>
                <a:blip r:embed="rId5"/>
                <a:stretch>
                  <a:fillRect t="-2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C88300-68EE-437B-AA57-A7AD7649DA8C}"/>
                  </a:ext>
                </a:extLst>
              </p:cNvPr>
              <p:cNvSpPr txBox="1"/>
              <p:nvPr/>
            </p:nvSpPr>
            <p:spPr>
              <a:xfrm>
                <a:off x="766326" y="4258748"/>
                <a:ext cx="2668286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C88300-68EE-437B-AA57-A7AD7649D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26" y="4258748"/>
                <a:ext cx="2668286" cy="2323649"/>
              </a:xfrm>
              <a:prstGeom prst="rect">
                <a:avLst/>
              </a:prstGeom>
              <a:blipFill>
                <a:blip r:embed="rId6"/>
                <a:stretch>
                  <a:fillRect t="-2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833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52785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Expanding and</a:t>
            </a:r>
            <a:br>
              <a:rPr lang="en-GB" sz="4800" b="1" dirty="0"/>
            </a:br>
            <a:r>
              <a:rPr lang="en-GB" sz="4800" b="1" dirty="0"/>
              <a:t>factorising</a:t>
            </a:r>
            <a:br>
              <a:rPr lang="en-GB" sz="4800" b="1" dirty="0"/>
            </a:br>
            <a:r>
              <a:rPr lang="en-GB" sz="4800" b="1" dirty="0"/>
              <a:t>quadratics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13A77E-F681-4D8F-9E4A-0A135FDDC964}"/>
                  </a:ext>
                </a:extLst>
              </p:cNvPr>
              <p:cNvSpPr txBox="1"/>
              <p:nvPr/>
            </p:nvSpPr>
            <p:spPr>
              <a:xfrm>
                <a:off x="881271" y="1507172"/>
                <a:ext cx="2438400" cy="2283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13A77E-F681-4D8F-9E4A-0A135FDDC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271" y="1507172"/>
                <a:ext cx="2438400" cy="2283638"/>
              </a:xfrm>
              <a:prstGeom prst="rect">
                <a:avLst/>
              </a:prstGeom>
              <a:blipFill>
                <a:blip r:embed="rId2"/>
                <a:stretch>
                  <a:fillRect t="-2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114625-D633-4888-A233-70A4D04B7360}"/>
                  </a:ext>
                </a:extLst>
              </p:cNvPr>
              <p:cNvSpPr txBox="1"/>
              <p:nvPr/>
            </p:nvSpPr>
            <p:spPr>
              <a:xfrm>
                <a:off x="8653276" y="4238563"/>
                <a:ext cx="2906378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114625-D633-4888-A233-70A4D04B7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276" y="4238563"/>
                <a:ext cx="2906378" cy="2323649"/>
              </a:xfrm>
              <a:prstGeom prst="rect">
                <a:avLst/>
              </a:prstGeom>
              <a:blipFill>
                <a:blip r:embed="rId3"/>
                <a:stretch>
                  <a:fillRect t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7CC7E5-568A-4109-99D2-BD3B74D3903A}"/>
                  </a:ext>
                </a:extLst>
              </p:cNvPr>
              <p:cNvSpPr txBox="1"/>
              <p:nvPr/>
            </p:nvSpPr>
            <p:spPr>
              <a:xfrm>
                <a:off x="8872328" y="1488738"/>
                <a:ext cx="2438400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C7CC7E5-568A-4109-99D2-BD3B74D39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328" y="1488738"/>
                <a:ext cx="2438400" cy="2323649"/>
              </a:xfrm>
              <a:prstGeom prst="rect">
                <a:avLst/>
              </a:prstGeom>
              <a:blipFill>
                <a:blip r:embed="rId4"/>
                <a:stretch>
                  <a:fillRect t="-2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35A001-4EB7-42AE-9BAF-8E74FF2D5B86}"/>
                  </a:ext>
                </a:extLst>
              </p:cNvPr>
              <p:cNvSpPr txBox="1"/>
              <p:nvPr/>
            </p:nvSpPr>
            <p:spPr>
              <a:xfrm>
                <a:off x="4982423" y="2863652"/>
                <a:ext cx="2438400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35A001-4EB7-42AE-9BAF-8E74FF2D5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423" y="2863652"/>
                <a:ext cx="2438400" cy="2323649"/>
              </a:xfrm>
              <a:prstGeom prst="rect">
                <a:avLst/>
              </a:prstGeom>
              <a:blipFill>
                <a:blip r:embed="rId5"/>
                <a:stretch>
                  <a:fillRect t="-2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C88300-68EE-437B-AA57-A7AD7649DA8C}"/>
                  </a:ext>
                </a:extLst>
              </p:cNvPr>
              <p:cNvSpPr txBox="1"/>
              <p:nvPr/>
            </p:nvSpPr>
            <p:spPr>
              <a:xfrm>
                <a:off x="766326" y="4258748"/>
                <a:ext cx="2668286" cy="232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Expand and 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8C88300-68EE-437B-AA57-A7AD7649D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326" y="4258748"/>
                <a:ext cx="2668286" cy="2323649"/>
              </a:xfrm>
              <a:prstGeom prst="rect">
                <a:avLst/>
              </a:prstGeom>
              <a:blipFill>
                <a:blip r:embed="rId6"/>
                <a:stretch>
                  <a:fillRect t="-2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458B61F-48A5-4180-9B5E-9A6D8E2BC389}"/>
              </a:ext>
            </a:extLst>
          </p:cNvPr>
          <p:cNvSpPr txBox="1"/>
          <p:nvPr/>
        </p:nvSpPr>
        <p:spPr>
          <a:xfrm>
            <a:off x="4383259" y="546969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6DB6F2-AAA7-44DE-A38A-CF10906C4820}"/>
              </a:ext>
            </a:extLst>
          </p:cNvPr>
          <p:cNvSpPr txBox="1"/>
          <p:nvPr/>
        </p:nvSpPr>
        <p:spPr>
          <a:xfrm rot="19658400">
            <a:off x="8479842" y="227240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4560064" y="36324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EE8AAD-8F2F-4F73-B976-35C7561A6A0A}"/>
              </a:ext>
            </a:extLst>
          </p:cNvPr>
          <p:cNvSpPr txBox="1"/>
          <p:nvPr/>
        </p:nvSpPr>
        <p:spPr>
          <a:xfrm rot="19658400">
            <a:off x="8479841" y="494361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42FB9F-7BA2-474E-A6D4-4A334CD5D171}"/>
              </a:ext>
            </a:extLst>
          </p:cNvPr>
          <p:cNvSpPr txBox="1"/>
          <p:nvPr/>
        </p:nvSpPr>
        <p:spPr>
          <a:xfrm rot="19658400">
            <a:off x="533620" y="502643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C05B63-5524-4E86-9E00-2CA91EC923B1}"/>
              </a:ext>
            </a:extLst>
          </p:cNvPr>
          <p:cNvSpPr txBox="1"/>
          <p:nvPr/>
        </p:nvSpPr>
        <p:spPr>
          <a:xfrm rot="19658400">
            <a:off x="533620" y="227240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71025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67925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Rearranging</a:t>
            </a:r>
            <a:br>
              <a:rPr lang="en-GB" sz="4800" b="1" dirty="0"/>
            </a:br>
            <a:r>
              <a:rPr lang="en-GB" sz="4800" b="1" dirty="0"/>
              <a:t>formulae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452577" y="1805444"/>
                <a:ext cx="329578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 smtClean="0"/>
                  <a:t> the subject:</a:t>
                </a:r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77" y="1805444"/>
                <a:ext cx="3295786" cy="1815882"/>
              </a:xfrm>
              <a:prstGeom prst="rect">
                <a:avLst/>
              </a:prstGeom>
              <a:blipFill>
                <a:blip r:embed="rId2"/>
                <a:stretch>
                  <a:fillRect t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8443634" y="4065825"/>
                <a:ext cx="3295786" cy="2614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 smtClean="0"/>
                  <a:t> the subject: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i="1" dirty="0" smtClean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  <a:endParaRPr lang="en-GB" sz="2400" i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634" y="4065825"/>
                <a:ext cx="3295786" cy="2614690"/>
              </a:xfrm>
              <a:prstGeom prst="rect">
                <a:avLst/>
              </a:prstGeom>
              <a:blipFill>
                <a:blip r:embed="rId3"/>
                <a:stretch>
                  <a:fillRect t="-1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8443634" y="1357308"/>
                <a:ext cx="3295786" cy="2556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 the subject: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634" y="1357308"/>
                <a:ext cx="3295786" cy="2556021"/>
              </a:xfrm>
              <a:prstGeom prst="rect">
                <a:avLst/>
              </a:prstGeom>
              <a:blipFill>
                <a:blip r:embed="rId4"/>
                <a:stretch>
                  <a:fillRect t="-1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4448106" y="2858101"/>
                <a:ext cx="3295786" cy="2288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 the subject: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106" y="2858101"/>
                <a:ext cx="3295786" cy="2288383"/>
              </a:xfrm>
              <a:prstGeom prst="rect">
                <a:avLst/>
              </a:prstGeom>
              <a:blipFill>
                <a:blip r:embed="rId5"/>
                <a:stretch>
                  <a:fillRect t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358811" y="4065825"/>
                <a:ext cx="3483319" cy="2616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 smtClean="0"/>
                  <a:t> the subject:</a:t>
                </a:r>
                <a:r>
                  <a:rPr lang="en-GB" sz="2400" dirty="0"/>
                  <a:t/>
                </a:r>
                <a:br>
                  <a:rPr lang="en-GB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num>
                            <m:den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𝒉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1" y="4065825"/>
                <a:ext cx="3483319" cy="2616037"/>
              </a:xfrm>
              <a:prstGeom prst="rect">
                <a:avLst/>
              </a:prstGeom>
              <a:blipFill>
                <a:blip r:embed="rId6"/>
                <a:stretch>
                  <a:fillRect t="-1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1618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67925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Rearranging</a:t>
            </a:r>
            <a:br>
              <a:rPr lang="en-GB" sz="4800" b="1" dirty="0"/>
            </a:br>
            <a:r>
              <a:rPr lang="en-GB" sz="4800" b="1" dirty="0"/>
              <a:t>formulae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452577" y="1805444"/>
                <a:ext cx="329578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 smtClean="0"/>
                  <a:t> the subject:</a:t>
                </a:r>
                <a:endParaRPr lang="en-GB" sz="28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800" b="0" dirty="0"/>
              </a:p>
              <a:p>
                <a:pPr algn="ctr"/>
                <a:r>
                  <a:rPr lang="en-GB" sz="28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77" y="1805444"/>
                <a:ext cx="3295786" cy="1815882"/>
              </a:xfrm>
              <a:prstGeom prst="rect">
                <a:avLst/>
              </a:prstGeom>
              <a:blipFill>
                <a:blip r:embed="rId2"/>
                <a:stretch>
                  <a:fillRect t="-3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8443634" y="4065825"/>
                <a:ext cx="3295786" cy="2614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 smtClean="0"/>
                  <a:t> the subject: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i="1" dirty="0" smtClean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  <a:endParaRPr lang="en-GB" sz="2400" i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en-GB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634" y="4065825"/>
                <a:ext cx="3295786" cy="2614690"/>
              </a:xfrm>
              <a:prstGeom prst="rect">
                <a:avLst/>
              </a:prstGeom>
              <a:blipFill>
                <a:blip r:embed="rId3"/>
                <a:stretch>
                  <a:fillRect t="-1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8443634" y="1357308"/>
                <a:ext cx="3295786" cy="2556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 the subject: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634" y="1357308"/>
                <a:ext cx="3295786" cy="2556021"/>
              </a:xfrm>
              <a:prstGeom prst="rect">
                <a:avLst/>
              </a:prstGeom>
              <a:blipFill>
                <a:blip r:embed="rId4"/>
                <a:stretch>
                  <a:fillRect t="-1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4448106" y="2858101"/>
                <a:ext cx="3295786" cy="2288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/>
                  <a:t> the subject: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8106" y="2858101"/>
                <a:ext cx="3295786" cy="2288383"/>
              </a:xfrm>
              <a:prstGeom prst="rect">
                <a:avLst/>
              </a:prstGeom>
              <a:blipFill>
                <a:blip r:embed="rId5"/>
                <a:stretch>
                  <a:fillRect t="-2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/>
              <p:nvPr/>
            </p:nvSpPr>
            <p:spPr>
              <a:xfrm>
                <a:off x="358811" y="4065825"/>
                <a:ext cx="3483319" cy="2616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Make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 smtClean="0"/>
                  <a:t> the subject:</a:t>
                </a:r>
                <a:r>
                  <a:rPr lang="en-GB" sz="2400" dirty="0"/>
                  <a:t/>
                </a:r>
                <a:br>
                  <a:rPr lang="en-GB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num>
                            <m:den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𝒉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F81A246-986D-437F-A0C5-581A362FF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1" y="4065825"/>
                <a:ext cx="3483319" cy="2616037"/>
              </a:xfrm>
              <a:prstGeom prst="rect">
                <a:avLst/>
              </a:prstGeom>
              <a:blipFill>
                <a:blip r:embed="rId6"/>
                <a:stretch>
                  <a:fillRect t="-1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458B61F-48A5-4180-9B5E-9A6D8E2BC389}"/>
              </a:ext>
            </a:extLst>
          </p:cNvPr>
          <p:cNvSpPr txBox="1"/>
          <p:nvPr/>
        </p:nvSpPr>
        <p:spPr>
          <a:xfrm>
            <a:off x="4383259" y="546969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6DB6F2-AAA7-44DE-A38A-CF10906C4820}"/>
              </a:ext>
            </a:extLst>
          </p:cNvPr>
          <p:cNvSpPr txBox="1"/>
          <p:nvPr/>
        </p:nvSpPr>
        <p:spPr>
          <a:xfrm rot="19658400">
            <a:off x="533622" y="501922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4560064" y="36324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8556161" y="501922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8524678" y="223055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530244" y="222793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187397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8917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Algebraic</a:t>
            </a:r>
            <a:br>
              <a:rPr lang="en-GB" sz="4800" b="1" dirty="0"/>
            </a:br>
            <a:r>
              <a:rPr lang="en-GB" sz="4800" b="1" dirty="0"/>
              <a:t>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405539" y="1322973"/>
                <a:ext cx="3417376" cy="2617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Write as a single fraction in its simplest form: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39" y="1322973"/>
                <a:ext cx="3417376" cy="2617511"/>
              </a:xfrm>
              <a:prstGeom prst="rect">
                <a:avLst/>
              </a:prstGeom>
              <a:blipFill>
                <a:blip r:embed="rId2"/>
                <a:stretch>
                  <a:fillRect l="-179" t="-1865" r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385715" y="4236968"/>
                <a:ext cx="3417376" cy="2304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15" y="4236968"/>
                <a:ext cx="3417376" cy="2304029"/>
              </a:xfrm>
              <a:prstGeom prst="rect">
                <a:avLst/>
              </a:prstGeom>
              <a:blipFill>
                <a:blip r:embed="rId3"/>
                <a:stretch>
                  <a:fillRect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8382840" y="1506500"/>
                <a:ext cx="3417376" cy="2232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+20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840" y="1506500"/>
                <a:ext cx="3417376" cy="2232406"/>
              </a:xfrm>
              <a:prstGeom prst="rect">
                <a:avLst/>
              </a:prstGeom>
              <a:blipFill>
                <a:blip r:embed="rId4"/>
                <a:stretch>
                  <a:fillRect t="-2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8369085" y="4251027"/>
                <a:ext cx="3417376" cy="2226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085" y="4251027"/>
                <a:ext cx="3417376" cy="2226700"/>
              </a:xfrm>
              <a:prstGeom prst="rect">
                <a:avLst/>
              </a:prstGeom>
              <a:blipFill>
                <a:blip r:embed="rId5"/>
                <a:stretch>
                  <a:fillRect t="-2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4389558" y="2666469"/>
                <a:ext cx="3417376" cy="2691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Write as a single fraction in its simplest form: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d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558" y="2666469"/>
                <a:ext cx="3417376" cy="2691634"/>
              </a:xfrm>
              <a:prstGeom prst="rect">
                <a:avLst/>
              </a:prstGeom>
              <a:blipFill>
                <a:blip r:embed="rId6"/>
                <a:stretch>
                  <a:fillRect t="-1810" r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28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8917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Algebraic</a:t>
            </a:r>
            <a:br>
              <a:rPr lang="en-GB" sz="4800" b="1" dirty="0"/>
            </a:br>
            <a:r>
              <a:rPr lang="en-GB" sz="4800" b="1" dirty="0"/>
              <a:t>fractions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405539" y="1322973"/>
                <a:ext cx="3417376" cy="2617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Write as a single fraction in its simplest form: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</a:t>
                </a:r>
                <a:r>
                  <a:rPr lang="en-GB" sz="2400" i="1" dirty="0" smtClean="0"/>
                  <a:t>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39" y="1322973"/>
                <a:ext cx="3417376" cy="2617511"/>
              </a:xfrm>
              <a:prstGeom prst="rect">
                <a:avLst/>
              </a:prstGeom>
              <a:blipFill>
                <a:blip r:embed="rId2"/>
                <a:stretch>
                  <a:fillRect l="-179" t="-1865" r="-19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385715" y="4236968"/>
                <a:ext cx="3417376" cy="2269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15" y="4236968"/>
                <a:ext cx="3417376" cy="2269789"/>
              </a:xfrm>
              <a:prstGeom prst="rect">
                <a:avLst/>
              </a:prstGeom>
              <a:blipFill>
                <a:blip r:embed="rId3"/>
                <a:stretch>
                  <a:fillRect t="-2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8382840" y="1506500"/>
                <a:ext cx="3417376" cy="2232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+20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840" y="1506500"/>
                <a:ext cx="3417376" cy="2232406"/>
              </a:xfrm>
              <a:prstGeom prst="rect">
                <a:avLst/>
              </a:prstGeom>
              <a:blipFill>
                <a:blip r:embed="rId4"/>
                <a:stretch>
                  <a:fillRect t="-2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8369085" y="4251027"/>
                <a:ext cx="3417376" cy="2226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Simplify fully: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085" y="4251027"/>
                <a:ext cx="3417376" cy="2226700"/>
              </a:xfrm>
              <a:prstGeom prst="rect">
                <a:avLst/>
              </a:prstGeom>
              <a:blipFill>
                <a:blip r:embed="rId5"/>
                <a:stretch>
                  <a:fillRect t="-2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/>
              <p:nvPr/>
            </p:nvSpPr>
            <p:spPr>
              <a:xfrm>
                <a:off x="4389558" y="2666469"/>
                <a:ext cx="3417376" cy="2691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Write as a single fraction in its simplest form: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b="0" dirty="0"/>
              </a:p>
              <a:p>
                <a:pPr algn="ctr"/>
                <a:r>
                  <a:rPr lang="en-GB" sz="2400" i="1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d>
                          <m:d>
                            <m:d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5C183F-5F4F-4899-A9FA-1C96B744EE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558" y="2666469"/>
                <a:ext cx="3417376" cy="2691634"/>
              </a:xfrm>
              <a:prstGeom prst="rect">
                <a:avLst/>
              </a:prstGeom>
              <a:blipFill>
                <a:blip r:embed="rId6"/>
                <a:stretch>
                  <a:fillRect t="-1810" r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458B61F-48A5-4180-9B5E-9A6D8E2BC389}"/>
              </a:ext>
            </a:extLst>
          </p:cNvPr>
          <p:cNvSpPr txBox="1"/>
          <p:nvPr/>
        </p:nvSpPr>
        <p:spPr>
          <a:xfrm>
            <a:off x="4383259" y="5469692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6DB6F2-AAA7-44DE-A38A-CF10906C4820}"/>
              </a:ext>
            </a:extLst>
          </p:cNvPr>
          <p:cNvSpPr txBox="1"/>
          <p:nvPr/>
        </p:nvSpPr>
        <p:spPr>
          <a:xfrm rot="19658400">
            <a:off x="4529149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527553" y="229017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6DB6F2-AAA7-44DE-A38A-CF10906C4820}"/>
              </a:ext>
            </a:extLst>
          </p:cNvPr>
          <p:cNvSpPr txBox="1"/>
          <p:nvPr/>
        </p:nvSpPr>
        <p:spPr>
          <a:xfrm rot="19658400">
            <a:off x="8510924" y="500416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8510923" y="226876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3AFD81-15A4-44EC-B03C-03C20F370F06}"/>
              </a:ext>
            </a:extLst>
          </p:cNvPr>
          <p:cNvSpPr txBox="1"/>
          <p:nvPr/>
        </p:nvSpPr>
        <p:spPr>
          <a:xfrm rot="19658400">
            <a:off x="527553" y="502335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382678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3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839</Words>
  <Application>Microsoft Office PowerPoint</Application>
  <PresentationFormat>Widescreen</PresentationFormat>
  <Paragraphs>614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Non-examples (Expressions and Formulae)</vt:lpstr>
      <vt:lpstr>Go straight to…</vt:lpstr>
      <vt:lpstr>Mathematical Property: Simplifying expressions</vt:lpstr>
      <vt:lpstr>Mathematical Property: Simplifying expressions</vt:lpstr>
      <vt:lpstr>Mathematical Property: Substitution</vt:lpstr>
      <vt:lpstr>Mathematical Property: Substitution</vt:lpstr>
      <vt:lpstr>Mathematical Property: Expanding a bracket</vt:lpstr>
      <vt:lpstr>Mathematical Property: Expanding a bracket</vt:lpstr>
      <vt:lpstr>Mathematical Property: Factorising</vt:lpstr>
      <vt:lpstr>Mathematical Property: Factorising</vt:lpstr>
      <vt:lpstr>Mathematical Property: Expanding and factorising quadratics</vt:lpstr>
      <vt:lpstr>Mathematical Property: Expanding and factorising quadratics</vt:lpstr>
      <vt:lpstr>Mathematical Property: Rearranging formulae</vt:lpstr>
      <vt:lpstr>Mathematical Property: Rearranging formulae</vt:lpstr>
      <vt:lpstr>Mathematical Property: Algebraic fractions</vt:lpstr>
      <vt:lpstr>Mathematical Property: Algebraic fractions</vt:lpstr>
      <vt:lpstr>Mathematical Property: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A.Lutwyche</cp:lastModifiedBy>
  <cp:revision>35</cp:revision>
  <dcterms:created xsi:type="dcterms:W3CDTF">2019-11-17T17:41:38Z</dcterms:created>
  <dcterms:modified xsi:type="dcterms:W3CDTF">2019-12-12T12:15:53Z</dcterms:modified>
</cp:coreProperties>
</file>