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4" r:id="rId7"/>
    <p:sldId id="265" r:id="rId8"/>
    <p:sldId id="260" r:id="rId9"/>
    <p:sldId id="261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97" autoAdjust="0"/>
    <p:restoredTop sz="94660"/>
  </p:normalViewPr>
  <p:slideViewPr>
    <p:cSldViewPr snapToGrid="0">
      <p:cViewPr varScale="1">
        <p:scale>
          <a:sx n="79" d="100"/>
          <a:sy n="79" d="100"/>
        </p:scale>
        <p:origin x="84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B5F3-DA18-4508-A15E-D4C8A515E2E9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97733-5E73-46BB-87C5-952A59770C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0501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B5F3-DA18-4508-A15E-D4C8A515E2E9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97733-5E73-46BB-87C5-952A59770C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8415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B5F3-DA18-4508-A15E-D4C8A515E2E9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97733-5E73-46BB-87C5-952A59770C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7393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B5F3-DA18-4508-A15E-D4C8A515E2E9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97733-5E73-46BB-87C5-952A59770C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457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B5F3-DA18-4508-A15E-D4C8A515E2E9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97733-5E73-46BB-87C5-952A59770C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408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B5F3-DA18-4508-A15E-D4C8A515E2E9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97733-5E73-46BB-87C5-952A59770C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7951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B5F3-DA18-4508-A15E-D4C8A515E2E9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97733-5E73-46BB-87C5-952A59770C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800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B5F3-DA18-4508-A15E-D4C8A515E2E9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97733-5E73-46BB-87C5-952A59770C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57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B5F3-DA18-4508-A15E-D4C8A515E2E9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97733-5E73-46BB-87C5-952A59770C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7558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B5F3-DA18-4508-A15E-D4C8A515E2E9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97733-5E73-46BB-87C5-952A59770C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19322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4B5F3-DA18-4508-A15E-D4C8A515E2E9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97733-5E73-46BB-87C5-952A59770C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506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4B5F3-DA18-4508-A15E-D4C8A515E2E9}" type="datetimeFigureOut">
              <a:rPr lang="en-GB" smtClean="0"/>
              <a:t>07/06/2019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197733-5E73-46BB-87C5-952A59770C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1151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Bar Graphs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600" i="1" dirty="0" smtClean="0"/>
              <a:t>A series of problems…</a:t>
            </a:r>
            <a:endParaRPr lang="en-GB" sz="3600" i="1" dirty="0"/>
          </a:p>
        </p:txBody>
      </p:sp>
    </p:spTree>
    <p:extLst>
      <p:ext uri="{BB962C8B-B14F-4D97-AF65-F5344CB8AC3E}">
        <p14:creationId xmlns:p14="http://schemas.microsoft.com/office/powerpoint/2010/main" val="26246059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51255" y="117618"/>
            <a:ext cx="11894074" cy="1325563"/>
          </a:xfrm>
        </p:spPr>
        <p:txBody>
          <a:bodyPr/>
          <a:lstStyle/>
          <a:p>
            <a:pPr algn="ctr"/>
            <a:r>
              <a:rPr lang="en-GB" b="1" dirty="0" smtClean="0"/>
              <a:t>Answer the questions about the bar gra</a:t>
            </a:r>
            <a:r>
              <a:rPr lang="en-GB" b="1" dirty="0"/>
              <a:t>p</a:t>
            </a:r>
            <a:r>
              <a:rPr lang="en-GB" b="1" dirty="0" smtClean="0"/>
              <a:t>h below:</a:t>
            </a:r>
            <a:endParaRPr lang="en-GB" b="1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41" y="1200508"/>
            <a:ext cx="5421316" cy="5337795"/>
          </a:xfrm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6172200" y="1200508"/>
            <a:ext cx="5181600" cy="53377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Some pupils were asked which house they were a member of at school…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students asked were in House 5?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more students were in House 1 than House 4?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students were asked altogether?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Which is the modal House?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3870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51255" y="117618"/>
            <a:ext cx="11894074" cy="1325563"/>
          </a:xfrm>
        </p:spPr>
        <p:txBody>
          <a:bodyPr/>
          <a:lstStyle/>
          <a:p>
            <a:pPr algn="ctr"/>
            <a:r>
              <a:rPr lang="en-GB" b="1" dirty="0" smtClean="0"/>
              <a:t>Answer the questions about the bar gra</a:t>
            </a:r>
            <a:r>
              <a:rPr lang="en-GB" b="1" dirty="0"/>
              <a:t>p</a:t>
            </a:r>
            <a:r>
              <a:rPr lang="en-GB" b="1" dirty="0" smtClean="0"/>
              <a:t>h below:</a:t>
            </a:r>
            <a:endParaRPr lang="en-GB" b="1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641" y="1200508"/>
            <a:ext cx="5421316" cy="5337795"/>
          </a:xfrm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6172200" y="1200508"/>
            <a:ext cx="5181600" cy="53377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Some pupils were asked which house they were a member of at school…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students asked were in House 5?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more students were in House 1 than House 4?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students were asked altogether?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Which is the modal House?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446509" y="2877268"/>
                <a:ext cx="2965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6509" y="2877268"/>
                <a:ext cx="296556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9446509" y="5030348"/>
                <a:ext cx="51135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46509" y="5030348"/>
                <a:ext cx="511358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7310617" y="4144595"/>
                <a:ext cx="2965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617" y="4144595"/>
                <a:ext cx="296556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674008" y="5912662"/>
            <a:ext cx="202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House 2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5267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45123"/>
            <a:ext cx="10515600" cy="1325563"/>
          </a:xfrm>
        </p:spPr>
        <p:txBody>
          <a:bodyPr/>
          <a:lstStyle/>
          <a:p>
            <a:pPr algn="ctr"/>
            <a:r>
              <a:rPr lang="en-GB" b="1" dirty="0" smtClean="0"/>
              <a:t>Write at least five questions using the bar chart on favourite condiments below:</a:t>
            </a:r>
            <a:endParaRPr lang="en-GB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464" y="1412412"/>
            <a:ext cx="5307646" cy="5278037"/>
          </a:xfrm>
        </p:spPr>
      </p:pic>
    </p:spTree>
    <p:extLst>
      <p:ext uri="{BB962C8B-B14F-4D97-AF65-F5344CB8AC3E}">
        <p14:creationId xmlns:p14="http://schemas.microsoft.com/office/powerpoint/2010/main" val="40877278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53" y="200120"/>
            <a:ext cx="11894075" cy="1511802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 smtClean="0"/>
              <a:t>What is wrong with the bar chart below on the colours of cars in a car park?</a:t>
            </a:r>
            <a:endParaRPr lang="en-GB" sz="54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166" y="1711922"/>
            <a:ext cx="4668247" cy="5083522"/>
          </a:xfrm>
        </p:spPr>
      </p:pic>
    </p:spTree>
    <p:extLst>
      <p:ext uri="{BB962C8B-B14F-4D97-AF65-F5344CB8AC3E}">
        <p14:creationId xmlns:p14="http://schemas.microsoft.com/office/powerpoint/2010/main" val="1582862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253" y="200120"/>
            <a:ext cx="11894075" cy="1511802"/>
          </a:xfrm>
        </p:spPr>
        <p:txBody>
          <a:bodyPr>
            <a:noAutofit/>
          </a:bodyPr>
          <a:lstStyle/>
          <a:p>
            <a:pPr algn="ctr"/>
            <a:r>
              <a:rPr lang="en-GB" sz="5400" b="1" dirty="0" smtClean="0"/>
              <a:t>What is wrong with the bar chart below on the colours of cars in a car park?</a:t>
            </a:r>
            <a:endParaRPr lang="en-GB" sz="5400" b="1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166" y="1711922"/>
            <a:ext cx="4668247" cy="5083522"/>
          </a:xfrm>
        </p:spPr>
      </p:pic>
      <p:sp>
        <p:nvSpPr>
          <p:cNvPr id="3" name="TextBox 2"/>
          <p:cNvSpPr txBox="1"/>
          <p:nvPr/>
        </p:nvSpPr>
        <p:spPr>
          <a:xfrm>
            <a:off x="426262" y="1945678"/>
            <a:ext cx="2811952" cy="138499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Scale doesn’t start at 0 and misses 13 and 14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1156" y="5212539"/>
            <a:ext cx="2811952" cy="954107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B050"/>
                </a:solidFill>
              </a:rPr>
              <a:t>No labels on either axis</a:t>
            </a:r>
            <a:endParaRPr lang="en-GB" sz="2800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552734" y="1945678"/>
            <a:ext cx="3092112" cy="954107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0070C0"/>
                </a:solidFill>
              </a:rPr>
              <a:t>No gaps between bars (discrete data)</a:t>
            </a:r>
            <a:endParaRPr lang="en-GB" sz="2800" b="1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92814" y="3273735"/>
            <a:ext cx="2811952" cy="954107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7030A0"/>
                </a:solidFill>
              </a:rPr>
              <a:t>Different widths of bar</a:t>
            </a:r>
            <a:endParaRPr lang="en-GB" sz="2800" b="1" dirty="0">
              <a:solidFill>
                <a:srgbClr val="7030A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692814" y="4781651"/>
            <a:ext cx="2811952" cy="954107"/>
          </a:xfrm>
          <a:prstGeom prst="rect">
            <a:avLst/>
          </a:prstGeom>
          <a:noFill/>
          <a:ln w="3810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chemeClr val="accent4">
                    <a:lumMod val="50000"/>
                  </a:schemeClr>
                </a:solidFill>
              </a:rPr>
              <a:t>You can’t have half a car!</a:t>
            </a:r>
            <a:endParaRPr lang="en-GB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cxnSp>
        <p:nvCxnSpPr>
          <p:cNvPr id="10" name="Straight Arrow Connector 9"/>
          <p:cNvCxnSpPr>
            <a:stCxn id="7" idx="1"/>
          </p:cNvCxnSpPr>
          <p:nvPr/>
        </p:nvCxnSpPr>
        <p:spPr>
          <a:xfrm flipH="1">
            <a:off x="5740782" y="2422732"/>
            <a:ext cx="2811952" cy="204614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1"/>
          </p:cNvCxnSpPr>
          <p:nvPr/>
        </p:nvCxnSpPr>
        <p:spPr>
          <a:xfrm flipH="1">
            <a:off x="7315915" y="2422732"/>
            <a:ext cx="1236819" cy="2789807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1"/>
          </p:cNvCxnSpPr>
          <p:nvPr/>
        </p:nvCxnSpPr>
        <p:spPr>
          <a:xfrm flipH="1" flipV="1">
            <a:off x="5768283" y="2899785"/>
            <a:ext cx="2924531" cy="851004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1"/>
          </p:cNvCxnSpPr>
          <p:nvPr/>
        </p:nvCxnSpPr>
        <p:spPr>
          <a:xfrm flipH="1">
            <a:off x="7727711" y="3750789"/>
            <a:ext cx="965103" cy="1030862"/>
          </a:xfrm>
          <a:prstGeom prst="straightConnector1">
            <a:avLst/>
          </a:prstGeom>
          <a:ln w="381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9" idx="1"/>
          </p:cNvCxnSpPr>
          <p:nvPr/>
        </p:nvCxnSpPr>
        <p:spPr>
          <a:xfrm flipH="1" flipV="1">
            <a:off x="7315915" y="3533847"/>
            <a:ext cx="1376899" cy="1724858"/>
          </a:xfrm>
          <a:prstGeom prst="straightConnector1">
            <a:avLst/>
          </a:prstGeom>
          <a:ln w="38100">
            <a:solidFill>
              <a:schemeClr val="accent4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3" idx="3"/>
          </p:cNvCxnSpPr>
          <p:nvPr/>
        </p:nvCxnSpPr>
        <p:spPr>
          <a:xfrm>
            <a:off x="3238214" y="2638176"/>
            <a:ext cx="735645" cy="327140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3" idx="3"/>
          </p:cNvCxnSpPr>
          <p:nvPr/>
        </p:nvCxnSpPr>
        <p:spPr>
          <a:xfrm>
            <a:off x="3238214" y="2638176"/>
            <a:ext cx="756486" cy="163570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5" idx="3"/>
          </p:cNvCxnSpPr>
          <p:nvPr/>
        </p:nvCxnSpPr>
        <p:spPr>
          <a:xfrm flipV="1">
            <a:off x="3143108" y="3273735"/>
            <a:ext cx="621058" cy="2415858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5" idx="3"/>
          </p:cNvCxnSpPr>
          <p:nvPr/>
        </p:nvCxnSpPr>
        <p:spPr>
          <a:xfrm>
            <a:off x="3143108" y="5689593"/>
            <a:ext cx="1242547" cy="855546"/>
          </a:xfrm>
          <a:prstGeom prst="straightConnector1">
            <a:avLst/>
          </a:prstGeom>
          <a:ln w="381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9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250"/>
                            </p:stCondLst>
                            <p:childTnLst>
                              <p:par>
                                <p:cTn id="52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79" y="158871"/>
            <a:ext cx="11894075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 smtClean="0"/>
              <a:t>The comparative bar charts shows responses from two groups of people and their favourite sports: 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more people in Group A than Group B like football?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Which sport was equally popular between the groups?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people like tennis?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Which group had more people?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Explain why there is only one bar for rugby.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76" y="1426584"/>
            <a:ext cx="5067013" cy="5260043"/>
          </a:xfrm>
        </p:spPr>
      </p:pic>
    </p:spTree>
    <p:extLst>
      <p:ext uri="{BB962C8B-B14F-4D97-AF65-F5344CB8AC3E}">
        <p14:creationId xmlns:p14="http://schemas.microsoft.com/office/powerpoint/2010/main" val="3170823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79" y="158871"/>
            <a:ext cx="11894075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 smtClean="0"/>
              <a:t>The comparative bar charts shows responses from two groups of people and their favourite sports: 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more people in Group A than Group B like football?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Which sport was equally popular between the groups?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people like tennis?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Which group had more people?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Explain why there is only one bar for rugby.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776" y="1426584"/>
            <a:ext cx="5067013" cy="5260043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8222725" y="2485382"/>
                <a:ext cx="2965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2725" y="2485382"/>
                <a:ext cx="296556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11205522" y="3744600"/>
                <a:ext cx="51135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05522" y="3744600"/>
                <a:ext cx="511358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0191432" y="2916269"/>
            <a:ext cx="15254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Netball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48985" y="5348896"/>
            <a:ext cx="31969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No-one in Group A likes rugby the best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675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753" y="234500"/>
            <a:ext cx="11969703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 smtClean="0"/>
              <a:t>The composite bar chart shows the sandwich fillings and the type of bread ordered on one day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Which is the most popular sandwich filling?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people had a cheese sandwich in white bread?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people had a salad sandwich in brown bread?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Which was the most popular type of bread?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03" y="1466543"/>
            <a:ext cx="4948302" cy="5216140"/>
          </a:xfrm>
        </p:spPr>
      </p:pic>
    </p:spTree>
    <p:extLst>
      <p:ext uri="{BB962C8B-B14F-4D97-AF65-F5344CB8AC3E}">
        <p14:creationId xmlns:p14="http://schemas.microsoft.com/office/powerpoint/2010/main" val="820941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753" y="234500"/>
            <a:ext cx="11969703" cy="1325563"/>
          </a:xfrm>
        </p:spPr>
        <p:txBody>
          <a:bodyPr>
            <a:normAutofit/>
          </a:bodyPr>
          <a:lstStyle/>
          <a:p>
            <a:pPr algn="ctr"/>
            <a:r>
              <a:rPr lang="en-GB" b="1" dirty="0" smtClean="0"/>
              <a:t>The composite bar chart shows the sandwich fillings and the type of bread ordered on one day</a:t>
            </a:r>
            <a:endParaRPr lang="en-GB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Which is the most popular sandwich filling?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people had a cheese sandwich in white bread?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How many people had a salad sandwich in brown bread?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Which was the most popular type of bread?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03" y="1466543"/>
            <a:ext cx="4948302" cy="5216140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7892717" y="3475042"/>
                <a:ext cx="51135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2717" y="3475042"/>
                <a:ext cx="511358" cy="4308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10739045" y="4382934"/>
                <a:ext cx="296556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39045" y="4382934"/>
                <a:ext cx="296556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932167" y="2158809"/>
            <a:ext cx="20281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Ham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710864" y="5233782"/>
            <a:ext cx="26429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</a:rPr>
              <a:t>Brown (37 compared to 30 for white)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0145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465</Words>
  <Application>Microsoft Office PowerPoint</Application>
  <PresentationFormat>Widescreen</PresentationFormat>
  <Paragraphs>56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Bar Graphs</vt:lpstr>
      <vt:lpstr>Answer the questions about the bar graph below:</vt:lpstr>
      <vt:lpstr>Answer the questions about the bar graph below:</vt:lpstr>
      <vt:lpstr>Write at least five questions using the bar chart on favourite condiments below:</vt:lpstr>
      <vt:lpstr>What is wrong with the bar chart below on the colours of cars in a car park?</vt:lpstr>
      <vt:lpstr>What is wrong with the bar chart below on the colours of cars in a car park?</vt:lpstr>
      <vt:lpstr>The comparative bar charts shows responses from two groups of people and their favourite sports: </vt:lpstr>
      <vt:lpstr>The comparative bar charts shows responses from two groups of people and their favourite sports: </vt:lpstr>
      <vt:lpstr>The composite bar chart shows the sandwich fillings and the type of bread ordered on one day</vt:lpstr>
      <vt:lpstr>The composite bar chart shows the sandwich fillings and the type of bread ordered on one day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Statistical Graphs</dc:title>
  <dc:creator>A.Lutwyche</dc:creator>
  <cp:lastModifiedBy>A.Lutwyche</cp:lastModifiedBy>
  <cp:revision>15</cp:revision>
  <dcterms:created xsi:type="dcterms:W3CDTF">2019-06-07T08:06:13Z</dcterms:created>
  <dcterms:modified xsi:type="dcterms:W3CDTF">2019-06-07T13:46:50Z</dcterms:modified>
</cp:coreProperties>
</file>