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2" r:id="rId4"/>
    <p:sldId id="261" r:id="rId5"/>
    <p:sldId id="265" r:id="rId6"/>
    <p:sldId id="258" r:id="rId7"/>
    <p:sldId id="263" r:id="rId8"/>
    <p:sldId id="257" r:id="rId9"/>
    <p:sldId id="264" r:id="rId10"/>
    <p:sldId id="25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20/09/2018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949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20/09/2018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0124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20/09/2018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0473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20/09/2018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1302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20/09/2018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6314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20/09/2018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337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20/09/2018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7289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20/09/2018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351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20/09/2018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1317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20/09/2018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303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20/09/2018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678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8D68F-C435-4B7C-A7A5-2F73FB4FDF15}" type="datetimeFigureOut">
              <a:rPr lang="en-GB" smtClean="0"/>
              <a:t>20/09/2018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640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.png"/><Relationship Id="rId7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11" Type="http://schemas.openxmlformats.org/officeDocument/2006/relationships/image" Target="../media/image2.jpe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jpeg"/><Relationship Id="rId1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90.png"/><Relationship Id="rId7" Type="http://schemas.openxmlformats.org/officeDocument/2006/relationships/image" Target="../media/image18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10.png"/><Relationship Id="rId10" Type="http://schemas.openxmlformats.org/officeDocument/2006/relationships/image" Target="../media/image23.jpeg"/><Relationship Id="rId4" Type="http://schemas.openxmlformats.org/officeDocument/2006/relationships/image" Target="../media/image100.png"/><Relationship Id="rId9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180.png"/><Relationship Id="rId18" Type="http://schemas.openxmlformats.org/officeDocument/2006/relationships/image" Target="../media/image23.png"/><Relationship Id="rId3" Type="http://schemas.openxmlformats.org/officeDocument/2006/relationships/image" Target="../media/image90.png"/><Relationship Id="rId7" Type="http://schemas.openxmlformats.org/officeDocument/2006/relationships/image" Target="../media/image18.jpeg"/><Relationship Id="rId12" Type="http://schemas.openxmlformats.org/officeDocument/2006/relationships/image" Target="../media/image170.png"/><Relationship Id="rId17" Type="http://schemas.openxmlformats.org/officeDocument/2006/relationships/image" Target="../media/image220.png"/><Relationship Id="rId2" Type="http://schemas.openxmlformats.org/officeDocument/2006/relationships/image" Target="../media/image40.png"/><Relationship Id="rId16" Type="http://schemas.openxmlformats.org/officeDocument/2006/relationships/image" Target="../media/image2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11" Type="http://schemas.openxmlformats.org/officeDocument/2006/relationships/image" Target="../media/image16.png"/><Relationship Id="rId5" Type="http://schemas.openxmlformats.org/officeDocument/2006/relationships/image" Target="../media/image110.png"/><Relationship Id="rId15" Type="http://schemas.openxmlformats.org/officeDocument/2006/relationships/image" Target="../media/image200.png"/><Relationship Id="rId10" Type="http://schemas.openxmlformats.org/officeDocument/2006/relationships/image" Target="../media/image23.jpeg"/><Relationship Id="rId4" Type="http://schemas.openxmlformats.org/officeDocument/2006/relationships/image" Target="../media/image100.png"/><Relationship Id="rId9" Type="http://schemas.microsoft.com/office/2007/relationships/hdphoto" Target="../media/hdphoto1.wdp"/><Relationship Id="rId14" Type="http://schemas.openxmlformats.org/officeDocument/2006/relationships/image" Target="../media/image19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14.png"/><Relationship Id="rId7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5.png"/><Relationship Id="rId3" Type="http://schemas.openxmlformats.org/officeDocument/2006/relationships/image" Target="../media/image14.png"/><Relationship Id="rId7" Type="http://schemas.openxmlformats.org/officeDocument/2006/relationships/image" Target="../media/image25.png"/><Relationship Id="rId12" Type="http://schemas.openxmlformats.org/officeDocument/2006/relationships/image" Target="../media/image34.png"/><Relationship Id="rId2" Type="http://schemas.openxmlformats.org/officeDocument/2006/relationships/image" Target="../media/image5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27.jpeg"/><Relationship Id="rId1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29510"/>
            <a:ext cx="9144000" cy="2521422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The answer </a:t>
            </a:r>
            <a:r>
              <a:rPr lang="en-GB" b="1" dirty="0"/>
              <a:t>i</a:t>
            </a:r>
            <a:r>
              <a:rPr lang="en-GB" b="1" dirty="0" smtClean="0"/>
              <a:t>s…</a:t>
            </a:r>
            <a:r>
              <a:rPr lang="en-GB" b="1" dirty="0"/>
              <a:t/>
            </a:r>
            <a:br>
              <a:rPr lang="en-GB" b="1" dirty="0"/>
            </a:br>
            <a:r>
              <a:rPr lang="en-GB" b="1" dirty="0" smtClean="0"/>
              <a:t>What was the question?</a:t>
            </a:r>
            <a:br>
              <a:rPr lang="en-GB" b="1" dirty="0" smtClean="0"/>
            </a:br>
            <a:r>
              <a:rPr lang="en-GB" b="1" dirty="0" smtClean="0"/>
              <a:t>Christmas themed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943007"/>
            <a:ext cx="9144000" cy="1655762"/>
          </a:xfrm>
        </p:spPr>
        <p:txBody>
          <a:bodyPr>
            <a:normAutofit/>
          </a:bodyPr>
          <a:lstStyle/>
          <a:p>
            <a:r>
              <a:rPr lang="en-GB" sz="3600" dirty="0" smtClean="0"/>
              <a:t>What could be the questions?</a:t>
            </a:r>
          </a:p>
          <a:p>
            <a:r>
              <a:rPr lang="en-GB" sz="3600" dirty="0" smtClean="0"/>
              <a:t>Is your question the only possible question?</a:t>
            </a:r>
            <a:endParaRPr lang="en-GB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255" y="4830462"/>
            <a:ext cx="1679489" cy="1679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372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55524" y="2726725"/>
                <a:ext cx="3064476" cy="15696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 smtClean="0"/>
                  <a:t>The answer is </a:t>
                </a: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135</m:t>
                    </m:r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524" y="2726725"/>
                <a:ext cx="3064476" cy="1569660"/>
              </a:xfrm>
              <a:prstGeom prst="rect">
                <a:avLst/>
              </a:prstGeom>
              <a:blipFill rotWithShape="0">
                <a:blip r:embed="rId2"/>
                <a:stretch>
                  <a:fillRect l="-8317" t="-8077" r="-12871" b="-1923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345989" y="370703"/>
            <a:ext cx="540402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I have decided to make my Christmas cake in the shape of a regular </a:t>
            </a:r>
            <a:r>
              <a:rPr lang="en-GB" sz="2400" dirty="0" smtClean="0"/>
              <a:t>______________ </a:t>
            </a:r>
            <a:r>
              <a:rPr lang="en-GB" sz="2400" dirty="0"/>
              <a:t>this year</a:t>
            </a:r>
            <a:r>
              <a:rPr lang="en-GB" sz="2400" dirty="0" smtClean="0"/>
              <a:t>.</a:t>
            </a:r>
          </a:p>
          <a:p>
            <a:endParaRPr lang="en-GB" sz="2400" dirty="0"/>
          </a:p>
          <a:p>
            <a:r>
              <a:rPr lang="en-GB" sz="2400" dirty="0" smtClean="0"/>
              <a:t>How many degrees should each corner of my cake measure?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387548" y="4344083"/>
                <a:ext cx="5596715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The cost of providing refreshments and nibbles at a Christmas party increased by _______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GB" sz="2400" dirty="0" smtClean="0"/>
                  <a:t>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£151.20</m:t>
                    </m:r>
                  </m:oMath>
                </a14:m>
                <a:r>
                  <a:rPr lang="en-GB" sz="2400" dirty="0" smtClean="0"/>
                  <a:t> this year compared to last.</a:t>
                </a:r>
              </a:p>
              <a:p>
                <a:endParaRPr lang="en-GB" sz="2400" dirty="0"/>
              </a:p>
              <a:p>
                <a:r>
                  <a:rPr lang="en-GB" sz="2400" dirty="0" smtClean="0"/>
                  <a:t>What did it cost last year?</a:t>
                </a:r>
                <a:endParaRPr lang="en-GB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7548" y="4344083"/>
                <a:ext cx="5596715" cy="2308324"/>
              </a:xfrm>
              <a:prstGeom prst="rect">
                <a:avLst/>
              </a:prstGeom>
              <a:blipFill rotWithShape="0">
                <a:blip r:embed="rId3"/>
                <a:stretch>
                  <a:fillRect l="-1743" t="-2116" b="-52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35962" y="3696220"/>
                <a:ext cx="4209535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I have decided to get a new television this Christmas. The one I want costs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£695</m:t>
                    </m:r>
                  </m:oMath>
                </a14:m>
                <a:r>
                  <a:rPr lang="en-GB" sz="2400" dirty="0" smtClean="0"/>
                  <a:t>. The shop offers a payment scheme where I pay a deposit then make _____ equal payments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</m:t>
                    </m:r>
                  </m:oMath>
                </a14:m>
                <a:r>
                  <a:rPr lang="en-GB" sz="2400" dirty="0" smtClean="0"/>
                  <a:t>_________.</a:t>
                </a:r>
              </a:p>
              <a:p>
                <a:endParaRPr lang="en-GB" sz="2400" dirty="0"/>
              </a:p>
              <a:p>
                <a:r>
                  <a:rPr lang="en-GB" sz="2400" dirty="0" smtClean="0"/>
                  <a:t>How much is the deposit?</a:t>
                </a:r>
                <a:endParaRPr lang="en-GB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962" y="3696220"/>
                <a:ext cx="4209535" cy="3046988"/>
              </a:xfrm>
              <a:prstGeom prst="rect">
                <a:avLst/>
              </a:prstGeom>
              <a:blipFill rotWithShape="0">
                <a:blip r:embed="rId4"/>
                <a:stretch>
                  <a:fillRect l="-2171" t="-1600" r="-3329" b="-3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6387548" y="370702"/>
            <a:ext cx="54040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A Christmas cruise ship heads out of port in the direction ____________________.</a:t>
            </a:r>
          </a:p>
          <a:p>
            <a:endParaRPr lang="en-GB" sz="2400" dirty="0"/>
          </a:p>
          <a:p>
            <a:r>
              <a:rPr lang="en-GB" sz="2400" dirty="0" smtClean="0"/>
              <a:t>What bearing is the ship sailing on?</a:t>
            </a:r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6863" y="5603922"/>
            <a:ext cx="1646224" cy="87798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13"/>
          <a:stretch/>
        </p:blipFill>
        <p:spPr>
          <a:xfrm>
            <a:off x="2984664" y="2410731"/>
            <a:ext cx="1245581" cy="99505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8383" y="2046396"/>
            <a:ext cx="1497955" cy="135939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26"/>
          <a:stretch/>
        </p:blipFill>
        <p:spPr>
          <a:xfrm>
            <a:off x="4672334" y="5405752"/>
            <a:ext cx="1283577" cy="127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76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55524" y="2726725"/>
                <a:ext cx="3064476" cy="15696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 smtClean="0"/>
                  <a:t>The answer is </a:t>
                </a: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135</m:t>
                    </m:r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524" y="2726725"/>
                <a:ext cx="3064476" cy="1569660"/>
              </a:xfrm>
              <a:prstGeom prst="rect">
                <a:avLst/>
              </a:prstGeom>
              <a:blipFill rotWithShape="0">
                <a:blip r:embed="rId2"/>
                <a:stretch>
                  <a:fillRect l="-8317" t="-8077" r="-12871" b="-1923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345989" y="370703"/>
            <a:ext cx="540402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I have decided to make my Christmas cake in the shape of a regular </a:t>
            </a:r>
            <a:r>
              <a:rPr lang="en-GB" sz="2400" dirty="0" smtClean="0"/>
              <a:t>______________ </a:t>
            </a:r>
            <a:r>
              <a:rPr lang="en-GB" sz="2400" dirty="0"/>
              <a:t>this year</a:t>
            </a:r>
            <a:r>
              <a:rPr lang="en-GB" sz="2400" dirty="0" smtClean="0"/>
              <a:t>.</a:t>
            </a:r>
          </a:p>
          <a:p>
            <a:endParaRPr lang="en-GB" sz="2400" dirty="0"/>
          </a:p>
          <a:p>
            <a:r>
              <a:rPr lang="en-GB" sz="2400" dirty="0" smtClean="0"/>
              <a:t>How many degrees should each corner of my cake measure?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387548" y="4344083"/>
                <a:ext cx="5596715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The cost of providing refreshments and nibbles at a Christmas party increased by _______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GB" sz="2400" dirty="0" smtClean="0"/>
                  <a:t>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£151.20</m:t>
                    </m:r>
                  </m:oMath>
                </a14:m>
                <a:r>
                  <a:rPr lang="en-GB" sz="2400" dirty="0" smtClean="0"/>
                  <a:t> this year compared to last.</a:t>
                </a:r>
              </a:p>
              <a:p>
                <a:endParaRPr lang="en-GB" sz="2400" dirty="0"/>
              </a:p>
              <a:p>
                <a:r>
                  <a:rPr lang="en-GB" sz="2400" dirty="0" smtClean="0"/>
                  <a:t>What did it cost last year?</a:t>
                </a:r>
                <a:endParaRPr lang="en-GB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7548" y="4344083"/>
                <a:ext cx="5596715" cy="2308324"/>
              </a:xfrm>
              <a:prstGeom prst="rect">
                <a:avLst/>
              </a:prstGeom>
              <a:blipFill rotWithShape="0">
                <a:blip r:embed="rId3"/>
                <a:stretch>
                  <a:fillRect l="-1743" t="-2116" b="-52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35962" y="3696220"/>
                <a:ext cx="4209535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I have decided to get a new television this Christmas. The one I want costs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£695</m:t>
                    </m:r>
                  </m:oMath>
                </a14:m>
                <a:r>
                  <a:rPr lang="en-GB" sz="2400" dirty="0" smtClean="0"/>
                  <a:t>. The shop offers a payment scheme where I pay a deposit then make _____ equal payments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</m:t>
                    </m:r>
                  </m:oMath>
                </a14:m>
                <a:r>
                  <a:rPr lang="en-GB" sz="2400" dirty="0" smtClean="0"/>
                  <a:t>_________.</a:t>
                </a:r>
              </a:p>
              <a:p>
                <a:endParaRPr lang="en-GB" sz="2400" dirty="0"/>
              </a:p>
              <a:p>
                <a:r>
                  <a:rPr lang="en-GB" sz="2400" dirty="0" smtClean="0"/>
                  <a:t>How much is the deposit?</a:t>
                </a:r>
                <a:endParaRPr lang="en-GB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962" y="3696220"/>
                <a:ext cx="4209535" cy="3046988"/>
              </a:xfrm>
              <a:prstGeom prst="rect">
                <a:avLst/>
              </a:prstGeom>
              <a:blipFill rotWithShape="0">
                <a:blip r:embed="rId4"/>
                <a:stretch>
                  <a:fillRect l="-2171" t="-1600" r="-3329" b="-3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6387548" y="370702"/>
            <a:ext cx="54040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A Christmas cruise ship heads out of port in the direction ____________________.</a:t>
            </a:r>
          </a:p>
          <a:p>
            <a:endParaRPr lang="en-GB" sz="2400" dirty="0"/>
          </a:p>
          <a:p>
            <a:r>
              <a:rPr lang="en-GB" sz="2400" dirty="0" smtClean="0"/>
              <a:t>What bearing is the ship sailing on?</a:t>
            </a:r>
            <a:endParaRPr lang="en-GB" sz="2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13"/>
          <a:stretch/>
        </p:blipFill>
        <p:spPr>
          <a:xfrm>
            <a:off x="2984664" y="2410731"/>
            <a:ext cx="1245581" cy="99505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8383" y="2046396"/>
            <a:ext cx="1497955" cy="135939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26"/>
          <a:stretch/>
        </p:blipFill>
        <p:spPr>
          <a:xfrm>
            <a:off x="4672334" y="5405752"/>
            <a:ext cx="1283577" cy="127432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795853" y="693867"/>
            <a:ext cx="14992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Octagon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965992" y="693867"/>
            <a:ext cx="1949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South east</a:t>
            </a:r>
            <a:endParaRPr lang="en-GB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896541" y="5175561"/>
                <a:ext cx="26770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541" y="5175561"/>
                <a:ext cx="267701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15909" r="-15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048000" y="5544893"/>
                <a:ext cx="118680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𝟓𝟔𝟎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0" y="5544893"/>
                <a:ext cx="1186800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6154" r="-3077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833329" y="5112437"/>
                <a:ext cx="4376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3329" y="5112437"/>
                <a:ext cx="437620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16667" r="-15278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6863" y="5603922"/>
            <a:ext cx="1646224" cy="877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490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55524" y="2718487"/>
                <a:ext cx="3064476" cy="15696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 smtClean="0"/>
                  <a:t>The answer is </a:t>
                </a: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3.5</m:t>
                    </m:r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524" y="2718487"/>
                <a:ext cx="3064476" cy="1569660"/>
              </a:xfrm>
              <a:prstGeom prst="rect">
                <a:avLst/>
              </a:prstGeom>
              <a:blipFill rotWithShape="0">
                <a:blip r:embed="rId2"/>
                <a:stretch>
                  <a:fillRect l="-8317" t="-8108" r="-12871" b="-1969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45989" y="370703"/>
                <a:ext cx="5404022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Six years ago I was given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</m:t>
                    </m:r>
                  </m:oMath>
                </a14:m>
                <a:r>
                  <a:rPr lang="en-GB" sz="2400" dirty="0" smtClean="0"/>
                  <a:t>___________ for Christmas. I put the money into an account paying compound interest and I now have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£178.24</m:t>
                    </m:r>
                  </m:oMath>
                </a14:m>
                <a:r>
                  <a:rPr lang="en-GB" sz="2400" dirty="0" smtClean="0"/>
                  <a:t> in the account.</a:t>
                </a:r>
              </a:p>
              <a:p>
                <a:endParaRPr lang="en-GB" sz="2400" dirty="0"/>
              </a:p>
              <a:p>
                <a:r>
                  <a:rPr lang="en-GB" sz="2400" dirty="0" smtClean="0"/>
                  <a:t>What was the interest paid by the account?</a:t>
                </a:r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989" y="370703"/>
                <a:ext cx="5404022" cy="2677656"/>
              </a:xfrm>
              <a:prstGeom prst="rect">
                <a:avLst/>
              </a:prstGeom>
              <a:blipFill rotWithShape="0">
                <a:blip r:embed="rId3"/>
                <a:stretch>
                  <a:fillRect l="-1806" t="-1822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6387548" y="4433118"/>
            <a:ext cx="540402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Michael made a Christmas playlist. The playlist lasts __________ minutes in total and has _________ tracks on it.</a:t>
            </a:r>
          </a:p>
          <a:p>
            <a:endParaRPr lang="en-GB" sz="2400" dirty="0"/>
          </a:p>
          <a:p>
            <a:r>
              <a:rPr lang="en-GB" sz="2400" dirty="0" smtClean="0"/>
              <a:t>What is the average length of each track on the playlist?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45989" y="4309293"/>
                <a:ext cx="5404022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200" dirty="0" smtClean="0"/>
                  <a:t>Last Christmas Ian forgot to post his friend’s card so he walked to his friend’s house to post it by hand. The distance to Ian’s friend’s house is __________ kilometres and it took Ian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48</m:t>
                    </m:r>
                  </m:oMath>
                </a14:m>
                <a:r>
                  <a:rPr lang="en-GB" sz="2200" dirty="0" smtClean="0"/>
                  <a:t> minutes to walk there.</a:t>
                </a:r>
              </a:p>
              <a:p>
                <a:endParaRPr lang="en-GB" sz="2200" dirty="0"/>
              </a:p>
              <a:p>
                <a:r>
                  <a:rPr lang="en-GB" sz="2200" dirty="0" smtClean="0"/>
                  <a:t>What was Ian’s average walking speed?</a:t>
                </a:r>
                <a:endParaRPr lang="en-GB" sz="22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989" y="4309293"/>
                <a:ext cx="5404022" cy="2462213"/>
              </a:xfrm>
              <a:prstGeom prst="rect">
                <a:avLst/>
              </a:prstGeom>
              <a:blipFill rotWithShape="0">
                <a:blip r:embed="rId4"/>
                <a:stretch>
                  <a:fillRect l="-1467" t="-1733" r="-2596" b="-39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387548" y="370702"/>
                <a:ext cx="5404022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Sarah bought two Christmas cocktails and a cola from a bar at a cost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</m:t>
                    </m:r>
                  </m:oMath>
                </a14:m>
                <a:r>
                  <a:rPr lang="en-GB" sz="2400" dirty="0" smtClean="0"/>
                  <a:t>_________.</a:t>
                </a:r>
              </a:p>
              <a:p>
                <a:r>
                  <a:rPr lang="en-GB" sz="2400" dirty="0" smtClean="0"/>
                  <a:t>James bought one Christmas cocktail and three colas from the same bar at a cost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£7.55</m:t>
                    </m:r>
                  </m:oMath>
                </a14:m>
                <a:r>
                  <a:rPr lang="en-GB" sz="2400" dirty="0" smtClean="0"/>
                  <a:t>.</a:t>
                </a:r>
                <a:endParaRPr lang="en-GB" sz="2400" dirty="0"/>
              </a:p>
              <a:p>
                <a:r>
                  <a:rPr lang="en-GB" sz="2400" dirty="0" smtClean="0"/>
                  <a:t>How much is one Christmas cocktail?</a:t>
                </a:r>
                <a:endParaRPr lang="en-GB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7548" y="370702"/>
                <a:ext cx="5404022" cy="2308324"/>
              </a:xfrm>
              <a:prstGeom prst="rect">
                <a:avLst/>
              </a:prstGeom>
              <a:blipFill rotWithShape="0">
                <a:blip r:embed="rId5"/>
                <a:stretch>
                  <a:fillRect l="-1806" t="-2116" r="-1467" b="-52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78" t="15000" r="37000" b="15000"/>
          <a:stretch/>
        </p:blipFill>
        <p:spPr>
          <a:xfrm>
            <a:off x="11126479" y="1842820"/>
            <a:ext cx="969890" cy="149542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293" y="5749406"/>
            <a:ext cx="858732" cy="10221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950" y="1575285"/>
            <a:ext cx="1030373" cy="103037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3" b="14862"/>
          <a:stretch/>
        </p:blipFill>
        <p:spPr>
          <a:xfrm>
            <a:off x="8801100" y="3586003"/>
            <a:ext cx="1433425" cy="91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57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55524" y="2718487"/>
                <a:ext cx="3064476" cy="15696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 smtClean="0"/>
                  <a:t>The answer is </a:t>
                </a: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3.5</m:t>
                    </m:r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524" y="2718487"/>
                <a:ext cx="3064476" cy="1569660"/>
              </a:xfrm>
              <a:prstGeom prst="rect">
                <a:avLst/>
              </a:prstGeom>
              <a:blipFill rotWithShape="0">
                <a:blip r:embed="rId2"/>
                <a:stretch>
                  <a:fillRect l="-8317" t="-8108" r="-12871" b="-1969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45989" y="370703"/>
                <a:ext cx="5404022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Six years ago I was given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</m:t>
                    </m:r>
                  </m:oMath>
                </a14:m>
                <a:r>
                  <a:rPr lang="en-GB" sz="2400" dirty="0" smtClean="0"/>
                  <a:t>___________ for Christmas. I put the money into an account paying compound interest and I now have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£178.24</m:t>
                    </m:r>
                  </m:oMath>
                </a14:m>
                <a:r>
                  <a:rPr lang="en-GB" sz="2400" dirty="0" smtClean="0"/>
                  <a:t> in the account.</a:t>
                </a:r>
              </a:p>
              <a:p>
                <a:endParaRPr lang="en-GB" sz="2400" dirty="0"/>
              </a:p>
              <a:p>
                <a:r>
                  <a:rPr lang="en-GB" sz="2400" dirty="0" smtClean="0"/>
                  <a:t>What was the interest paid by the account?</a:t>
                </a:r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989" y="370703"/>
                <a:ext cx="5404022" cy="2677656"/>
              </a:xfrm>
              <a:prstGeom prst="rect">
                <a:avLst/>
              </a:prstGeom>
              <a:blipFill rotWithShape="0">
                <a:blip r:embed="rId3"/>
                <a:stretch>
                  <a:fillRect l="-1806" t="-1822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6387548" y="4433118"/>
            <a:ext cx="540402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Michael made a Christmas playlist. The playlist lasts __________ minutes in total and has _________ tracks on it.</a:t>
            </a:r>
          </a:p>
          <a:p>
            <a:endParaRPr lang="en-GB" sz="2400" dirty="0"/>
          </a:p>
          <a:p>
            <a:r>
              <a:rPr lang="en-GB" sz="2400" dirty="0" smtClean="0"/>
              <a:t>What is the average length of each track on the playlist?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45989" y="4309293"/>
                <a:ext cx="5404022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200" dirty="0" smtClean="0"/>
                  <a:t>Last Christmas Ian forgot to post his friend’s card so he walked to his friend’s house to post it by hand. The distance to Ian’s friend’s house is __________ kilometres and it took Ian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48</m:t>
                    </m:r>
                  </m:oMath>
                </a14:m>
                <a:r>
                  <a:rPr lang="en-GB" sz="2200" dirty="0" smtClean="0"/>
                  <a:t> minutes to walk there.</a:t>
                </a:r>
              </a:p>
              <a:p>
                <a:endParaRPr lang="en-GB" sz="2200" dirty="0"/>
              </a:p>
              <a:p>
                <a:r>
                  <a:rPr lang="en-GB" sz="2200" dirty="0" smtClean="0"/>
                  <a:t>What was Ian’s average walking speed?</a:t>
                </a:r>
                <a:endParaRPr lang="en-GB" sz="22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989" y="4309293"/>
                <a:ext cx="5404022" cy="2462213"/>
              </a:xfrm>
              <a:prstGeom prst="rect">
                <a:avLst/>
              </a:prstGeom>
              <a:blipFill rotWithShape="0">
                <a:blip r:embed="rId4"/>
                <a:stretch>
                  <a:fillRect l="-1467" t="-1733" r="-2596" b="-39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387548" y="370702"/>
                <a:ext cx="5404022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Sarah bought two Christmas cocktails and a cola from a bar at a cost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</m:t>
                    </m:r>
                  </m:oMath>
                </a14:m>
                <a:r>
                  <a:rPr lang="en-GB" sz="2400" dirty="0" smtClean="0"/>
                  <a:t>_________.</a:t>
                </a:r>
              </a:p>
              <a:p>
                <a:r>
                  <a:rPr lang="en-GB" sz="2400" dirty="0" smtClean="0"/>
                  <a:t>James bought one Christmas cocktail and three colas from the same bar at a cost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£7.55</m:t>
                    </m:r>
                  </m:oMath>
                </a14:m>
                <a:r>
                  <a:rPr lang="en-GB" sz="2400" dirty="0" smtClean="0"/>
                  <a:t>.</a:t>
                </a:r>
                <a:endParaRPr lang="en-GB" sz="2400" dirty="0"/>
              </a:p>
              <a:p>
                <a:r>
                  <a:rPr lang="en-GB" sz="2400" dirty="0" smtClean="0"/>
                  <a:t>How much is one Christmas cocktail?</a:t>
                </a:r>
                <a:endParaRPr lang="en-GB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7548" y="370702"/>
                <a:ext cx="5404022" cy="2308324"/>
              </a:xfrm>
              <a:prstGeom prst="rect">
                <a:avLst/>
              </a:prstGeom>
              <a:blipFill rotWithShape="0">
                <a:blip r:embed="rId5"/>
                <a:stretch>
                  <a:fillRect l="-1806" t="-2116" r="-1467" b="-52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78" t="15000" r="37000" b="15000"/>
          <a:stretch/>
        </p:blipFill>
        <p:spPr>
          <a:xfrm>
            <a:off x="11126479" y="1842820"/>
            <a:ext cx="969890" cy="149542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293" y="5749406"/>
            <a:ext cx="858732" cy="10221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950" y="1575285"/>
            <a:ext cx="1030373" cy="103037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3" b="14862"/>
          <a:stretch/>
        </p:blipFill>
        <p:spPr>
          <a:xfrm>
            <a:off x="8801100" y="3586003"/>
            <a:ext cx="1433425" cy="9193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181985" y="408486"/>
                <a:ext cx="62196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𝟏𝟒𝟓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1985" y="408486"/>
                <a:ext cx="621965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11765" r="-12745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0496385" y="766643"/>
                <a:ext cx="73577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𝟑𝟓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6385" y="766643"/>
                <a:ext cx="735779" cy="369332"/>
              </a:xfrm>
              <a:prstGeom prst="rect">
                <a:avLst/>
              </a:prstGeom>
              <a:blipFill rotWithShape="0">
                <a:blip r:embed="rId11"/>
                <a:stretch>
                  <a:fillRect l="-9917" r="-9917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852003" y="5315518"/>
                <a:ext cx="55143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2003" y="5315518"/>
                <a:ext cx="551433" cy="369332"/>
              </a:xfrm>
              <a:prstGeom prst="rect">
                <a:avLst/>
              </a:prstGeom>
              <a:blipFill rotWithShape="0">
                <a:blip r:embed="rId12"/>
                <a:stretch>
                  <a:fillRect l="-13333" r="-12222"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391360" y="4786747"/>
                <a:ext cx="75020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1360" y="4786747"/>
                <a:ext cx="750205" cy="369332"/>
              </a:xfrm>
              <a:prstGeom prst="rect">
                <a:avLst/>
              </a:prstGeom>
              <a:blipFill rotWithShape="0">
                <a:blip r:embed="rId13"/>
                <a:stretch>
                  <a:fillRect l="-9756" r="-9756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035384" y="5184801"/>
                <a:ext cx="26770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5384" y="5184801"/>
                <a:ext cx="267702" cy="369332"/>
              </a:xfrm>
              <a:prstGeom prst="rect">
                <a:avLst/>
              </a:prstGeom>
              <a:blipFill rotWithShape="0">
                <a:blip r:embed="rId14"/>
                <a:stretch>
                  <a:fillRect l="-15909" r="-15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04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55524" y="2545489"/>
                <a:ext cx="3064476" cy="19409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 smtClean="0"/>
                  <a:t>The answer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524" y="2545489"/>
                <a:ext cx="3064476" cy="1940916"/>
              </a:xfrm>
              <a:prstGeom prst="rect">
                <a:avLst/>
              </a:prstGeom>
              <a:blipFill rotWithShape="0">
                <a:blip r:embed="rId2"/>
                <a:stretch>
                  <a:fillRect l="-8317" t="-6563" r="-12871" b="-468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45989" y="370703"/>
                <a:ext cx="5404022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Last Christmas I received ___________ presents in total.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GB" sz="2400" dirty="0" smtClean="0"/>
                  <a:t> of my presents were books.</a:t>
                </a:r>
              </a:p>
              <a:p>
                <a:endParaRPr lang="en-GB" sz="2400" dirty="0"/>
              </a:p>
              <a:p>
                <a:r>
                  <a:rPr lang="en-GB" sz="2400" dirty="0" smtClean="0"/>
                  <a:t>What fraction, in its lowest terms of my presents were books?</a:t>
                </a:r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989" y="370703"/>
                <a:ext cx="5404022" cy="2308324"/>
              </a:xfrm>
              <a:prstGeom prst="rect">
                <a:avLst/>
              </a:prstGeom>
              <a:blipFill rotWithShape="0">
                <a:blip r:embed="rId3"/>
                <a:stretch>
                  <a:fillRect l="-1806" t="-2116" b="-52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6387548" y="4499022"/>
            <a:ext cx="540402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I am making ______ litres of my traditional, non-alcoholic, Christmas punch. The recipe requires me to mix ________ millilitres of apple juice with ________ millilitres of cranberry juice and ________ millilitres of grapefruit juice.</a:t>
            </a:r>
          </a:p>
          <a:p>
            <a:endParaRPr lang="en-GB" sz="2000" dirty="0"/>
          </a:p>
          <a:p>
            <a:r>
              <a:rPr lang="en-GB" sz="2000" dirty="0" smtClean="0"/>
              <a:t>What fraction of the punch is cranberry juice?</a:t>
            </a:r>
            <a:endParaRPr lang="en-GB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80086" y="3561699"/>
                <a:ext cx="4199508" cy="3234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We decided to eat nut loaf for Christmas lunch this year. We ate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en-GB" sz="2400" dirty="0" smtClean="0"/>
                  <a:t> of the loaf on Christmas Day and ___________ of it on Boxing Day.</a:t>
                </a:r>
              </a:p>
              <a:p>
                <a:endParaRPr lang="en-GB" sz="2400" dirty="0"/>
              </a:p>
              <a:p>
                <a:r>
                  <a:rPr lang="en-GB" sz="2400" dirty="0" smtClean="0"/>
                  <a:t>What fraction of the nut loaf remained after Boxing Day?</a:t>
                </a:r>
                <a:endParaRPr lang="en-GB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086" y="3561699"/>
                <a:ext cx="4199508" cy="3234988"/>
              </a:xfrm>
              <a:prstGeom prst="rect">
                <a:avLst/>
              </a:prstGeom>
              <a:blipFill rotWithShape="0">
                <a:blip r:embed="rId4"/>
                <a:stretch>
                  <a:fillRect l="-2322" t="-1507" b="-24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760046" y="45632"/>
                <a:ext cx="417157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Every Christmas we fill a bowl with sweets. This year’s the bowl contains _______ toffees, ______ chocolates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r>
                  <a:rPr lang="en-GB" sz="2400" dirty="0" smtClean="0"/>
                  <a:t> fruit chews.</a:t>
                </a:r>
              </a:p>
              <a:p>
                <a:endParaRPr lang="en-GB" sz="2400" dirty="0"/>
              </a:p>
              <a:p>
                <a:r>
                  <a:rPr lang="en-GB" sz="2400" dirty="0" smtClean="0"/>
                  <a:t>What is the probability of not picking a fruit chew when I take the first sweet?</a:t>
                </a:r>
                <a:endParaRPr lang="en-GB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0046" y="45632"/>
                <a:ext cx="4171570" cy="3416320"/>
              </a:xfrm>
              <a:prstGeom prst="rect">
                <a:avLst/>
              </a:prstGeom>
              <a:blipFill rotWithShape="0">
                <a:blip r:embed="rId5"/>
                <a:stretch>
                  <a:fillRect l="-2339" t="-1426" r="-1901" b="-30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939" y="452995"/>
            <a:ext cx="1474916" cy="91444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882" y="5452741"/>
            <a:ext cx="1328223" cy="109383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547" b="96897" l="852" r="99489">
                        <a14:foregroundMark x1="8859" y1="87112" x2="8859" y2="87112"/>
                        <a14:foregroundMark x1="92334" y1="89737" x2="92334" y2="897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374" y="2254593"/>
            <a:ext cx="1726508" cy="123229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7444" y="3565749"/>
            <a:ext cx="978351" cy="97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95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55524" y="2545489"/>
                <a:ext cx="3064476" cy="19409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 smtClean="0"/>
                  <a:t>The answer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524" y="2545489"/>
                <a:ext cx="3064476" cy="1940916"/>
              </a:xfrm>
              <a:prstGeom prst="rect">
                <a:avLst/>
              </a:prstGeom>
              <a:blipFill rotWithShape="0">
                <a:blip r:embed="rId2"/>
                <a:stretch>
                  <a:fillRect l="-8317" t="-6563" r="-12871" b="-468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45989" y="370703"/>
                <a:ext cx="5404022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Last Christmas I received ___________ presents in total.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GB" sz="2400" dirty="0" smtClean="0"/>
                  <a:t> of my presents were books.</a:t>
                </a:r>
              </a:p>
              <a:p>
                <a:endParaRPr lang="en-GB" sz="2400" dirty="0"/>
              </a:p>
              <a:p>
                <a:r>
                  <a:rPr lang="en-GB" sz="2400" dirty="0" smtClean="0"/>
                  <a:t>What fraction, in its lowest terms of my presents were books?</a:t>
                </a:r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989" y="370703"/>
                <a:ext cx="5404022" cy="2308324"/>
              </a:xfrm>
              <a:prstGeom prst="rect">
                <a:avLst/>
              </a:prstGeom>
              <a:blipFill rotWithShape="0">
                <a:blip r:embed="rId3"/>
                <a:stretch>
                  <a:fillRect l="-1806" t="-2116" b="-52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6387548" y="4499022"/>
            <a:ext cx="540402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I am making ______ litres of my traditional, non-alcoholic, Christmas punch. The recipe requires me to mix ________ millilitres of apple juice with ________ millilitres of cranberry juice and ________ millilitres of grapefruit juice.</a:t>
            </a:r>
          </a:p>
          <a:p>
            <a:endParaRPr lang="en-GB" sz="2000" dirty="0"/>
          </a:p>
          <a:p>
            <a:r>
              <a:rPr lang="en-GB" sz="2000" dirty="0" smtClean="0"/>
              <a:t>What fraction of the punch is cranberry juice?</a:t>
            </a:r>
            <a:endParaRPr lang="en-GB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80086" y="3561699"/>
                <a:ext cx="4199508" cy="3234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We decided to eat nut loaf for Christmas lunch this year. We ate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en-GB" sz="2400" dirty="0" smtClean="0"/>
                  <a:t> of the loaf on Christmas Day and ___________ of it on Boxing Day.</a:t>
                </a:r>
              </a:p>
              <a:p>
                <a:endParaRPr lang="en-GB" sz="2400" dirty="0"/>
              </a:p>
              <a:p>
                <a:r>
                  <a:rPr lang="en-GB" sz="2400" dirty="0" smtClean="0"/>
                  <a:t>What fraction of the nut loaf remained after Boxing Day?</a:t>
                </a:r>
                <a:endParaRPr lang="en-GB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086" y="3561699"/>
                <a:ext cx="4199508" cy="3234988"/>
              </a:xfrm>
              <a:prstGeom prst="rect">
                <a:avLst/>
              </a:prstGeom>
              <a:blipFill rotWithShape="0">
                <a:blip r:embed="rId4"/>
                <a:stretch>
                  <a:fillRect l="-2322" t="-1507" b="-24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760046" y="45632"/>
                <a:ext cx="417157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Every Christmas we fill a bowl with sweets. This year’s the bowl contains _______ toffees, ______ chocolates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r>
                  <a:rPr lang="en-GB" sz="2400" dirty="0" smtClean="0"/>
                  <a:t> fruit chews.</a:t>
                </a:r>
              </a:p>
              <a:p>
                <a:endParaRPr lang="en-GB" sz="2400" dirty="0"/>
              </a:p>
              <a:p>
                <a:r>
                  <a:rPr lang="en-GB" sz="2400" dirty="0" smtClean="0"/>
                  <a:t>What is the probability of not picking a fruit chew when I take the first sweet?</a:t>
                </a:r>
                <a:endParaRPr lang="en-GB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0046" y="45632"/>
                <a:ext cx="4171570" cy="3416320"/>
              </a:xfrm>
              <a:prstGeom prst="rect">
                <a:avLst/>
              </a:prstGeom>
              <a:blipFill rotWithShape="0">
                <a:blip r:embed="rId5"/>
                <a:stretch>
                  <a:fillRect l="-2339" t="-1426" r="-1901" b="-30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939" y="452995"/>
            <a:ext cx="1474916" cy="91444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882" y="5452741"/>
            <a:ext cx="1328223" cy="109383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547" b="96897" l="852" r="99489">
                        <a14:foregroundMark x1="8859" y1="87112" x2="8859" y2="87112"/>
                        <a14:foregroundMark x1="92334" y1="89737" x2="92334" y2="897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374" y="2254593"/>
            <a:ext cx="1726508" cy="123229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7444" y="3565749"/>
            <a:ext cx="978351" cy="9783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186641" y="403137"/>
                <a:ext cx="4376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6641" y="403137"/>
                <a:ext cx="437620" cy="369332"/>
              </a:xfrm>
              <a:prstGeom prst="rect">
                <a:avLst/>
              </a:prstGeom>
              <a:blipFill rotWithShape="0">
                <a:blip r:embed="rId11"/>
                <a:stretch>
                  <a:fillRect l="-16667" r="-15278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0024209" y="811557"/>
                <a:ext cx="26770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4209" y="811557"/>
                <a:ext cx="267702" cy="369332"/>
              </a:xfrm>
              <a:prstGeom prst="rect">
                <a:avLst/>
              </a:prstGeom>
              <a:blipFill rotWithShape="0">
                <a:blip r:embed="rId12"/>
                <a:stretch>
                  <a:fillRect l="-15909" r="-15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779201" y="1182777"/>
                <a:ext cx="100245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𝟑𝟔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9201" y="1182777"/>
                <a:ext cx="1002454" cy="369332"/>
              </a:xfrm>
              <a:prstGeom prst="rect">
                <a:avLst/>
              </a:prstGeom>
              <a:blipFill rotWithShape="0">
                <a:blip r:embed="rId13"/>
                <a:stretch>
                  <a:fillRect l="-6667" r="-3636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074590" y="4761270"/>
                <a:ext cx="437620" cy="6914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𝟔𝟎</m:t>
                          </m:r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4590" y="4761270"/>
                <a:ext cx="437620" cy="691471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960274" y="5144964"/>
                <a:ext cx="22442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0274" y="5144964"/>
                <a:ext cx="224420" cy="307777"/>
              </a:xfrm>
              <a:prstGeom prst="rect">
                <a:avLst/>
              </a:prstGeom>
              <a:blipFill rotWithShape="0">
                <a:blip r:embed="rId15"/>
                <a:stretch>
                  <a:fillRect l="-16216" r="-162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082748" y="5794439"/>
                <a:ext cx="1637692" cy="4104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𝟑𝟎𝟎𝟎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num>
                        <m:den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2748" y="5794439"/>
                <a:ext cx="1637692" cy="410433"/>
              </a:xfrm>
              <a:prstGeom prst="rect">
                <a:avLst/>
              </a:prstGeom>
              <a:blipFill rotWithShape="0">
                <a:blip r:embed="rId16"/>
                <a:stretch>
                  <a:fillRect l="-3358" t="-162687" r="-20149" b="-2402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056008" y="4515694"/>
                <a:ext cx="29495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6008" y="4515694"/>
                <a:ext cx="294953" cy="307777"/>
              </a:xfrm>
              <a:prstGeom prst="rect">
                <a:avLst/>
              </a:prstGeom>
              <a:blipFill rotWithShape="0">
                <a:blip r:embed="rId17"/>
                <a:stretch>
                  <a:fillRect l="-12500" r="-145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319287" y="5417189"/>
                <a:ext cx="1164614" cy="4104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𝟐𝟎𝟎𝟎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num>
                        <m:den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9287" y="5417189"/>
                <a:ext cx="1164614" cy="410433"/>
              </a:xfrm>
              <a:prstGeom prst="rect">
                <a:avLst/>
              </a:prstGeom>
              <a:blipFill rotWithShape="0">
                <a:blip r:embed="rId18"/>
                <a:stretch>
                  <a:fillRect l="-4712" t="-162687" r="-68586" b="-2402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9128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55524" y="2718487"/>
                <a:ext cx="3064476" cy="15696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 smtClean="0"/>
                  <a:t>The answer is </a:t>
                </a: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524" y="2718487"/>
                <a:ext cx="3064476" cy="1569660"/>
              </a:xfrm>
              <a:prstGeom prst="rect">
                <a:avLst/>
              </a:prstGeom>
              <a:blipFill rotWithShape="0">
                <a:blip r:embed="rId2"/>
                <a:stretch>
                  <a:fillRect l="-8317" t="-8108" r="-12871" b="-1969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45989" y="370703"/>
                <a:ext cx="5404022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Sally is buying her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GB" sz="2400" dirty="0" smtClean="0"/>
                  <a:t> office staff a box of chocolates as a “Christmas thank you”. She bought all of them the same box and received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</m:t>
                    </m:r>
                  </m:oMath>
                </a14:m>
                <a:r>
                  <a:rPr lang="en-GB" sz="2400" dirty="0" smtClean="0"/>
                  <a:t>________ change from the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</m:t>
                    </m:r>
                  </m:oMath>
                </a14:m>
                <a:r>
                  <a:rPr lang="en-GB" sz="2400" dirty="0" smtClean="0"/>
                  <a:t>_________ she had in her purse.</a:t>
                </a:r>
              </a:p>
              <a:p>
                <a:endParaRPr lang="en-GB" sz="2400" dirty="0"/>
              </a:p>
              <a:p>
                <a:r>
                  <a:rPr lang="en-GB" sz="2400" dirty="0" smtClean="0"/>
                  <a:t>How much was each </a:t>
                </a:r>
                <a:br>
                  <a:rPr lang="en-GB" sz="2400" dirty="0" smtClean="0"/>
                </a:br>
                <a:r>
                  <a:rPr lang="en-GB" sz="2400" dirty="0" smtClean="0"/>
                  <a:t>box of chocolates?</a:t>
                </a:r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989" y="370703"/>
                <a:ext cx="5404022" cy="3046988"/>
              </a:xfrm>
              <a:prstGeom prst="rect">
                <a:avLst/>
              </a:prstGeom>
              <a:blipFill rotWithShape="0">
                <a:blip r:embed="rId3"/>
                <a:stretch>
                  <a:fillRect l="-1806" t="-1600" r="-113" b="-3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387548" y="4366443"/>
                <a:ext cx="5404022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A necklace design requires red and green beads in the ratio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3:2</m:t>
                    </m:r>
                  </m:oMath>
                </a14:m>
                <a:r>
                  <a:rPr lang="en-GB" sz="2400" dirty="0" smtClean="0"/>
                  <a:t>. I have _________ red beads and loads of green beads.</a:t>
                </a:r>
              </a:p>
              <a:p>
                <a:endParaRPr lang="en-GB" sz="2400" dirty="0"/>
              </a:p>
              <a:p>
                <a:r>
                  <a:rPr lang="en-GB" sz="2400" dirty="0" smtClean="0"/>
                  <a:t>What is he maximum number of the necklaces I can make with my beads?</a:t>
                </a:r>
                <a:endParaRPr lang="en-GB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7548" y="4366443"/>
                <a:ext cx="5404022" cy="2308324"/>
              </a:xfrm>
              <a:prstGeom prst="rect">
                <a:avLst/>
              </a:prstGeom>
              <a:blipFill rotWithShape="0">
                <a:blip r:embed="rId4"/>
                <a:stretch>
                  <a:fillRect l="-1806" t="-2111" r="-339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36464" y="3601543"/>
                <a:ext cx="4199508" cy="31393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200" dirty="0" smtClean="0"/>
                  <a:t>I have decided to enlarge a photograph for a Christmas present. The area of the original picture is ____________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200" dirty="0" smtClean="0"/>
                  <a:t> and the area of the enlarged picture is ___________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200" dirty="0" smtClean="0"/>
                  <a:t>.</a:t>
                </a:r>
              </a:p>
              <a:p>
                <a:endParaRPr lang="en-GB" sz="2200" dirty="0"/>
              </a:p>
              <a:p>
                <a:r>
                  <a:rPr lang="en-GB" sz="2200" dirty="0" smtClean="0"/>
                  <a:t>What is the scale factor of enlargement?</a:t>
                </a:r>
                <a:endParaRPr lang="en-GB" sz="22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464" y="3601543"/>
                <a:ext cx="4199508" cy="3139321"/>
              </a:xfrm>
              <a:prstGeom prst="rect">
                <a:avLst/>
              </a:prstGeom>
              <a:blipFill rotWithShape="0">
                <a:blip r:embed="rId5"/>
                <a:stretch>
                  <a:fillRect l="-1887" t="-1359" b="-29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7727094" y="247132"/>
            <a:ext cx="417157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 smtClean="0"/>
              <a:t>Derek is organising a Christmas party and wants every person who attends to have a cracker to pull. Crackers come in boxes of _______ and there are _________ people attending the party.</a:t>
            </a:r>
          </a:p>
          <a:p>
            <a:endParaRPr lang="en-GB" sz="2200" dirty="0"/>
          </a:p>
          <a:p>
            <a:r>
              <a:rPr lang="en-GB" sz="2200" dirty="0" smtClean="0"/>
              <a:t>How many boxes of crackers must Derek buy?</a:t>
            </a:r>
            <a:endParaRPr lang="en-GB" sz="2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61" b="37222"/>
          <a:stretch/>
        </p:blipFill>
        <p:spPr>
          <a:xfrm rot="5400000">
            <a:off x="6005560" y="1119101"/>
            <a:ext cx="1881238" cy="66211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0338" y="2227500"/>
            <a:ext cx="1221639" cy="122163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14"/>
          <a:stretch/>
        </p:blipFill>
        <p:spPr>
          <a:xfrm>
            <a:off x="11109838" y="3666356"/>
            <a:ext cx="681732" cy="7000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609" y="5523244"/>
            <a:ext cx="1635211" cy="141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319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55524" y="2718487"/>
                <a:ext cx="3064476" cy="15696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 smtClean="0"/>
                  <a:t>The answer is </a:t>
                </a: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524" y="2718487"/>
                <a:ext cx="3064476" cy="1569660"/>
              </a:xfrm>
              <a:prstGeom prst="rect">
                <a:avLst/>
              </a:prstGeom>
              <a:blipFill rotWithShape="0">
                <a:blip r:embed="rId2"/>
                <a:stretch>
                  <a:fillRect l="-8317" t="-8108" r="-12871" b="-1969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45989" y="370703"/>
                <a:ext cx="5404022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Sally is buying her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GB" sz="2400" dirty="0" smtClean="0"/>
                  <a:t> office staff a box of chocolates as a “Christmas thank you”. She bought all of them the same box and received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</m:t>
                    </m:r>
                  </m:oMath>
                </a14:m>
                <a:r>
                  <a:rPr lang="en-GB" sz="2400" dirty="0" smtClean="0"/>
                  <a:t>________ change from the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</m:t>
                    </m:r>
                  </m:oMath>
                </a14:m>
                <a:r>
                  <a:rPr lang="en-GB" sz="2400" dirty="0" smtClean="0"/>
                  <a:t>_________ she had in her purse.</a:t>
                </a:r>
              </a:p>
              <a:p>
                <a:endParaRPr lang="en-GB" sz="2400" dirty="0"/>
              </a:p>
              <a:p>
                <a:r>
                  <a:rPr lang="en-GB" sz="2400" dirty="0" smtClean="0"/>
                  <a:t>How much was each </a:t>
                </a:r>
                <a:br>
                  <a:rPr lang="en-GB" sz="2400" dirty="0" smtClean="0"/>
                </a:br>
                <a:r>
                  <a:rPr lang="en-GB" sz="2400" dirty="0" smtClean="0"/>
                  <a:t>box of chocolates?</a:t>
                </a:r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989" y="370703"/>
                <a:ext cx="5404022" cy="3046988"/>
              </a:xfrm>
              <a:prstGeom prst="rect">
                <a:avLst/>
              </a:prstGeom>
              <a:blipFill rotWithShape="0">
                <a:blip r:embed="rId3"/>
                <a:stretch>
                  <a:fillRect l="-1806" t="-1600" r="-113" b="-3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387548" y="4366443"/>
                <a:ext cx="5404022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A necklace design requires red and green beads in the ratio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3:2</m:t>
                    </m:r>
                  </m:oMath>
                </a14:m>
                <a:r>
                  <a:rPr lang="en-GB" sz="2400" dirty="0" smtClean="0"/>
                  <a:t>. I have _________ red beads and loads of green beads.</a:t>
                </a:r>
              </a:p>
              <a:p>
                <a:endParaRPr lang="en-GB" sz="2400" dirty="0"/>
              </a:p>
              <a:p>
                <a:r>
                  <a:rPr lang="en-GB" sz="2400" dirty="0" smtClean="0"/>
                  <a:t>What is he maximum number of the necklaces I can make with my beads?</a:t>
                </a:r>
                <a:endParaRPr lang="en-GB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7548" y="4366443"/>
                <a:ext cx="5404022" cy="2308324"/>
              </a:xfrm>
              <a:prstGeom prst="rect">
                <a:avLst/>
              </a:prstGeom>
              <a:blipFill rotWithShape="0">
                <a:blip r:embed="rId4"/>
                <a:stretch>
                  <a:fillRect l="-1806" t="-2111" r="-339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36464" y="3601543"/>
                <a:ext cx="4199508" cy="31393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200" dirty="0" smtClean="0"/>
                  <a:t>I have decided to enlarge a photograph for a Christmas present. The area of the original picture is ____________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200" dirty="0" smtClean="0"/>
                  <a:t> and the area of the enlarged picture is ___________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200" dirty="0" smtClean="0"/>
                  <a:t>.</a:t>
                </a:r>
              </a:p>
              <a:p>
                <a:endParaRPr lang="en-GB" sz="2200" dirty="0"/>
              </a:p>
              <a:p>
                <a:r>
                  <a:rPr lang="en-GB" sz="2200" dirty="0" smtClean="0"/>
                  <a:t>What is the scale factor of enlargement?</a:t>
                </a:r>
                <a:endParaRPr lang="en-GB" sz="22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464" y="3601543"/>
                <a:ext cx="4199508" cy="3139321"/>
              </a:xfrm>
              <a:prstGeom prst="rect">
                <a:avLst/>
              </a:prstGeom>
              <a:blipFill rotWithShape="0">
                <a:blip r:embed="rId5"/>
                <a:stretch>
                  <a:fillRect l="-1887" t="-1359" b="-29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7727094" y="247132"/>
            <a:ext cx="417157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 smtClean="0"/>
              <a:t>Derek is organising a Christmas party and wants every person who attends to have a cracker to pull. Crackers come in boxes of _______ and there are _________ people attending the party.</a:t>
            </a:r>
          </a:p>
          <a:p>
            <a:endParaRPr lang="en-GB" sz="2200" dirty="0"/>
          </a:p>
          <a:p>
            <a:r>
              <a:rPr lang="en-GB" sz="2200" dirty="0" smtClean="0"/>
              <a:t>How many boxes of crackers must Derek buy?</a:t>
            </a:r>
            <a:endParaRPr lang="en-GB" sz="2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61" b="37222"/>
          <a:stretch/>
        </p:blipFill>
        <p:spPr>
          <a:xfrm rot="5400000">
            <a:off x="6005560" y="1119101"/>
            <a:ext cx="1881238" cy="66211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0338" y="2227500"/>
            <a:ext cx="1221639" cy="122163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14"/>
          <a:stretch/>
        </p:blipFill>
        <p:spPr>
          <a:xfrm>
            <a:off x="11109838" y="3666356"/>
            <a:ext cx="681732" cy="7000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609" y="5523244"/>
            <a:ext cx="1635211" cy="141005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2986" y="2278927"/>
            <a:ext cx="33003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rgbClr val="FF0000"/>
                </a:solidFill>
              </a:rPr>
              <a:t>Many answers including…</a:t>
            </a:r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152485" y="1491097"/>
                <a:ext cx="25327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2485" y="1491097"/>
                <a:ext cx="253274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26190" r="-28571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088050" y="1878252"/>
                <a:ext cx="4376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8050" y="1878252"/>
                <a:ext cx="437620" cy="369332"/>
              </a:xfrm>
              <a:prstGeom prst="rect">
                <a:avLst/>
              </a:prstGeom>
              <a:blipFill rotWithShape="0">
                <a:blip r:embed="rId11"/>
                <a:stretch>
                  <a:fillRect l="-16667" r="-18056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197091" y="4605346"/>
                <a:ext cx="26770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7091" y="4605346"/>
                <a:ext cx="267702" cy="369332"/>
              </a:xfrm>
              <a:prstGeom prst="rect">
                <a:avLst/>
              </a:prstGeom>
              <a:blipFill rotWithShape="0">
                <a:blip r:embed="rId12"/>
                <a:stretch>
                  <a:fillRect l="-15909" r="-15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89277" y="5279960"/>
                <a:ext cx="63639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𝟑𝟔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277" y="5279960"/>
                <a:ext cx="636393" cy="369332"/>
              </a:xfrm>
              <a:prstGeom prst="rect">
                <a:avLst/>
              </a:prstGeom>
              <a:blipFill rotWithShape="0">
                <a:blip r:embed="rId13"/>
                <a:stretch>
                  <a:fillRect l="-11538" r="-10577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1133753" y="1265490"/>
                <a:ext cx="26770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33753" y="1265490"/>
                <a:ext cx="267702" cy="369332"/>
              </a:xfrm>
              <a:prstGeom prst="rect">
                <a:avLst/>
              </a:prstGeom>
              <a:blipFill rotWithShape="0">
                <a:blip r:embed="rId14"/>
                <a:stretch>
                  <a:fillRect l="-15909" r="-15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9361126" y="1660914"/>
                <a:ext cx="136255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1126" y="1660914"/>
                <a:ext cx="1362552" cy="276999"/>
              </a:xfrm>
              <a:prstGeom prst="rect">
                <a:avLst/>
              </a:prstGeom>
              <a:blipFill rotWithShape="0">
                <a:blip r:embed="rId15"/>
                <a:stretch>
                  <a:fillRect l="-4036" r="-4036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0090027" y="4761437"/>
                <a:ext cx="180863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𝟏𝟖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0027" y="4761437"/>
                <a:ext cx="1808637" cy="369332"/>
              </a:xfrm>
              <a:prstGeom prst="rect">
                <a:avLst/>
              </a:prstGeom>
              <a:blipFill rotWithShape="0">
                <a:blip r:embed="rId16"/>
                <a:stretch>
                  <a:fillRect l="-3367" r="-3704" b="-114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4775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55524" y="2677297"/>
                <a:ext cx="3064476" cy="30469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 smtClean="0"/>
                  <a:t>The answer is </a:t>
                </a:r>
                <a14:m>
                  <m:oMath xmlns:m="http://schemas.openxmlformats.org/officeDocument/2006/math">
                    <a:fld id="{C1A2F94D-B555-475D-BE38-D862D2E99ABF}" type="mathplaceholder">
                      <a:rPr lang="en-GB" sz="4800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524" y="2677297"/>
                <a:ext cx="3064476" cy="3046988"/>
              </a:xfrm>
              <a:prstGeom prst="rect">
                <a:avLst/>
              </a:prstGeom>
              <a:blipFill rotWithShape="0">
                <a:blip r:embed="rId2"/>
                <a:stretch>
                  <a:fillRect l="-8317" t="-4183" r="-1287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345989" y="370703"/>
            <a:ext cx="54040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Type here</a:t>
            </a:r>
            <a:endParaRPr lang="en-GB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387548" y="4433118"/>
            <a:ext cx="54040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Type here</a:t>
            </a:r>
            <a:endParaRPr lang="en-GB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45989" y="4433118"/>
            <a:ext cx="54040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Type here</a:t>
            </a:r>
            <a:endParaRPr lang="en-GB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387548" y="370702"/>
            <a:ext cx="54040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Type here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814746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1230</Words>
  <Application>Microsoft Office PowerPoint</Application>
  <PresentationFormat>Widescreen</PresentationFormat>
  <Paragraphs>138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Office Theme</vt:lpstr>
      <vt:lpstr>The answer is… What was the question? Christmas themed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Roedean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answer is… What was the question? n</dc:title>
  <dc:creator>A.Lutwyche</dc:creator>
  <cp:lastModifiedBy>A.Lutwyche</cp:lastModifiedBy>
  <cp:revision>24</cp:revision>
  <dcterms:created xsi:type="dcterms:W3CDTF">2018-03-15T11:25:58Z</dcterms:created>
  <dcterms:modified xsi:type="dcterms:W3CDTF">2018-09-20T12:30:00Z</dcterms:modified>
</cp:coreProperties>
</file>