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3" r:id="rId6"/>
    <p:sldId id="261" r:id="rId7"/>
    <p:sldId id="264" r:id="rId8"/>
    <p:sldId id="260" r:id="rId9"/>
    <p:sldId id="265" r:id="rId10"/>
    <p:sldId id="2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4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12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47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302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314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33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28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351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317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0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67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8D68F-C435-4B7C-A7A5-2F73FB4FDF15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64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3.png"/><Relationship Id="rId7" Type="http://schemas.openxmlformats.org/officeDocument/2006/relationships/image" Target="../media/image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.jpe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4.jpe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7.png"/><Relationship Id="rId7" Type="http://schemas.openxmlformats.org/officeDocument/2006/relationships/image" Target="../media/image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10" Type="http://schemas.openxmlformats.org/officeDocument/2006/relationships/image" Target="../media/image11.jpeg"/><Relationship Id="rId4" Type="http://schemas.openxmlformats.org/officeDocument/2006/relationships/image" Target="../media/image18.png"/><Relationship Id="rId9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28.png"/><Relationship Id="rId3" Type="http://schemas.openxmlformats.org/officeDocument/2006/relationships/image" Target="../media/image17.png"/><Relationship Id="rId7" Type="http://schemas.openxmlformats.org/officeDocument/2006/relationships/image" Target="../media/image8.jpeg"/><Relationship Id="rId12" Type="http://schemas.openxmlformats.org/officeDocument/2006/relationships/image" Target="../media/image27.png"/><Relationship Id="rId2" Type="http://schemas.openxmlformats.org/officeDocument/2006/relationships/image" Target="../media/image16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6.png"/><Relationship Id="rId5" Type="http://schemas.openxmlformats.org/officeDocument/2006/relationships/image" Target="../media/image19.png"/><Relationship Id="rId15" Type="http://schemas.openxmlformats.org/officeDocument/2006/relationships/image" Target="../media/image30.png"/><Relationship Id="rId10" Type="http://schemas.openxmlformats.org/officeDocument/2006/relationships/image" Target="../media/image11.jpeg"/><Relationship Id="rId4" Type="http://schemas.openxmlformats.org/officeDocument/2006/relationships/image" Target="../media/image25.png"/><Relationship Id="rId9" Type="http://schemas.openxmlformats.org/officeDocument/2006/relationships/image" Target="../media/image10.jp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2.png"/><Relationship Id="rId7" Type="http://schemas.openxmlformats.org/officeDocument/2006/relationships/image" Target="../media/image13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0.png"/><Relationship Id="rId4" Type="http://schemas.openxmlformats.org/officeDocument/2006/relationships/image" Target="../media/image23.pn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35.png"/><Relationship Id="rId3" Type="http://schemas.openxmlformats.org/officeDocument/2006/relationships/image" Target="../media/image24.png"/><Relationship Id="rId7" Type="http://schemas.openxmlformats.org/officeDocument/2006/relationships/image" Target="../media/image13.jpg"/><Relationship Id="rId12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33.png"/><Relationship Id="rId5" Type="http://schemas.openxmlformats.org/officeDocument/2006/relationships/image" Target="../media/image10.png"/><Relationship Id="rId10" Type="http://schemas.openxmlformats.org/officeDocument/2006/relationships/image" Target="../media/image32.png"/><Relationship Id="rId4" Type="http://schemas.openxmlformats.org/officeDocument/2006/relationships/image" Target="../media/image23.png"/><Relationship Id="rId9" Type="http://schemas.openxmlformats.org/officeDocument/2006/relationships/image" Target="../media/image15.jpe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37.png"/><Relationship Id="rId7" Type="http://schemas.openxmlformats.org/officeDocument/2006/relationships/image" Target="../media/image16.jpe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19.jpeg"/><Relationship Id="rId4" Type="http://schemas.openxmlformats.org/officeDocument/2006/relationships/image" Target="../media/image38.png"/><Relationship Id="rId9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image" Target="../media/image48.png"/><Relationship Id="rId3" Type="http://schemas.openxmlformats.org/officeDocument/2006/relationships/image" Target="../media/image37.png"/><Relationship Id="rId7" Type="http://schemas.openxmlformats.org/officeDocument/2006/relationships/image" Target="../media/image16.jpeg"/><Relationship Id="rId12" Type="http://schemas.openxmlformats.org/officeDocument/2006/relationships/image" Target="../media/image47.png"/><Relationship Id="rId2" Type="http://schemas.openxmlformats.org/officeDocument/2006/relationships/image" Target="../media/image240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46.png"/><Relationship Id="rId5" Type="http://schemas.openxmlformats.org/officeDocument/2006/relationships/image" Target="../media/image39.png"/><Relationship Id="rId15" Type="http://schemas.openxmlformats.org/officeDocument/2006/relationships/image" Target="../media/image50.png"/><Relationship Id="rId10" Type="http://schemas.openxmlformats.org/officeDocument/2006/relationships/image" Target="../media/image19.jpeg"/><Relationship Id="rId4" Type="http://schemas.openxmlformats.org/officeDocument/2006/relationships/image" Target="../media/image38.png"/><Relationship Id="rId9" Type="http://schemas.openxmlformats.org/officeDocument/2006/relationships/image" Target="../media/image18.jpg"/><Relationship Id="rId1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9510"/>
            <a:ext cx="9144000" cy="252142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The answer is…</a:t>
            </a:r>
            <a:br>
              <a:rPr lang="en-GB" b="1" dirty="0"/>
            </a:br>
            <a:r>
              <a:rPr lang="en-GB" b="1" dirty="0"/>
              <a:t>What was the question?</a:t>
            </a:r>
            <a:br>
              <a:rPr lang="en-GB" b="1" dirty="0"/>
            </a:br>
            <a:r>
              <a:rPr lang="en-GB" b="1" dirty="0"/>
              <a:t>*Ratio and Proportion Edition*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943007"/>
            <a:ext cx="9144000" cy="1655762"/>
          </a:xfrm>
        </p:spPr>
        <p:txBody>
          <a:bodyPr>
            <a:normAutofit/>
          </a:bodyPr>
          <a:lstStyle/>
          <a:p>
            <a:r>
              <a:rPr lang="en-GB" sz="3600" dirty="0"/>
              <a:t>What could be the questions?</a:t>
            </a:r>
          </a:p>
          <a:p>
            <a:r>
              <a:rPr lang="en-GB" sz="3600" dirty="0"/>
              <a:t>Is your question the only possible question?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55" y="4830462"/>
            <a:ext cx="1679489" cy="167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72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E644B3-19B6-4F5B-9B2B-9F9BDDE02561}"/>
                  </a:ext>
                </a:extLst>
              </p:cNvPr>
              <p:cNvSpPr txBox="1"/>
              <p:nvPr/>
            </p:nvSpPr>
            <p:spPr>
              <a:xfrm>
                <a:off x="331304" y="437322"/>
                <a:ext cx="542013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Andy and Briony share ________ sweets in the ratio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How many sweets does Briony receive?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E644B3-19B6-4F5B-9B2B-9F9BDDE02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4" y="437322"/>
                <a:ext cx="5420139" cy="1569660"/>
              </a:xfrm>
              <a:prstGeom prst="rect">
                <a:avLst/>
              </a:prstGeom>
              <a:blipFill>
                <a:blip r:embed="rId3"/>
                <a:stretch>
                  <a:fillRect l="-1687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0653ED-ED35-487F-B141-F3B7385E6BA0}"/>
                  </a:ext>
                </a:extLst>
              </p:cNvPr>
              <p:cNvSpPr txBox="1"/>
              <p:nvPr/>
            </p:nvSpPr>
            <p:spPr>
              <a:xfrm>
                <a:off x="7739268" y="437321"/>
                <a:ext cx="4214193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Joanne and Kimberley have paid for a night out between them in the ratio _______ : ________. The night out cost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£80</m:t>
                    </m:r>
                  </m:oMath>
                </a14:m>
                <a:r>
                  <a:rPr lang="en-GB" sz="2400" dirty="0"/>
                  <a:t> in total.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How much more did Joanne pay than Kimberley?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0653ED-ED35-487F-B141-F3B7385E6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9268" y="437321"/>
                <a:ext cx="4214193" cy="2677656"/>
              </a:xfrm>
              <a:prstGeom prst="rect">
                <a:avLst/>
              </a:prstGeom>
              <a:blipFill>
                <a:blip r:embed="rId4"/>
                <a:stretch>
                  <a:fillRect l="-2315" t="-1822" r="-2894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23C204-9EA3-4735-ADDF-ED87C8F4B6CA}"/>
                  </a:ext>
                </a:extLst>
              </p:cNvPr>
              <p:cNvSpPr txBox="1"/>
              <p:nvPr/>
            </p:nvSpPr>
            <p:spPr>
              <a:xfrm>
                <a:off x="331303" y="3800020"/>
                <a:ext cx="405516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 write the ratio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_________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 :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in the form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23C204-9EA3-4735-ADDF-ED87C8F4B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3" y="3800020"/>
                <a:ext cx="4055167" cy="2677656"/>
              </a:xfrm>
              <a:prstGeom prst="rect">
                <a:avLst/>
              </a:prstGeom>
              <a:blipFill>
                <a:blip r:embed="rId5"/>
                <a:stretch>
                  <a:fillRect l="-2252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CC7478D-2907-41D1-A33C-CE8142DFFF9A}"/>
                  </a:ext>
                </a:extLst>
              </p:cNvPr>
              <p:cNvSpPr txBox="1"/>
              <p:nvPr/>
            </p:nvSpPr>
            <p:spPr>
              <a:xfrm>
                <a:off x="7789054" y="3800019"/>
                <a:ext cx="405516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Catherine, Daisy and Edward’s ages are currently in the ratio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3:</m:t>
                    </m:r>
                  </m:oMath>
                </a14:m>
                <a:r>
                  <a:rPr lang="en-GB" sz="2400" dirty="0"/>
                  <a:t>________ : 5.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Catherine will be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GB" sz="2400" dirty="0"/>
                  <a:t> in </a:t>
                </a:r>
                <a:r>
                  <a:rPr lang="en-GB" sz="2400" u="sng" dirty="0"/>
                  <a:t>two years time</a:t>
                </a:r>
                <a:r>
                  <a:rPr lang="en-GB" sz="2400" dirty="0"/>
                  <a:t>. How old with Daisy be?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CC7478D-2907-41D1-A33C-CE8142DFF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054" y="3800019"/>
                <a:ext cx="4055167" cy="2677656"/>
              </a:xfrm>
              <a:prstGeom prst="rect">
                <a:avLst/>
              </a:prstGeom>
              <a:blipFill>
                <a:blip r:embed="rId6"/>
                <a:stretch>
                  <a:fillRect l="-2406" t="-1818" r="-2105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3818D53A-EB60-4026-98BD-709D78103E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8" b="19034"/>
          <a:stretch/>
        </p:blipFill>
        <p:spPr>
          <a:xfrm>
            <a:off x="331303" y="2062271"/>
            <a:ext cx="1776252" cy="13493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1B3B2B-BEF6-48F8-89B3-7DA7ACD9F50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6" t="17880" r="6504" b="17563"/>
          <a:stretch/>
        </p:blipFill>
        <p:spPr>
          <a:xfrm>
            <a:off x="3652960" y="4414233"/>
            <a:ext cx="2264135" cy="17941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971644-17EF-440A-A1F0-B714BFD87CB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7" b="11065"/>
          <a:stretch/>
        </p:blipFill>
        <p:spPr>
          <a:xfrm>
            <a:off x="6280291" y="5650113"/>
            <a:ext cx="1517198" cy="11157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74D216-1F71-49C6-B38B-3D18FEBB24D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1" t="7744" r="19716" b="9595"/>
          <a:stretch/>
        </p:blipFill>
        <p:spPr>
          <a:xfrm>
            <a:off x="6202017" y="479034"/>
            <a:ext cx="1533569" cy="201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1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E644B3-19B6-4F5B-9B2B-9F9BDDE02561}"/>
                  </a:ext>
                </a:extLst>
              </p:cNvPr>
              <p:cNvSpPr txBox="1"/>
              <p:nvPr/>
            </p:nvSpPr>
            <p:spPr>
              <a:xfrm>
                <a:off x="331304" y="437322"/>
                <a:ext cx="542013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Andy and Briony share ________ sweets in the ratio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How many sweets does Briony receive?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E644B3-19B6-4F5B-9B2B-9F9BDDE02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4" y="437322"/>
                <a:ext cx="5420139" cy="1569660"/>
              </a:xfrm>
              <a:prstGeom prst="rect">
                <a:avLst/>
              </a:prstGeom>
              <a:blipFill>
                <a:blip r:embed="rId3"/>
                <a:stretch>
                  <a:fillRect l="-1687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0653ED-ED35-487F-B141-F3B7385E6BA0}"/>
                  </a:ext>
                </a:extLst>
              </p:cNvPr>
              <p:cNvSpPr txBox="1"/>
              <p:nvPr/>
            </p:nvSpPr>
            <p:spPr>
              <a:xfrm>
                <a:off x="7739268" y="437321"/>
                <a:ext cx="4214193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Joanne and Kimberley have paid for a night out between them in the ratio _______ : ________. The night out cost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£80</m:t>
                    </m:r>
                  </m:oMath>
                </a14:m>
                <a:r>
                  <a:rPr lang="en-GB" sz="2400" dirty="0"/>
                  <a:t> in total.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How much more did Joanne pay than Kimberley?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0653ED-ED35-487F-B141-F3B7385E6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9268" y="437321"/>
                <a:ext cx="4214193" cy="2677656"/>
              </a:xfrm>
              <a:prstGeom prst="rect">
                <a:avLst/>
              </a:prstGeom>
              <a:blipFill>
                <a:blip r:embed="rId4"/>
                <a:stretch>
                  <a:fillRect l="-2315" t="-1822" r="-2894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23C204-9EA3-4735-ADDF-ED87C8F4B6CA}"/>
                  </a:ext>
                </a:extLst>
              </p:cNvPr>
              <p:cNvSpPr txBox="1"/>
              <p:nvPr/>
            </p:nvSpPr>
            <p:spPr>
              <a:xfrm>
                <a:off x="331303" y="3800020"/>
                <a:ext cx="405516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 write the ratio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_________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 :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in the form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23C204-9EA3-4735-ADDF-ED87C8F4B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3" y="3800020"/>
                <a:ext cx="4055167" cy="2677656"/>
              </a:xfrm>
              <a:prstGeom prst="rect">
                <a:avLst/>
              </a:prstGeom>
              <a:blipFill>
                <a:blip r:embed="rId5"/>
                <a:stretch>
                  <a:fillRect l="-2252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CC7478D-2907-41D1-A33C-CE8142DFFF9A}"/>
                  </a:ext>
                </a:extLst>
              </p:cNvPr>
              <p:cNvSpPr txBox="1"/>
              <p:nvPr/>
            </p:nvSpPr>
            <p:spPr>
              <a:xfrm>
                <a:off x="7789054" y="3800019"/>
                <a:ext cx="405516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Catherine, Daisy and Edward’s ages are currently in the ratio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3:</m:t>
                    </m:r>
                  </m:oMath>
                </a14:m>
                <a:r>
                  <a:rPr lang="en-GB" sz="2400" dirty="0"/>
                  <a:t>________ : 5.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Catherine will be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GB" sz="2400" dirty="0"/>
                  <a:t> in </a:t>
                </a:r>
                <a:r>
                  <a:rPr lang="en-GB" sz="2400" u="sng" dirty="0"/>
                  <a:t>two years time</a:t>
                </a:r>
                <a:r>
                  <a:rPr lang="en-GB" sz="2400" dirty="0"/>
                  <a:t>. How old with Daisy be?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CC7478D-2907-41D1-A33C-CE8142DFF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054" y="3800019"/>
                <a:ext cx="4055167" cy="2677656"/>
              </a:xfrm>
              <a:prstGeom prst="rect">
                <a:avLst/>
              </a:prstGeom>
              <a:blipFill>
                <a:blip r:embed="rId6"/>
                <a:stretch>
                  <a:fillRect l="-2406" t="-1818" r="-2105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3818D53A-EB60-4026-98BD-709D78103E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8" b="19034"/>
          <a:stretch/>
        </p:blipFill>
        <p:spPr>
          <a:xfrm>
            <a:off x="331303" y="2062271"/>
            <a:ext cx="1776252" cy="13493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1B3B2B-BEF6-48F8-89B3-7DA7ACD9F50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6" t="17880" r="6504" b="17563"/>
          <a:stretch/>
        </p:blipFill>
        <p:spPr>
          <a:xfrm>
            <a:off x="3652960" y="4414233"/>
            <a:ext cx="2264135" cy="17941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971644-17EF-440A-A1F0-B714BFD87CB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7" b="11065"/>
          <a:stretch/>
        </p:blipFill>
        <p:spPr>
          <a:xfrm>
            <a:off x="6280291" y="5650113"/>
            <a:ext cx="1517198" cy="11157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74D216-1F71-49C6-B38B-3D18FEBB24D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1" t="7744" r="19716" b="9595"/>
          <a:stretch/>
        </p:blipFill>
        <p:spPr>
          <a:xfrm>
            <a:off x="6202017" y="479034"/>
            <a:ext cx="1533569" cy="20155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F8E9B6-541E-4974-9484-5B87C56C07FD}"/>
                  </a:ext>
                </a:extLst>
              </p:cNvPr>
              <p:cNvSpPr txBox="1"/>
              <p:nvPr/>
            </p:nvSpPr>
            <p:spPr>
              <a:xfrm>
                <a:off x="3652960" y="437321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F8E9B6-541E-4974-9484-5B87C56C0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2960" y="437321"/>
                <a:ext cx="437620" cy="369332"/>
              </a:xfrm>
              <a:prstGeom prst="rect">
                <a:avLst/>
              </a:prstGeom>
              <a:blipFill>
                <a:blip r:embed="rId11"/>
                <a:stretch>
                  <a:fillRect l="-15278" r="-1666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5A3B747-245D-4600-A7E3-D42A20E5E02B}"/>
                  </a:ext>
                </a:extLst>
              </p:cNvPr>
              <p:cNvSpPr txBox="1"/>
              <p:nvPr/>
            </p:nvSpPr>
            <p:spPr>
              <a:xfrm>
                <a:off x="9289016" y="1188872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5A3B747-245D-4600-A7E3-D42A20E5E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9016" y="1188872"/>
                <a:ext cx="253274" cy="369332"/>
              </a:xfrm>
              <a:prstGeom prst="rect">
                <a:avLst/>
              </a:prstGeom>
              <a:blipFill>
                <a:blip r:embed="rId12"/>
                <a:stretch>
                  <a:fillRect l="-31707" r="-31707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B34BF14-DFAF-45DB-ADDA-381170982D9D}"/>
                  </a:ext>
                </a:extLst>
              </p:cNvPr>
              <p:cNvSpPr txBox="1"/>
              <p:nvPr/>
            </p:nvSpPr>
            <p:spPr>
              <a:xfrm>
                <a:off x="10717386" y="1188872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B34BF14-DFAF-45DB-ADDA-381170982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7386" y="1188872"/>
                <a:ext cx="253274" cy="369332"/>
              </a:xfrm>
              <a:prstGeom prst="rect">
                <a:avLst/>
              </a:prstGeom>
              <a:blipFill>
                <a:blip r:embed="rId13"/>
                <a:stretch>
                  <a:fillRect l="-26190" r="-28571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C60469-21DE-4FD9-B2F6-09992CF0A96F}"/>
                  </a:ext>
                </a:extLst>
              </p:cNvPr>
              <p:cNvSpPr txBox="1"/>
              <p:nvPr/>
            </p:nvSpPr>
            <p:spPr>
              <a:xfrm>
                <a:off x="1722943" y="4563230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C60469-21DE-4FD9-B2F6-09992CF0A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943" y="4563230"/>
                <a:ext cx="253274" cy="369332"/>
              </a:xfrm>
              <a:prstGeom prst="rect">
                <a:avLst/>
              </a:prstGeom>
              <a:blipFill>
                <a:blip r:embed="rId14"/>
                <a:stretch>
                  <a:fillRect l="-31707" r="-31707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88E82F-F756-475B-96A7-DD44AB93F53D}"/>
                  </a:ext>
                </a:extLst>
              </p:cNvPr>
              <p:cNvSpPr txBox="1"/>
              <p:nvPr/>
            </p:nvSpPr>
            <p:spPr>
              <a:xfrm>
                <a:off x="8655656" y="4529026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88E82F-F756-475B-96A7-DD44AB93F5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5656" y="4529026"/>
                <a:ext cx="253274" cy="369332"/>
              </a:xfrm>
              <a:prstGeom prst="rect">
                <a:avLst/>
              </a:prstGeom>
              <a:blipFill>
                <a:blip r:embed="rId15"/>
                <a:stretch>
                  <a:fillRect l="-29268" r="-29268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29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2:3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546C9A-5132-4D76-95E4-0705EBEDDCEF}"/>
                  </a:ext>
                </a:extLst>
              </p:cNvPr>
              <p:cNvSpPr txBox="1"/>
              <p:nvPr/>
            </p:nvSpPr>
            <p:spPr>
              <a:xfrm>
                <a:off x="331304" y="437322"/>
                <a:ext cx="542013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Polly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400" dirty="0"/>
                  <a:t> years old and Rachel is ____________ years old.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Give the ratio of their ages in its simplest form.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546C9A-5132-4D76-95E4-0705EBEDD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4" y="437322"/>
                <a:ext cx="5420139" cy="1938992"/>
              </a:xfrm>
              <a:prstGeom prst="rect">
                <a:avLst/>
              </a:prstGeom>
              <a:blipFill>
                <a:blip r:embed="rId3"/>
                <a:stretch>
                  <a:fillRect l="-1687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8EECE0-9BE0-410D-B548-165FD9F6AA82}"/>
                  </a:ext>
                </a:extLst>
              </p:cNvPr>
              <p:cNvSpPr txBox="1"/>
              <p:nvPr/>
            </p:nvSpPr>
            <p:spPr>
              <a:xfrm>
                <a:off x="6414054" y="198785"/>
                <a:ext cx="5420139" cy="2309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In a swimming club,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/>
                    </m:f>
                  </m:oMath>
                </a14:m>
                <a:r>
                  <a:rPr lang="en-GB" sz="2400" dirty="0"/>
                  <a:t> of the members are female.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What is the ratio of male to female members of the swimming club?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8EECE0-9BE0-410D-B548-165FD9F6A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054" y="198785"/>
                <a:ext cx="5420139" cy="2309671"/>
              </a:xfrm>
              <a:prstGeom prst="rect">
                <a:avLst/>
              </a:prstGeom>
              <a:blipFill>
                <a:blip r:embed="rId4"/>
                <a:stretch>
                  <a:fillRect l="-1687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4971A2-E834-448D-827A-82677452D3EA}"/>
                  </a:ext>
                </a:extLst>
              </p:cNvPr>
              <p:cNvSpPr txBox="1"/>
              <p:nvPr/>
            </p:nvSpPr>
            <p:spPr>
              <a:xfrm>
                <a:off x="331303" y="3800020"/>
                <a:ext cx="405516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Two bottles of a soft drink have the capacities below:</a:t>
                </a:r>
              </a:p>
              <a:p>
                <a:endParaRPr lang="en-GB" sz="2400" dirty="0"/>
              </a:p>
              <a:p>
                <a:pPr algn="ctr"/>
                <a:r>
                  <a:rPr lang="en-GB" sz="2400" dirty="0"/>
                  <a:t>_________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400" dirty="0"/>
                  <a:t> :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𝑐𝑙</m:t>
                    </m:r>
                  </m:oMath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r>
                  <a:rPr lang="en-GB" sz="2400" dirty="0"/>
                  <a:t>Give the ratio in its lowest terms.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4971A2-E834-448D-827A-82677452D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3" y="3800020"/>
                <a:ext cx="4055167" cy="2677656"/>
              </a:xfrm>
              <a:prstGeom prst="rect">
                <a:avLst/>
              </a:prstGeom>
              <a:blipFill>
                <a:blip r:embed="rId5"/>
                <a:stretch>
                  <a:fillRect l="-2252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4BA29E-119F-40FD-8130-C789BFDAF841}"/>
                  </a:ext>
                </a:extLst>
              </p:cNvPr>
              <p:cNvSpPr txBox="1"/>
              <p:nvPr/>
            </p:nvSpPr>
            <p:spPr>
              <a:xfrm>
                <a:off x="7789054" y="3800019"/>
                <a:ext cx="405516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Simon has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/>
                  <a:t>____________ in his pocket and Toni has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/>
                  <a:t>___________ in her pocket.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What is the ratio of the money Simon and Toni have in their pockets in its simplest form?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4BA29E-119F-40FD-8130-C789BFDAF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054" y="3800019"/>
                <a:ext cx="4055167" cy="2677656"/>
              </a:xfrm>
              <a:prstGeom prst="rect">
                <a:avLst/>
              </a:prstGeom>
              <a:blipFill>
                <a:blip r:embed="rId6"/>
                <a:stretch>
                  <a:fillRect l="-2406" t="-1818" r="-1805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A7C755DC-6E33-4F9D-AD87-F2E2F53F76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849" y="4619058"/>
            <a:ext cx="1305678" cy="18586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E0F3A7-7FE7-448A-8599-2C5000589AA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721" y="2098501"/>
            <a:ext cx="1237104" cy="12371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863D15-45DD-4D5B-AD42-80C8E5FCA1B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87" b="40290"/>
          <a:stretch/>
        </p:blipFill>
        <p:spPr>
          <a:xfrm>
            <a:off x="9862124" y="2614879"/>
            <a:ext cx="2143539" cy="7207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5238D1-B46A-44A1-BF37-264CA65DAE7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490" y="4765271"/>
            <a:ext cx="1465953" cy="156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5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2:3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546C9A-5132-4D76-95E4-0705EBEDDCEF}"/>
                  </a:ext>
                </a:extLst>
              </p:cNvPr>
              <p:cNvSpPr txBox="1"/>
              <p:nvPr/>
            </p:nvSpPr>
            <p:spPr>
              <a:xfrm>
                <a:off x="331304" y="437322"/>
                <a:ext cx="542013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Polly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400" dirty="0"/>
                  <a:t> years old and Rachel is ____________ years old.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Give the ratio of their ages in its simplest form.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546C9A-5132-4D76-95E4-0705EBEDD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4" y="437322"/>
                <a:ext cx="5420139" cy="1938992"/>
              </a:xfrm>
              <a:prstGeom prst="rect">
                <a:avLst/>
              </a:prstGeom>
              <a:blipFill>
                <a:blip r:embed="rId3"/>
                <a:stretch>
                  <a:fillRect l="-1687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8EECE0-9BE0-410D-B548-165FD9F6AA82}"/>
                  </a:ext>
                </a:extLst>
              </p:cNvPr>
              <p:cNvSpPr txBox="1"/>
              <p:nvPr/>
            </p:nvSpPr>
            <p:spPr>
              <a:xfrm>
                <a:off x="6414054" y="225289"/>
                <a:ext cx="5420139" cy="2309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In a swimming club,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/>
                    </m:f>
                  </m:oMath>
                </a14:m>
                <a:r>
                  <a:rPr lang="en-GB" sz="3200" dirty="0"/>
                  <a:t> </a:t>
                </a:r>
                <a:r>
                  <a:rPr lang="en-GB" sz="2400" dirty="0"/>
                  <a:t>of the members are female.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What is the ratio of male to female members of the swimming club?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8EECE0-9BE0-410D-B548-165FD9F6A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054" y="225289"/>
                <a:ext cx="5420139" cy="2309671"/>
              </a:xfrm>
              <a:prstGeom prst="rect">
                <a:avLst/>
              </a:prstGeom>
              <a:blipFill>
                <a:blip r:embed="rId4"/>
                <a:stretch>
                  <a:fillRect l="-1687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4971A2-E834-448D-827A-82677452D3EA}"/>
                  </a:ext>
                </a:extLst>
              </p:cNvPr>
              <p:cNvSpPr txBox="1"/>
              <p:nvPr/>
            </p:nvSpPr>
            <p:spPr>
              <a:xfrm>
                <a:off x="331303" y="3800020"/>
                <a:ext cx="405516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Two bottles of a soft drink have the capacities below:</a:t>
                </a:r>
              </a:p>
              <a:p>
                <a:endParaRPr lang="en-GB" sz="2400" dirty="0"/>
              </a:p>
              <a:p>
                <a:pPr algn="ctr"/>
                <a:r>
                  <a:rPr lang="en-GB" sz="2400" dirty="0"/>
                  <a:t>_________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400" dirty="0"/>
                  <a:t> :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𝑐𝑙</m:t>
                    </m:r>
                  </m:oMath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r>
                  <a:rPr lang="en-GB" sz="2400" dirty="0"/>
                  <a:t>Give the ratio in its lowest terms.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4971A2-E834-448D-827A-82677452D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3" y="3800020"/>
                <a:ext cx="4055167" cy="2677656"/>
              </a:xfrm>
              <a:prstGeom prst="rect">
                <a:avLst/>
              </a:prstGeom>
              <a:blipFill>
                <a:blip r:embed="rId5"/>
                <a:stretch>
                  <a:fillRect l="-2252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4BA29E-119F-40FD-8130-C789BFDAF841}"/>
                  </a:ext>
                </a:extLst>
              </p:cNvPr>
              <p:cNvSpPr txBox="1"/>
              <p:nvPr/>
            </p:nvSpPr>
            <p:spPr>
              <a:xfrm>
                <a:off x="7789054" y="3800019"/>
                <a:ext cx="405516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Simon has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/>
                  <a:t>____________ in his pocket and Toni has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/>
                  <a:t>___________ in her pocket.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What is the ratio of the money Simon and Toni have in their pockets in its simplest form?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4BA29E-119F-40FD-8130-C789BFDAF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054" y="3800019"/>
                <a:ext cx="4055167" cy="2677656"/>
              </a:xfrm>
              <a:prstGeom prst="rect">
                <a:avLst/>
              </a:prstGeom>
              <a:blipFill>
                <a:blip r:embed="rId6"/>
                <a:stretch>
                  <a:fillRect l="-2406" t="-1818" r="-1805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A7C755DC-6E33-4F9D-AD87-F2E2F53F76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849" y="4619058"/>
            <a:ext cx="1305678" cy="18586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E0F3A7-7FE7-448A-8599-2C5000589AA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721" y="2098501"/>
            <a:ext cx="1237104" cy="12371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863D15-45DD-4D5B-AD42-80C8E5FCA1B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87" b="40290"/>
          <a:stretch/>
        </p:blipFill>
        <p:spPr>
          <a:xfrm>
            <a:off x="9862124" y="2614879"/>
            <a:ext cx="2143539" cy="7207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5238D1-B46A-44A1-BF37-264CA65DAE7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490" y="4765271"/>
            <a:ext cx="1465953" cy="15661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9AB932-DD88-48F3-9961-3A40BB6A9FE4}"/>
                  </a:ext>
                </a:extLst>
              </p:cNvPr>
              <p:cNvSpPr txBox="1"/>
              <p:nvPr/>
            </p:nvSpPr>
            <p:spPr>
              <a:xfrm>
                <a:off x="1135047" y="821634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9AB932-DD88-48F3-9961-3A40BB6A9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047" y="821634"/>
                <a:ext cx="437620" cy="369332"/>
              </a:xfrm>
              <a:prstGeom prst="rect">
                <a:avLst/>
              </a:prstGeom>
              <a:blipFill>
                <a:blip r:embed="rId11"/>
                <a:stretch>
                  <a:fillRect l="-15278" r="-1666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7CC880-B687-44AA-A8E9-5122D0C2B613}"/>
                  </a:ext>
                </a:extLst>
              </p:cNvPr>
              <p:cNvSpPr txBox="1"/>
              <p:nvPr/>
            </p:nvSpPr>
            <p:spPr>
              <a:xfrm>
                <a:off x="9037242" y="252656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7CC880-B687-44AA-A8E9-5122D0C2B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242" y="252656"/>
                <a:ext cx="253274" cy="369332"/>
              </a:xfrm>
              <a:prstGeom prst="rect">
                <a:avLst/>
              </a:prstGeom>
              <a:blipFill>
                <a:blip r:embed="rId12"/>
                <a:stretch>
                  <a:fillRect l="-26190" r="-28571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B55A017-163E-4DF8-BCB4-3A94D7BF4693}"/>
                  </a:ext>
                </a:extLst>
              </p:cNvPr>
              <p:cNvSpPr txBox="1"/>
              <p:nvPr/>
            </p:nvSpPr>
            <p:spPr>
              <a:xfrm>
                <a:off x="9037242" y="694712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B55A017-163E-4DF8-BCB4-3A94D7BF4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242" y="694712"/>
                <a:ext cx="253274" cy="369332"/>
              </a:xfrm>
              <a:prstGeom prst="rect">
                <a:avLst/>
              </a:prstGeom>
              <a:blipFill>
                <a:blip r:embed="rId13"/>
                <a:stretch>
                  <a:fillRect l="-28571" r="-30952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8A2E4BE-FF44-4370-A68D-30C3C32198C8}"/>
                  </a:ext>
                </a:extLst>
              </p:cNvPr>
              <p:cNvSpPr txBox="1"/>
              <p:nvPr/>
            </p:nvSpPr>
            <p:spPr>
              <a:xfrm>
                <a:off x="1519659" y="4914425"/>
                <a:ext cx="62196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8A2E4BE-FF44-4370-A68D-30C3C3219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9659" y="4914425"/>
                <a:ext cx="621965" cy="369332"/>
              </a:xfrm>
              <a:prstGeom prst="rect">
                <a:avLst/>
              </a:prstGeom>
              <a:blipFill>
                <a:blip r:embed="rId14"/>
                <a:stretch>
                  <a:fillRect l="-11765" r="-12745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3EB1356-D68B-4FB6-AE20-95018CCB13F5}"/>
                  </a:ext>
                </a:extLst>
              </p:cNvPr>
              <p:cNvSpPr txBox="1"/>
              <p:nvPr/>
            </p:nvSpPr>
            <p:spPr>
              <a:xfrm>
                <a:off x="10065923" y="3792811"/>
                <a:ext cx="4520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3EB1356-D68B-4FB6-AE20-95018CCB13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5923" y="3792811"/>
                <a:ext cx="452047" cy="369332"/>
              </a:xfrm>
              <a:prstGeom prst="rect">
                <a:avLst/>
              </a:prstGeom>
              <a:blipFill>
                <a:blip r:embed="rId15"/>
                <a:stretch>
                  <a:fillRect l="-14865" r="-16216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5EE6DD6-F696-4892-A277-0A7DF1C82B28}"/>
                  </a:ext>
                </a:extLst>
              </p:cNvPr>
              <p:cNvSpPr txBox="1"/>
              <p:nvPr/>
            </p:nvSpPr>
            <p:spPr>
              <a:xfrm>
                <a:off x="8689570" y="4560441"/>
                <a:ext cx="4520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5EE6DD6-F696-4892-A277-0A7DF1C82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9570" y="4560441"/>
                <a:ext cx="452047" cy="369332"/>
              </a:xfrm>
              <a:prstGeom prst="rect">
                <a:avLst/>
              </a:prstGeom>
              <a:blipFill>
                <a:blip r:embed="rId16"/>
                <a:stretch>
                  <a:fillRect l="-14667" r="-14667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651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546C9A-5132-4D76-95E4-0705EBEDDCEF}"/>
                  </a:ext>
                </a:extLst>
              </p:cNvPr>
              <p:cNvSpPr txBox="1"/>
              <p:nvPr/>
            </p:nvSpPr>
            <p:spPr>
              <a:xfrm>
                <a:off x="331304" y="437322"/>
                <a:ext cx="542013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Jess bought __________ identical chocolate bars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£7.59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How many of the chocolate bars can Sarah buy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£4.14</m:t>
                    </m:r>
                  </m:oMath>
                </a14:m>
                <a:r>
                  <a:rPr lang="en-GB" sz="2400" dirty="0"/>
                  <a:t>? 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546C9A-5132-4D76-95E4-0705EBEDD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4" y="437322"/>
                <a:ext cx="5420139" cy="1938992"/>
              </a:xfrm>
              <a:prstGeom prst="rect">
                <a:avLst/>
              </a:prstGeom>
              <a:blipFill>
                <a:blip r:embed="rId3"/>
                <a:stretch>
                  <a:fillRect l="-1687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8EECE0-9BE0-410D-B548-165FD9F6AA82}"/>
                  </a:ext>
                </a:extLst>
              </p:cNvPr>
              <p:cNvSpPr txBox="1"/>
              <p:nvPr/>
            </p:nvSpPr>
            <p:spPr>
              <a:xfrm>
                <a:off x="6414054" y="437321"/>
                <a:ext cx="542013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/>
                  <a:t> __________,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/>
                  <a:t>__________.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/>
                  <a:t> 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𝑘𝑥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8EECE0-9BE0-410D-B548-165FD9F6A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054" y="437321"/>
                <a:ext cx="5420139" cy="1938992"/>
              </a:xfrm>
              <a:prstGeom prst="rect">
                <a:avLst/>
              </a:prstGeom>
              <a:blipFill>
                <a:blip r:embed="rId4"/>
                <a:stretch>
                  <a:fillRect l="-1687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E4971A2-E834-448D-827A-82677452D3EA}"/>
              </a:ext>
            </a:extLst>
          </p:cNvPr>
          <p:cNvSpPr txBox="1"/>
          <p:nvPr/>
        </p:nvSpPr>
        <p:spPr>
          <a:xfrm>
            <a:off x="331303" y="3800020"/>
            <a:ext cx="40551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It takes one hose ___________ minutes to fill a paddling pool.</a:t>
            </a:r>
          </a:p>
          <a:p>
            <a:endParaRPr lang="en-GB" sz="2400" dirty="0"/>
          </a:p>
          <a:p>
            <a:r>
              <a:rPr lang="en-GB" sz="2400" dirty="0"/>
              <a:t>How long will it take four hoses?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4BA29E-119F-40FD-8130-C789BFDAF841}"/>
                  </a:ext>
                </a:extLst>
              </p:cNvPr>
              <p:cNvSpPr txBox="1"/>
              <p:nvPr/>
            </p:nvSpPr>
            <p:spPr>
              <a:xfrm>
                <a:off x="7789054" y="3800019"/>
                <a:ext cx="405516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David is making a drink for his child’s party. He is mixing cordial and water in the ratio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:19</m:t>
                    </m:r>
                  </m:oMath>
                </a14:m>
                <a:r>
                  <a:rPr lang="en-GB" sz="2400" dirty="0"/>
                  <a:t>. David uses ________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400" dirty="0"/>
                  <a:t> of cordial. How many litres of the drink does David make in total?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4BA29E-119F-40FD-8130-C789BFDAF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054" y="3800019"/>
                <a:ext cx="4055167" cy="2677656"/>
              </a:xfrm>
              <a:prstGeom prst="rect">
                <a:avLst/>
              </a:prstGeom>
              <a:blipFill>
                <a:blip r:embed="rId5"/>
                <a:stretch>
                  <a:fillRect l="-2406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D118CAF6-B530-4964-B642-7C2526652C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637" y="1966502"/>
            <a:ext cx="2092990" cy="13960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8FC4A7-CEFB-494D-8ECA-FE6349466BE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66"/>
          <a:stretch/>
        </p:blipFill>
        <p:spPr>
          <a:xfrm>
            <a:off x="6414054" y="5422224"/>
            <a:ext cx="1134673" cy="12161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94023F1-F798-4D11-A244-1E8528BE53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60" y="5548717"/>
            <a:ext cx="1620775" cy="10896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D0584EF-E8EB-4AF5-BAC6-3AFB7EB55F3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19973"/>
          <a:stretch/>
        </p:blipFill>
        <p:spPr>
          <a:xfrm>
            <a:off x="2655011" y="2215885"/>
            <a:ext cx="1900513" cy="112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61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546C9A-5132-4D76-95E4-0705EBEDDCEF}"/>
                  </a:ext>
                </a:extLst>
              </p:cNvPr>
              <p:cNvSpPr txBox="1"/>
              <p:nvPr/>
            </p:nvSpPr>
            <p:spPr>
              <a:xfrm>
                <a:off x="331304" y="437322"/>
                <a:ext cx="542013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Jess bought __________ identical chocolate bars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£7.59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How many of the chocolate bars can Sarah buy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£4.14</m:t>
                    </m:r>
                  </m:oMath>
                </a14:m>
                <a:r>
                  <a:rPr lang="en-GB" sz="2400" dirty="0"/>
                  <a:t>? 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546C9A-5132-4D76-95E4-0705EBEDD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4" y="437322"/>
                <a:ext cx="5420139" cy="1938992"/>
              </a:xfrm>
              <a:prstGeom prst="rect">
                <a:avLst/>
              </a:prstGeom>
              <a:blipFill>
                <a:blip r:embed="rId3"/>
                <a:stretch>
                  <a:fillRect l="-1687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8EECE0-9BE0-410D-B548-165FD9F6AA82}"/>
                  </a:ext>
                </a:extLst>
              </p:cNvPr>
              <p:cNvSpPr txBox="1"/>
              <p:nvPr/>
            </p:nvSpPr>
            <p:spPr>
              <a:xfrm>
                <a:off x="6414054" y="437321"/>
                <a:ext cx="542013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/>
                  <a:t> __________,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/>
                  <a:t>__________.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/>
                  <a:t> 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𝑘𝑥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8EECE0-9BE0-410D-B548-165FD9F6A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054" y="437321"/>
                <a:ext cx="5420139" cy="1938992"/>
              </a:xfrm>
              <a:prstGeom prst="rect">
                <a:avLst/>
              </a:prstGeom>
              <a:blipFill>
                <a:blip r:embed="rId4"/>
                <a:stretch>
                  <a:fillRect l="-1687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E4971A2-E834-448D-827A-82677452D3EA}"/>
              </a:ext>
            </a:extLst>
          </p:cNvPr>
          <p:cNvSpPr txBox="1"/>
          <p:nvPr/>
        </p:nvSpPr>
        <p:spPr>
          <a:xfrm>
            <a:off x="331303" y="3800020"/>
            <a:ext cx="40551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It takes one hose ___________ minutes to fill a paddling pool.</a:t>
            </a:r>
          </a:p>
          <a:p>
            <a:endParaRPr lang="en-GB" sz="2400" dirty="0"/>
          </a:p>
          <a:p>
            <a:r>
              <a:rPr lang="en-GB" sz="2400" dirty="0"/>
              <a:t>How long will it take four hoses?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4BA29E-119F-40FD-8130-C789BFDAF841}"/>
                  </a:ext>
                </a:extLst>
              </p:cNvPr>
              <p:cNvSpPr txBox="1"/>
              <p:nvPr/>
            </p:nvSpPr>
            <p:spPr>
              <a:xfrm>
                <a:off x="7789054" y="3800019"/>
                <a:ext cx="405516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David is making a drink for his child’s party. He is mixing cordial and water in the ratio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:19</m:t>
                    </m:r>
                  </m:oMath>
                </a14:m>
                <a:r>
                  <a:rPr lang="en-GB" sz="2400" dirty="0"/>
                  <a:t>. David uses ________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400" dirty="0"/>
                  <a:t> of cordial. How many litres of the drink does David make in total?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4BA29E-119F-40FD-8130-C789BFDAF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054" y="3800019"/>
                <a:ext cx="4055167" cy="2677656"/>
              </a:xfrm>
              <a:prstGeom prst="rect">
                <a:avLst/>
              </a:prstGeom>
              <a:blipFill>
                <a:blip r:embed="rId5"/>
                <a:stretch>
                  <a:fillRect l="-2406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D118CAF6-B530-4964-B642-7C2526652C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637" y="1966502"/>
            <a:ext cx="2092990" cy="13960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8FC4A7-CEFB-494D-8ECA-FE6349466BE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66"/>
          <a:stretch/>
        </p:blipFill>
        <p:spPr>
          <a:xfrm>
            <a:off x="6414054" y="5422224"/>
            <a:ext cx="1134673" cy="12161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94023F1-F798-4D11-A244-1E8528BE53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60" y="5548717"/>
            <a:ext cx="1620775" cy="10896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D0584EF-E8EB-4AF5-BAC6-3AFB7EB55F3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19973"/>
          <a:stretch/>
        </p:blipFill>
        <p:spPr>
          <a:xfrm>
            <a:off x="2655011" y="2215885"/>
            <a:ext cx="1900513" cy="11255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D40BC4-EE3A-471D-A5BC-EBD84A889B9F}"/>
                  </a:ext>
                </a:extLst>
              </p:cNvPr>
              <p:cNvSpPr txBox="1"/>
              <p:nvPr/>
            </p:nvSpPr>
            <p:spPr>
              <a:xfrm>
                <a:off x="2436201" y="437321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D40BC4-EE3A-471D-A5BC-EBD84A889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201" y="437321"/>
                <a:ext cx="437620" cy="369332"/>
              </a:xfrm>
              <a:prstGeom prst="rect">
                <a:avLst/>
              </a:prstGeom>
              <a:blipFill>
                <a:blip r:embed="rId10"/>
                <a:stretch>
                  <a:fillRect l="-16901" r="-1690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C805FE7-F376-48D6-BDFE-3289E3F71BD4}"/>
                  </a:ext>
                </a:extLst>
              </p:cNvPr>
              <p:cNvSpPr txBox="1"/>
              <p:nvPr/>
            </p:nvSpPr>
            <p:spPr>
              <a:xfrm>
                <a:off x="8509498" y="1195647"/>
                <a:ext cx="2677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C805FE7-F376-48D6-BDFE-3289E3F71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498" y="1195647"/>
                <a:ext cx="267702" cy="369332"/>
              </a:xfrm>
              <a:prstGeom prst="rect">
                <a:avLst/>
              </a:prstGeom>
              <a:blipFill>
                <a:blip r:embed="rId11"/>
                <a:stretch>
                  <a:fillRect l="-15909" r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D53EC5D-2128-4E68-9942-F7287E900CEC}"/>
                  </a:ext>
                </a:extLst>
              </p:cNvPr>
              <p:cNvSpPr txBox="1"/>
              <p:nvPr/>
            </p:nvSpPr>
            <p:spPr>
              <a:xfrm>
                <a:off x="10604942" y="1191615"/>
                <a:ext cx="4520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D53EC5D-2128-4E68-9942-F7287E900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4942" y="1191615"/>
                <a:ext cx="452047" cy="369332"/>
              </a:xfrm>
              <a:prstGeom prst="rect">
                <a:avLst/>
              </a:prstGeom>
              <a:blipFill>
                <a:blip r:embed="rId12"/>
                <a:stretch>
                  <a:fillRect l="-16216" r="-14865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12E3758-A8CF-4C76-86C0-88FEC0FA3508}"/>
                  </a:ext>
                </a:extLst>
              </p:cNvPr>
              <p:cNvSpPr txBox="1"/>
              <p:nvPr/>
            </p:nvSpPr>
            <p:spPr>
              <a:xfrm>
                <a:off x="3135482" y="3800019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12E3758-A8CF-4C76-86C0-88FEC0FA3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5482" y="3800019"/>
                <a:ext cx="437620" cy="369332"/>
              </a:xfrm>
              <a:prstGeom prst="rect">
                <a:avLst/>
              </a:prstGeom>
              <a:blipFill>
                <a:blip r:embed="rId13"/>
                <a:stretch>
                  <a:fillRect l="-15278" r="-16667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686A880-38E9-4CB5-B3F5-FA6F318DCE2E}"/>
                  </a:ext>
                </a:extLst>
              </p:cNvPr>
              <p:cNvSpPr txBox="1"/>
              <p:nvPr/>
            </p:nvSpPr>
            <p:spPr>
              <a:xfrm>
                <a:off x="10320463" y="4891691"/>
                <a:ext cx="62196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686A880-38E9-4CB5-B3F5-FA6F318DC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0463" y="4891691"/>
                <a:ext cx="621965" cy="369332"/>
              </a:xfrm>
              <a:prstGeom prst="rect">
                <a:avLst/>
              </a:prstGeom>
              <a:blipFill>
                <a:blip r:embed="rId14"/>
                <a:stretch>
                  <a:fillRect l="-11765" r="-10784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600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48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546C9A-5132-4D76-95E4-0705EBEDDCEF}"/>
                  </a:ext>
                </a:extLst>
              </p:cNvPr>
              <p:cNvSpPr txBox="1"/>
              <p:nvPr/>
            </p:nvSpPr>
            <p:spPr>
              <a:xfrm>
                <a:off x="331304" y="437322"/>
                <a:ext cx="542013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Clare and Vanessa share a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£180</m:t>
                    </m:r>
                  </m:oMath>
                </a14:m>
                <a:r>
                  <a:rPr lang="en-GB" sz="2400" dirty="0"/>
                  <a:t> prize in the ratio ___________ : ____________.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How much more does Clare receive than Vanessa?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546C9A-5132-4D76-95E4-0705EBEDD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4" y="437322"/>
                <a:ext cx="5420139" cy="1938992"/>
              </a:xfrm>
              <a:prstGeom prst="rect">
                <a:avLst/>
              </a:prstGeom>
              <a:blipFill>
                <a:blip r:embed="rId3"/>
                <a:stretch>
                  <a:fillRect l="-1687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8EECE0-9BE0-410D-B548-165FD9F6AA82}"/>
                  </a:ext>
                </a:extLst>
              </p:cNvPr>
              <p:cNvSpPr txBox="1"/>
              <p:nvPr/>
            </p:nvSpPr>
            <p:spPr>
              <a:xfrm>
                <a:off x="6414054" y="437321"/>
                <a:ext cx="5420139" cy="2124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inversely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/>
                  <a:t> _______________.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8EECE0-9BE0-410D-B548-165FD9F6A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054" y="437321"/>
                <a:ext cx="5420139" cy="2124684"/>
              </a:xfrm>
              <a:prstGeom prst="rect">
                <a:avLst/>
              </a:prstGeom>
              <a:blipFill>
                <a:blip r:embed="rId4"/>
                <a:stretch>
                  <a:fillRect l="-1687" t="-2299" b="-1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4971A2-E834-448D-827A-82677452D3EA}"/>
                  </a:ext>
                </a:extLst>
              </p:cNvPr>
              <p:cNvSpPr txBox="1"/>
              <p:nvPr/>
            </p:nvSpPr>
            <p:spPr>
              <a:xfrm>
                <a:off x="331303" y="3800020"/>
                <a:ext cx="405516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/>
                  <a:t>______,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/>
                  <a:t>______.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4971A2-E834-448D-827A-82677452D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3" y="3800020"/>
                <a:ext cx="4055167" cy="1938992"/>
              </a:xfrm>
              <a:prstGeom prst="rect">
                <a:avLst/>
              </a:prstGeom>
              <a:blipFill>
                <a:blip r:embed="rId5"/>
                <a:stretch>
                  <a:fillRect l="-2252" t="-2516" r="-1502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4BA29E-119F-40FD-8130-C789BFDAF841}"/>
                  </a:ext>
                </a:extLst>
              </p:cNvPr>
              <p:cNvSpPr txBox="1"/>
              <p:nvPr/>
            </p:nvSpPr>
            <p:spPr>
              <a:xfrm>
                <a:off x="6241774" y="4343356"/>
                <a:ext cx="5602447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A single printer takes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200" dirty="0"/>
                  <a:t> hours to print an issue of a magazine. The company has __________ identical printers.</a:t>
                </a:r>
              </a:p>
              <a:p>
                <a:endParaRPr lang="en-GB" sz="2200" dirty="0"/>
              </a:p>
              <a:p>
                <a:r>
                  <a:rPr lang="en-GB" sz="2200" dirty="0"/>
                  <a:t>How many minutes does it take for the company to print the magazine using all the printers?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4BA29E-119F-40FD-8130-C789BFDAF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774" y="4343356"/>
                <a:ext cx="5602447" cy="2462213"/>
              </a:xfrm>
              <a:prstGeom prst="rect">
                <a:avLst/>
              </a:prstGeom>
              <a:blipFill>
                <a:blip r:embed="rId6"/>
                <a:stretch>
                  <a:fillRect l="-1415" t="-1485" b="-4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039A3BFE-4B70-48BD-838D-FD6077D8815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0" t="13655" r="9420" b="27649"/>
          <a:stretch/>
        </p:blipFill>
        <p:spPr>
          <a:xfrm>
            <a:off x="2146851" y="2063697"/>
            <a:ext cx="1789044" cy="14001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EB554E-C8DE-4E3D-B52D-1253F694B8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963" y="1911703"/>
            <a:ext cx="1455652" cy="14556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52DC97-4AE0-4918-A3D7-E8F52829677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474" y="5422224"/>
            <a:ext cx="1624220" cy="11369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FD6069-51BD-46D2-9B7B-A3166EFE534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984" y="5101146"/>
            <a:ext cx="946631" cy="94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17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48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546C9A-5132-4D76-95E4-0705EBEDDCEF}"/>
                  </a:ext>
                </a:extLst>
              </p:cNvPr>
              <p:cNvSpPr txBox="1"/>
              <p:nvPr/>
            </p:nvSpPr>
            <p:spPr>
              <a:xfrm>
                <a:off x="331304" y="437322"/>
                <a:ext cx="542013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Clare and Vanessa share a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£180</m:t>
                    </m:r>
                  </m:oMath>
                </a14:m>
                <a:r>
                  <a:rPr lang="en-GB" sz="2400" dirty="0"/>
                  <a:t> prize in the ratio ___________ : ____________.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How much more does Clare receive than Vanessa?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546C9A-5132-4D76-95E4-0705EBEDD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4" y="437322"/>
                <a:ext cx="5420139" cy="1938992"/>
              </a:xfrm>
              <a:prstGeom prst="rect">
                <a:avLst/>
              </a:prstGeom>
              <a:blipFill>
                <a:blip r:embed="rId3"/>
                <a:stretch>
                  <a:fillRect l="-1687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8EECE0-9BE0-410D-B548-165FD9F6AA82}"/>
                  </a:ext>
                </a:extLst>
              </p:cNvPr>
              <p:cNvSpPr txBox="1"/>
              <p:nvPr/>
            </p:nvSpPr>
            <p:spPr>
              <a:xfrm>
                <a:off x="6414054" y="437321"/>
                <a:ext cx="5420139" cy="2124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inversely 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/>
                  <a:t> _______________.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8EECE0-9BE0-410D-B548-165FD9F6A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054" y="437321"/>
                <a:ext cx="5420139" cy="2124684"/>
              </a:xfrm>
              <a:prstGeom prst="rect">
                <a:avLst/>
              </a:prstGeom>
              <a:blipFill>
                <a:blip r:embed="rId4"/>
                <a:stretch>
                  <a:fillRect l="-1687" t="-2299" b="-1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4971A2-E834-448D-827A-82677452D3EA}"/>
                  </a:ext>
                </a:extLst>
              </p:cNvPr>
              <p:cNvSpPr txBox="1"/>
              <p:nvPr/>
            </p:nvSpPr>
            <p:spPr>
              <a:xfrm>
                <a:off x="331303" y="3800020"/>
                <a:ext cx="405516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/>
                  <a:t>______,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/>
                  <a:t>______.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4971A2-E834-448D-827A-82677452D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03" y="3800020"/>
                <a:ext cx="4055167" cy="1938992"/>
              </a:xfrm>
              <a:prstGeom prst="rect">
                <a:avLst/>
              </a:prstGeom>
              <a:blipFill>
                <a:blip r:embed="rId5"/>
                <a:stretch>
                  <a:fillRect l="-2252" t="-2516" r="-1502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4BA29E-119F-40FD-8130-C789BFDAF841}"/>
                  </a:ext>
                </a:extLst>
              </p:cNvPr>
              <p:cNvSpPr txBox="1"/>
              <p:nvPr/>
            </p:nvSpPr>
            <p:spPr>
              <a:xfrm>
                <a:off x="6241774" y="4343356"/>
                <a:ext cx="5602447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A single printer takes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200" dirty="0"/>
                  <a:t> hours to print an issue of a magazine. The company has __________ identical printers.</a:t>
                </a:r>
              </a:p>
              <a:p>
                <a:endParaRPr lang="en-GB" sz="2200" dirty="0"/>
              </a:p>
              <a:p>
                <a:r>
                  <a:rPr lang="en-GB" sz="2200" dirty="0"/>
                  <a:t>How many minutes does it take for the company to print the issue of the magazine using all the printers?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4BA29E-119F-40FD-8130-C789BFDAF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774" y="4343356"/>
                <a:ext cx="5602447" cy="2462213"/>
              </a:xfrm>
              <a:prstGeom prst="rect">
                <a:avLst/>
              </a:prstGeom>
              <a:blipFill>
                <a:blip r:embed="rId6"/>
                <a:stretch>
                  <a:fillRect l="-1415" t="-1485" b="-4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039A3BFE-4B70-48BD-838D-FD6077D8815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0" t="13655" r="9420" b="27649"/>
          <a:stretch/>
        </p:blipFill>
        <p:spPr>
          <a:xfrm>
            <a:off x="2146851" y="2063697"/>
            <a:ext cx="1789044" cy="14001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EB554E-C8DE-4E3D-B52D-1253F694B8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963" y="1911703"/>
            <a:ext cx="1455652" cy="14556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52DC97-4AE0-4918-A3D7-E8F52829677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474" y="5422224"/>
            <a:ext cx="1624220" cy="11369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FD6069-51BD-46D2-9B7B-A3166EFE534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984" y="5101146"/>
            <a:ext cx="946631" cy="9466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23D101B-CB74-4B94-8042-E162C0F693A3}"/>
                  </a:ext>
                </a:extLst>
              </p:cNvPr>
              <p:cNvSpPr txBox="1"/>
              <p:nvPr/>
            </p:nvSpPr>
            <p:spPr>
              <a:xfrm>
                <a:off x="2146851" y="791527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23D101B-CB74-4B94-8042-E162C0F69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851" y="791527"/>
                <a:ext cx="437620" cy="369332"/>
              </a:xfrm>
              <a:prstGeom prst="rect">
                <a:avLst/>
              </a:prstGeom>
              <a:blipFill>
                <a:blip r:embed="rId11"/>
                <a:stretch>
                  <a:fillRect l="-15278" r="-1666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D3801D9-F4C2-421D-A9D9-ABD75B51CF9E}"/>
                  </a:ext>
                </a:extLst>
              </p:cNvPr>
              <p:cNvSpPr txBox="1"/>
              <p:nvPr/>
            </p:nvSpPr>
            <p:spPr>
              <a:xfrm>
                <a:off x="4167660" y="810045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D3801D9-F4C2-421D-A9D9-ABD75B51C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660" y="810045"/>
                <a:ext cx="437620" cy="369332"/>
              </a:xfrm>
              <a:prstGeom prst="rect">
                <a:avLst/>
              </a:prstGeom>
              <a:blipFill>
                <a:blip r:embed="rId12"/>
                <a:stretch>
                  <a:fillRect l="-16901" r="-1690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689B98C-CA32-4860-80F2-63808B2BCD66}"/>
                  </a:ext>
                </a:extLst>
              </p:cNvPr>
              <p:cNvSpPr txBox="1"/>
              <p:nvPr/>
            </p:nvSpPr>
            <p:spPr>
              <a:xfrm>
                <a:off x="9746826" y="1179377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689B98C-CA32-4860-80F2-63808B2BCD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826" y="1179377"/>
                <a:ext cx="253274" cy="369332"/>
              </a:xfrm>
              <a:prstGeom prst="rect">
                <a:avLst/>
              </a:prstGeom>
              <a:blipFill>
                <a:blip r:embed="rId13"/>
                <a:stretch>
                  <a:fillRect l="-29268" r="-29268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F2852CF-ADB4-4664-AB61-1B3E70B99456}"/>
                  </a:ext>
                </a:extLst>
              </p:cNvPr>
              <p:cNvSpPr txBox="1"/>
              <p:nvPr/>
            </p:nvSpPr>
            <p:spPr>
              <a:xfrm>
                <a:off x="2059970" y="4541984"/>
                <a:ext cx="2677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F2852CF-ADB4-4664-AB61-1B3E70B99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970" y="4541984"/>
                <a:ext cx="267702" cy="369332"/>
              </a:xfrm>
              <a:prstGeom prst="rect">
                <a:avLst/>
              </a:prstGeom>
              <a:blipFill>
                <a:blip r:embed="rId14"/>
                <a:stretch>
                  <a:fillRect l="-15909" r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381B39-599B-4E7F-A2B7-972B957809C5}"/>
                  </a:ext>
                </a:extLst>
              </p:cNvPr>
              <p:cNvSpPr txBox="1"/>
              <p:nvPr/>
            </p:nvSpPr>
            <p:spPr>
              <a:xfrm>
                <a:off x="10578963" y="4657071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381B39-599B-4E7F-A2B7-972B957809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8963" y="4657071"/>
                <a:ext cx="253274" cy="369332"/>
              </a:xfrm>
              <a:prstGeom prst="rect">
                <a:avLst/>
              </a:prstGeom>
              <a:blipFill>
                <a:blip r:embed="rId15"/>
                <a:stretch>
                  <a:fillRect l="-28571" r="-30952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5EA9CA1-3F3F-4AF6-9262-25A67C399C2B}"/>
                  </a:ext>
                </a:extLst>
              </p:cNvPr>
              <p:cNvSpPr txBox="1"/>
              <p:nvPr/>
            </p:nvSpPr>
            <p:spPr>
              <a:xfrm>
                <a:off x="3460179" y="4541984"/>
                <a:ext cx="599459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5EA9CA1-3F3F-4AF6-9262-25A67C399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179" y="4541984"/>
                <a:ext cx="599459" cy="377667"/>
              </a:xfrm>
              <a:prstGeom prst="rect">
                <a:avLst/>
              </a:prstGeom>
              <a:blipFill>
                <a:blip r:embed="rId16"/>
                <a:stretch>
                  <a:fillRect l="-12245" t="-1613" r="-5102" b="-8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631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677297"/>
                <a:ext cx="3064476" cy="30469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a:fld id="{D7595881-433F-4A1F-BE21-CB76A82D9D2F}" type="mathplaceholder">
                      <a:rPr lang="en-GB" sz="4800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677297"/>
                <a:ext cx="3064476" cy="3046988"/>
              </a:xfrm>
              <a:prstGeom prst="rect">
                <a:avLst/>
              </a:prstGeom>
              <a:blipFill rotWithShape="0">
                <a:blip r:embed="rId2"/>
                <a:stretch>
                  <a:fillRect l="-8317" t="-4183" r="-1287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9546C9A-5132-4D76-95E4-0705EBEDDCEF}"/>
              </a:ext>
            </a:extLst>
          </p:cNvPr>
          <p:cNvSpPr txBox="1"/>
          <p:nvPr/>
        </p:nvSpPr>
        <p:spPr>
          <a:xfrm>
            <a:off x="331304" y="437322"/>
            <a:ext cx="5420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8EECE0-9BE0-410D-B548-165FD9F6AA82}"/>
              </a:ext>
            </a:extLst>
          </p:cNvPr>
          <p:cNvSpPr txBox="1"/>
          <p:nvPr/>
        </p:nvSpPr>
        <p:spPr>
          <a:xfrm>
            <a:off x="6414054" y="437321"/>
            <a:ext cx="5420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Type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4971A2-E834-448D-827A-82677452D3EA}"/>
              </a:ext>
            </a:extLst>
          </p:cNvPr>
          <p:cNvSpPr txBox="1"/>
          <p:nvPr/>
        </p:nvSpPr>
        <p:spPr>
          <a:xfrm>
            <a:off x="331303" y="3800020"/>
            <a:ext cx="4055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Type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4BA29E-119F-40FD-8130-C789BFDAF841}"/>
              </a:ext>
            </a:extLst>
          </p:cNvPr>
          <p:cNvSpPr txBox="1"/>
          <p:nvPr/>
        </p:nvSpPr>
        <p:spPr>
          <a:xfrm>
            <a:off x="7789054" y="3800019"/>
            <a:ext cx="4055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15619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927</Words>
  <Application>Microsoft Office PowerPoint</Application>
  <PresentationFormat>Widescreen</PresentationFormat>
  <Paragraphs>154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The answer is… What was the question? *Ratio and Proportion Edition*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answer is… What was the question? n</dc:title>
  <dc:creator>A.Lutwyche</dc:creator>
  <cp:lastModifiedBy>A.Lutwyche</cp:lastModifiedBy>
  <cp:revision>24</cp:revision>
  <dcterms:created xsi:type="dcterms:W3CDTF">2018-03-15T11:25:58Z</dcterms:created>
  <dcterms:modified xsi:type="dcterms:W3CDTF">2018-07-18T14:09:12Z</dcterms:modified>
</cp:coreProperties>
</file>