
<file path=[Content_Types].xml><?xml version="1.0" encoding="utf-8"?>
<Types xmlns="http://schemas.openxmlformats.org/package/2006/content-types"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changesInfos/changesInfo1.xml" ContentType="application/vnd.ms-powerpoint.changesinfo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57" r:id="rId3"/>
    <p:sldId id="260" r:id="rId4"/>
    <p:sldId id="258" r:id="rId5"/>
    <p:sldId id="261" r:id="rId6"/>
    <p:sldId id="259" r:id="rId7"/>
    <p:sldId id="263" r:id="rId8"/>
    <p:sldId id="264" r:id="rId9"/>
    <p:sldId id="265" r:id="rId10"/>
    <p:sldId id="262" r:id="rId11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A28C3EC8-EB29-4321-993C-444BAE5EB3CE}" v="6" dt="2024-11-13T10:31:02.484"/>
  </p1510:revLst>
</p1510:revInfo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987" autoAdjust="0"/>
    <p:restoredTop sz="94660"/>
  </p:normalViewPr>
  <p:slideViewPr>
    <p:cSldViewPr snapToGrid="0">
      <p:cViewPr varScale="1">
        <p:scale>
          <a:sx n="92" d="100"/>
          <a:sy n="92" d="100"/>
        </p:scale>
        <p:origin x="51" y="171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presProps" Target="presProps.xml"/><Relationship Id="rId17" Type="http://schemas.microsoft.com/office/2015/10/relationships/revisionInfo" Target="revisionInfo.xml"/><Relationship Id="rId2" Type="http://schemas.openxmlformats.org/officeDocument/2006/relationships/slide" Target="slides/slide1.xml"/><Relationship Id="rId16" Type="http://schemas.microsoft.com/office/2016/11/relationships/changesInfo" Target="changesInfos/changesInfo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tableStyles" Target="tableStyles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theme" Target="theme/theme1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Andrew Lutwyche" userId="23ed0afa-37aa-479f-a54a-0b4a484002e4" providerId="ADAL" clId="{A28C3EC8-EB29-4321-993C-444BAE5EB3CE}"/>
    <pc:docChg chg="undo custSel addSld delSld modSld">
      <pc:chgData name="Andrew Lutwyche" userId="23ed0afa-37aa-479f-a54a-0b4a484002e4" providerId="ADAL" clId="{A28C3EC8-EB29-4321-993C-444BAE5EB3CE}" dt="2024-11-13T10:31:38.233" v="12" actId="1076"/>
      <pc:docMkLst>
        <pc:docMk/>
      </pc:docMkLst>
      <pc:sldChg chg="modSp add del mod">
        <pc:chgData name="Andrew Lutwyche" userId="23ed0afa-37aa-479f-a54a-0b4a484002e4" providerId="ADAL" clId="{A28C3EC8-EB29-4321-993C-444BAE5EB3CE}" dt="2024-11-13T10:31:18.186" v="9" actId="1076"/>
        <pc:sldMkLst>
          <pc:docMk/>
          <pc:sldMk cId="352616517" sldId="264"/>
        </pc:sldMkLst>
        <pc:spChg chg="mod">
          <ac:chgData name="Andrew Lutwyche" userId="23ed0afa-37aa-479f-a54a-0b4a484002e4" providerId="ADAL" clId="{A28C3EC8-EB29-4321-993C-444BAE5EB3CE}" dt="2024-11-13T10:31:18.186" v="9" actId="1076"/>
          <ac:spMkLst>
            <pc:docMk/>
            <pc:sldMk cId="352616517" sldId="264"/>
            <ac:spMk id="29" creationId="{DC798221-FE1B-4DC9-8EE6-E1C722987A04}"/>
          </ac:spMkLst>
        </pc:spChg>
        <pc:spChg chg="mod">
          <ac:chgData name="Andrew Lutwyche" userId="23ed0afa-37aa-479f-a54a-0b4a484002e4" providerId="ADAL" clId="{A28C3EC8-EB29-4321-993C-444BAE5EB3CE}" dt="2024-11-13T10:31:11.569" v="8" actId="1076"/>
          <ac:spMkLst>
            <pc:docMk/>
            <pc:sldMk cId="352616517" sldId="264"/>
            <ac:spMk id="31" creationId="{D6123822-FEAD-4BCA-A64B-04507FC0836D}"/>
          </ac:spMkLst>
        </pc:spChg>
      </pc:sldChg>
      <pc:sldChg chg="modSp add del mod">
        <pc:chgData name="Andrew Lutwyche" userId="23ed0afa-37aa-479f-a54a-0b4a484002e4" providerId="ADAL" clId="{A28C3EC8-EB29-4321-993C-444BAE5EB3CE}" dt="2024-11-13T10:31:38.233" v="12" actId="1076"/>
        <pc:sldMkLst>
          <pc:docMk/>
          <pc:sldMk cId="2636511308" sldId="265"/>
        </pc:sldMkLst>
        <pc:spChg chg="mod">
          <ac:chgData name="Andrew Lutwyche" userId="23ed0afa-37aa-479f-a54a-0b4a484002e4" providerId="ADAL" clId="{A28C3EC8-EB29-4321-993C-444BAE5EB3CE}" dt="2024-11-13T10:31:38.233" v="12" actId="1076"/>
          <ac:spMkLst>
            <pc:docMk/>
            <pc:sldMk cId="2636511308" sldId="265"/>
            <ac:spMk id="29" creationId="{DC798221-FE1B-4DC9-8EE6-E1C722987A04}"/>
          </ac:spMkLst>
        </pc:spChg>
        <pc:spChg chg="mod">
          <ac:chgData name="Andrew Lutwyche" userId="23ed0afa-37aa-479f-a54a-0b4a484002e4" providerId="ADAL" clId="{A28C3EC8-EB29-4321-993C-444BAE5EB3CE}" dt="2024-11-13T10:31:32.440" v="11" actId="1076"/>
          <ac:spMkLst>
            <pc:docMk/>
            <pc:sldMk cId="2636511308" sldId="265"/>
            <ac:spMk id="31" creationId="{D6123822-FEAD-4BCA-A64B-04507FC0836D}"/>
          </ac:spMkLst>
        </pc:spChg>
        <pc:spChg chg="mod">
          <ac:chgData name="Andrew Lutwyche" userId="23ed0afa-37aa-479f-a54a-0b4a484002e4" providerId="ADAL" clId="{A28C3EC8-EB29-4321-993C-444BAE5EB3CE}" dt="2024-11-13T10:31:32.440" v="11" actId="1076"/>
          <ac:spMkLst>
            <pc:docMk/>
            <pc:sldMk cId="2636511308" sldId="265"/>
            <ac:spMk id="33" creationId="{221E6A96-44B6-4DAE-AC93-19B091AACDA3}"/>
          </ac:spMkLst>
        </pc:spChg>
      </pc:sldChg>
    </pc:docChg>
  </pc:docChgLst>
</pc:chgInfo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D8D68F-C435-4B7C-A7A5-2F73FB4FDF15}" type="datetimeFigureOut">
              <a:rPr lang="en-GB" smtClean="0"/>
              <a:t>13/11/2024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49F4A04-FF9A-45C9-82DC-5BBE01432214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4170949424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D8D68F-C435-4B7C-A7A5-2F73FB4FDF15}" type="datetimeFigureOut">
              <a:rPr lang="en-GB" smtClean="0"/>
              <a:t>13/11/2024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49F4A04-FF9A-45C9-82DC-5BBE01432214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810124963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D8D68F-C435-4B7C-A7A5-2F73FB4FDF15}" type="datetimeFigureOut">
              <a:rPr lang="en-GB" smtClean="0"/>
              <a:t>13/11/2024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49F4A04-FF9A-45C9-82DC-5BBE01432214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570473371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D8D68F-C435-4B7C-A7A5-2F73FB4FDF15}" type="datetimeFigureOut">
              <a:rPr lang="en-GB" smtClean="0"/>
              <a:t>13/11/2024</a:t>
            </a:fld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49F4A04-FF9A-45C9-82DC-5BBE01432214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99130210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D8D68F-C435-4B7C-A7A5-2F73FB4FDF15}" type="datetimeFigureOut">
              <a:rPr lang="en-GB" smtClean="0"/>
              <a:t>13/11/2024</a:t>
            </a:fld>
            <a:endParaRPr lang="en-GB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49F4A04-FF9A-45C9-82DC-5BBE01432214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576314618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D8D68F-C435-4B7C-A7A5-2F73FB4FDF15}" type="datetimeFigureOut">
              <a:rPr lang="en-GB" smtClean="0"/>
              <a:t>13/11/2024</a:t>
            </a:fld>
            <a:endParaRPr lang="en-GB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49F4A04-FF9A-45C9-82DC-5BBE01432214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076337716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D8D68F-C435-4B7C-A7A5-2F73FB4FDF15}" type="datetimeFigureOut">
              <a:rPr lang="en-GB" smtClean="0"/>
              <a:t>13/11/2024</a:t>
            </a:fld>
            <a:endParaRPr lang="en-GB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49F4A04-FF9A-45C9-82DC-5BBE01432214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07728947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D8D68F-C435-4B7C-A7A5-2F73FB4FDF15}" type="datetimeFigureOut">
              <a:rPr lang="en-GB" smtClean="0"/>
              <a:t>13/11/2024</a:t>
            </a:fld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49F4A04-FF9A-45C9-82DC-5BBE01432214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572351361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GB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D8D68F-C435-4B7C-A7A5-2F73FB4FDF15}" type="datetimeFigureOut">
              <a:rPr lang="en-GB" smtClean="0"/>
              <a:t>13/11/2024</a:t>
            </a:fld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49F4A04-FF9A-45C9-82DC-5BBE01432214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59131745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D8D68F-C435-4B7C-A7A5-2F73FB4FDF15}" type="datetimeFigureOut">
              <a:rPr lang="en-GB" smtClean="0"/>
              <a:t>13/11/2024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49F4A04-FF9A-45C9-82DC-5BBE01432214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455303549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D8D68F-C435-4B7C-A7A5-2F73FB4FDF15}" type="datetimeFigureOut">
              <a:rPr lang="en-GB" smtClean="0"/>
              <a:t>13/11/2024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49F4A04-FF9A-45C9-82DC-5BBE01432214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606678135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4D8D68F-C435-4B7C-A7A5-2F73FB4FDF15}" type="datetimeFigureOut">
              <a:rPr lang="en-GB" smtClean="0"/>
              <a:t>13/11/2024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49F4A04-FF9A-45C9-82DC-5BBE01432214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91264085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8" Type="http://schemas.openxmlformats.org/officeDocument/2006/relationships/image" Target="../media/image7.png"/><Relationship Id="rId3" Type="http://schemas.openxmlformats.org/officeDocument/2006/relationships/image" Target="../media/image3.png"/><Relationship Id="rId7" Type="http://schemas.openxmlformats.org/officeDocument/2006/relationships/image" Target="../media/image2.jpe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6.png"/><Relationship Id="rId5" Type="http://schemas.openxmlformats.org/officeDocument/2006/relationships/image" Target="../media/image5.png"/><Relationship Id="rId10" Type="http://schemas.openxmlformats.org/officeDocument/2006/relationships/image" Target="../media/image9.jpeg"/><Relationship Id="rId4" Type="http://schemas.openxmlformats.org/officeDocument/2006/relationships/image" Target="../media/image4.png"/><Relationship Id="rId9" Type="http://schemas.openxmlformats.org/officeDocument/2006/relationships/image" Target="../media/image8.jpeg"/></Relationships>
</file>

<file path=ppt/slides/_rels/slide3.xml.rels><?xml version="1.0" encoding="UTF-8" standalone="yes"?>
<Relationships xmlns="http://schemas.openxmlformats.org/package/2006/relationships"><Relationship Id="rId8" Type="http://schemas.openxmlformats.org/officeDocument/2006/relationships/image" Target="../media/image12.png"/><Relationship Id="rId13" Type="http://schemas.openxmlformats.org/officeDocument/2006/relationships/image" Target="../media/image7.png"/><Relationship Id="rId3" Type="http://schemas.openxmlformats.org/officeDocument/2006/relationships/image" Target="../media/image3.png"/><Relationship Id="rId7" Type="http://schemas.openxmlformats.org/officeDocument/2006/relationships/image" Target="../media/image11.png"/><Relationship Id="rId12" Type="http://schemas.openxmlformats.org/officeDocument/2006/relationships/image" Target="../media/image2.jpe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6.png"/><Relationship Id="rId11" Type="http://schemas.openxmlformats.org/officeDocument/2006/relationships/image" Target="../media/image15.png"/><Relationship Id="rId5" Type="http://schemas.openxmlformats.org/officeDocument/2006/relationships/image" Target="../media/image5.png"/><Relationship Id="rId15" Type="http://schemas.openxmlformats.org/officeDocument/2006/relationships/image" Target="../media/image9.jpeg"/><Relationship Id="rId10" Type="http://schemas.openxmlformats.org/officeDocument/2006/relationships/image" Target="../media/image14.png"/><Relationship Id="rId4" Type="http://schemas.openxmlformats.org/officeDocument/2006/relationships/image" Target="../media/image4.png"/><Relationship Id="rId9" Type="http://schemas.openxmlformats.org/officeDocument/2006/relationships/image" Target="../media/image13.png"/><Relationship Id="rId14" Type="http://schemas.openxmlformats.org/officeDocument/2006/relationships/image" Target="../media/image8.jpeg"/></Relationships>
</file>

<file path=ppt/slides/_rels/slide4.xml.rels><?xml version="1.0" encoding="UTF-8" standalone="yes"?>
<Relationships xmlns="http://schemas.openxmlformats.org/package/2006/relationships"><Relationship Id="rId8" Type="http://schemas.openxmlformats.org/officeDocument/2006/relationships/image" Target="../media/image22.png"/><Relationship Id="rId13" Type="http://schemas.openxmlformats.org/officeDocument/2006/relationships/image" Target="../media/image27.png"/><Relationship Id="rId18" Type="http://schemas.openxmlformats.org/officeDocument/2006/relationships/image" Target="../media/image32.png"/><Relationship Id="rId3" Type="http://schemas.openxmlformats.org/officeDocument/2006/relationships/image" Target="../media/image17.png"/><Relationship Id="rId21" Type="http://schemas.openxmlformats.org/officeDocument/2006/relationships/image" Target="../media/image35.png"/><Relationship Id="rId7" Type="http://schemas.openxmlformats.org/officeDocument/2006/relationships/image" Target="../media/image21.png"/><Relationship Id="rId12" Type="http://schemas.openxmlformats.org/officeDocument/2006/relationships/image" Target="../media/image25.png"/><Relationship Id="rId17" Type="http://schemas.openxmlformats.org/officeDocument/2006/relationships/image" Target="../media/image31.png"/><Relationship Id="rId2" Type="http://schemas.openxmlformats.org/officeDocument/2006/relationships/image" Target="../media/image16.png"/><Relationship Id="rId16" Type="http://schemas.openxmlformats.org/officeDocument/2006/relationships/image" Target="../media/image30.png"/><Relationship Id="rId20" Type="http://schemas.openxmlformats.org/officeDocument/2006/relationships/image" Target="../media/image34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20.png"/><Relationship Id="rId11" Type="http://schemas.openxmlformats.org/officeDocument/2006/relationships/image" Target="../media/image10.jpeg"/><Relationship Id="rId24" Type="http://schemas.openxmlformats.org/officeDocument/2006/relationships/image" Target="../media/image37.png"/><Relationship Id="rId5" Type="http://schemas.openxmlformats.org/officeDocument/2006/relationships/image" Target="../media/image19.png"/><Relationship Id="rId15" Type="http://schemas.openxmlformats.org/officeDocument/2006/relationships/image" Target="../media/image29.png"/><Relationship Id="rId23" Type="http://schemas.openxmlformats.org/officeDocument/2006/relationships/image" Target="../media/image26.png"/><Relationship Id="rId10" Type="http://schemas.openxmlformats.org/officeDocument/2006/relationships/image" Target="../media/image24.png"/><Relationship Id="rId19" Type="http://schemas.openxmlformats.org/officeDocument/2006/relationships/image" Target="../media/image33.png"/><Relationship Id="rId4" Type="http://schemas.openxmlformats.org/officeDocument/2006/relationships/image" Target="../media/image18.png"/><Relationship Id="rId9" Type="http://schemas.openxmlformats.org/officeDocument/2006/relationships/image" Target="../media/image23.png"/><Relationship Id="rId14" Type="http://schemas.openxmlformats.org/officeDocument/2006/relationships/image" Target="../media/image28.png"/><Relationship Id="rId22" Type="http://schemas.openxmlformats.org/officeDocument/2006/relationships/image" Target="../media/image36.png"/></Relationships>
</file>

<file path=ppt/slides/_rels/slide5.xml.rels><?xml version="1.0" encoding="UTF-8" standalone="yes"?>
<Relationships xmlns="http://schemas.openxmlformats.org/package/2006/relationships"><Relationship Id="rId8" Type="http://schemas.openxmlformats.org/officeDocument/2006/relationships/image" Target="../media/image20.png"/><Relationship Id="rId13" Type="http://schemas.openxmlformats.org/officeDocument/2006/relationships/image" Target="../media/image41.png"/><Relationship Id="rId18" Type="http://schemas.openxmlformats.org/officeDocument/2006/relationships/image" Target="../media/image25.png"/><Relationship Id="rId26" Type="http://schemas.openxmlformats.org/officeDocument/2006/relationships/image" Target="../media/image33.png"/><Relationship Id="rId3" Type="http://schemas.openxmlformats.org/officeDocument/2006/relationships/image" Target="../media/image17.png"/><Relationship Id="rId21" Type="http://schemas.openxmlformats.org/officeDocument/2006/relationships/image" Target="../media/image29.png"/><Relationship Id="rId7" Type="http://schemas.openxmlformats.org/officeDocument/2006/relationships/image" Target="../media/image40.png"/><Relationship Id="rId12" Type="http://schemas.openxmlformats.org/officeDocument/2006/relationships/image" Target="../media/image24.png"/><Relationship Id="rId17" Type="http://schemas.openxmlformats.org/officeDocument/2006/relationships/image" Target="../media/image10.jpeg"/><Relationship Id="rId25" Type="http://schemas.openxmlformats.org/officeDocument/2006/relationships/image" Target="../media/image32.png"/><Relationship Id="rId2" Type="http://schemas.openxmlformats.org/officeDocument/2006/relationships/image" Target="../media/image16.png"/><Relationship Id="rId16" Type="http://schemas.openxmlformats.org/officeDocument/2006/relationships/image" Target="../media/image44.png"/><Relationship Id="rId20" Type="http://schemas.openxmlformats.org/officeDocument/2006/relationships/image" Target="../media/image28.png"/><Relationship Id="rId29" Type="http://schemas.openxmlformats.org/officeDocument/2006/relationships/image" Target="../media/image36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39.png"/><Relationship Id="rId11" Type="http://schemas.openxmlformats.org/officeDocument/2006/relationships/image" Target="../media/image23.png"/><Relationship Id="rId24" Type="http://schemas.openxmlformats.org/officeDocument/2006/relationships/image" Target="../media/image31.png"/><Relationship Id="rId5" Type="http://schemas.openxmlformats.org/officeDocument/2006/relationships/image" Target="../media/image19.png"/><Relationship Id="rId15" Type="http://schemas.openxmlformats.org/officeDocument/2006/relationships/image" Target="../media/image43.png"/><Relationship Id="rId23" Type="http://schemas.openxmlformats.org/officeDocument/2006/relationships/image" Target="../media/image45.png"/><Relationship Id="rId28" Type="http://schemas.openxmlformats.org/officeDocument/2006/relationships/image" Target="../media/image35.png"/><Relationship Id="rId10" Type="http://schemas.openxmlformats.org/officeDocument/2006/relationships/image" Target="../media/image22.png"/><Relationship Id="rId19" Type="http://schemas.openxmlformats.org/officeDocument/2006/relationships/image" Target="../media/image27.png"/><Relationship Id="rId31" Type="http://schemas.openxmlformats.org/officeDocument/2006/relationships/image" Target="../media/image37.png"/><Relationship Id="rId4" Type="http://schemas.openxmlformats.org/officeDocument/2006/relationships/image" Target="../media/image18.png"/><Relationship Id="rId9" Type="http://schemas.openxmlformats.org/officeDocument/2006/relationships/image" Target="../media/image21.png"/><Relationship Id="rId14" Type="http://schemas.openxmlformats.org/officeDocument/2006/relationships/image" Target="../media/image42.png"/><Relationship Id="rId22" Type="http://schemas.openxmlformats.org/officeDocument/2006/relationships/image" Target="../media/image30.png"/><Relationship Id="rId27" Type="http://schemas.openxmlformats.org/officeDocument/2006/relationships/image" Target="../media/image34.png"/><Relationship Id="rId30" Type="http://schemas.openxmlformats.org/officeDocument/2006/relationships/image" Target="../media/image26.png"/></Relationships>
</file>

<file path=ppt/slides/_rels/slide6.xml.rels><?xml version="1.0" encoding="UTF-8" standalone="yes"?>
<Relationships xmlns="http://schemas.openxmlformats.org/package/2006/relationships"><Relationship Id="rId8" Type="http://schemas.openxmlformats.org/officeDocument/2006/relationships/image" Target="../media/image51.png"/><Relationship Id="rId13" Type="http://schemas.openxmlformats.org/officeDocument/2006/relationships/image" Target="../media/image56.png"/><Relationship Id="rId3" Type="http://schemas.openxmlformats.org/officeDocument/2006/relationships/image" Target="../media/image46.png"/><Relationship Id="rId7" Type="http://schemas.openxmlformats.org/officeDocument/2006/relationships/image" Target="../media/image50.png"/><Relationship Id="rId12" Type="http://schemas.openxmlformats.org/officeDocument/2006/relationships/image" Target="../media/image55.png"/><Relationship Id="rId2" Type="http://schemas.openxmlformats.org/officeDocument/2006/relationships/image" Target="../media/image38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49.png"/><Relationship Id="rId11" Type="http://schemas.openxmlformats.org/officeDocument/2006/relationships/image" Target="../media/image54.png"/><Relationship Id="rId5" Type="http://schemas.openxmlformats.org/officeDocument/2006/relationships/image" Target="../media/image48.png"/><Relationship Id="rId15" Type="http://schemas.openxmlformats.org/officeDocument/2006/relationships/image" Target="../media/image58.png"/><Relationship Id="rId10" Type="http://schemas.openxmlformats.org/officeDocument/2006/relationships/image" Target="../media/image53.png"/><Relationship Id="rId4" Type="http://schemas.openxmlformats.org/officeDocument/2006/relationships/image" Target="../media/image47.png"/><Relationship Id="rId9" Type="http://schemas.openxmlformats.org/officeDocument/2006/relationships/image" Target="../media/image52.png"/><Relationship Id="rId14" Type="http://schemas.openxmlformats.org/officeDocument/2006/relationships/image" Target="../media/image57.png"/></Relationships>
</file>

<file path=ppt/slides/_rels/slide7.xml.rels><?xml version="1.0" encoding="UTF-8" standalone="yes"?>
<Relationships xmlns="http://schemas.openxmlformats.org/package/2006/relationships"><Relationship Id="rId8" Type="http://schemas.openxmlformats.org/officeDocument/2006/relationships/image" Target="../media/image60.png"/><Relationship Id="rId13" Type="http://schemas.openxmlformats.org/officeDocument/2006/relationships/image" Target="../media/image52.png"/><Relationship Id="rId18" Type="http://schemas.openxmlformats.org/officeDocument/2006/relationships/image" Target="../media/image57.png"/><Relationship Id="rId3" Type="http://schemas.openxmlformats.org/officeDocument/2006/relationships/image" Target="../media/image46.png"/><Relationship Id="rId7" Type="http://schemas.openxmlformats.org/officeDocument/2006/relationships/image" Target="../media/image59.png"/><Relationship Id="rId12" Type="http://schemas.openxmlformats.org/officeDocument/2006/relationships/image" Target="../media/image51.png"/><Relationship Id="rId17" Type="http://schemas.openxmlformats.org/officeDocument/2006/relationships/image" Target="../media/image56.png"/><Relationship Id="rId2" Type="http://schemas.openxmlformats.org/officeDocument/2006/relationships/image" Target="../media/image38.png"/><Relationship Id="rId16" Type="http://schemas.openxmlformats.org/officeDocument/2006/relationships/image" Target="../media/image55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49.png"/><Relationship Id="rId11" Type="http://schemas.openxmlformats.org/officeDocument/2006/relationships/image" Target="../media/image62.png"/><Relationship Id="rId5" Type="http://schemas.openxmlformats.org/officeDocument/2006/relationships/image" Target="../media/image48.png"/><Relationship Id="rId15" Type="http://schemas.openxmlformats.org/officeDocument/2006/relationships/image" Target="../media/image54.png"/><Relationship Id="rId10" Type="http://schemas.openxmlformats.org/officeDocument/2006/relationships/image" Target="../media/image50.png"/><Relationship Id="rId19" Type="http://schemas.openxmlformats.org/officeDocument/2006/relationships/image" Target="../media/image58.png"/><Relationship Id="rId4" Type="http://schemas.openxmlformats.org/officeDocument/2006/relationships/image" Target="../media/image47.png"/><Relationship Id="rId9" Type="http://schemas.openxmlformats.org/officeDocument/2006/relationships/image" Target="../media/image61.png"/><Relationship Id="rId14" Type="http://schemas.openxmlformats.org/officeDocument/2006/relationships/image" Target="../media/image53.png"/></Relationships>
</file>

<file path=ppt/slides/_rels/slide8.xml.rels><?xml version="1.0" encoding="UTF-8" standalone="yes"?>
<Relationships xmlns="http://schemas.openxmlformats.org/package/2006/relationships"><Relationship Id="rId8" Type="http://schemas.openxmlformats.org/officeDocument/2006/relationships/image" Target="../media/image69.png"/><Relationship Id="rId13" Type="http://schemas.openxmlformats.org/officeDocument/2006/relationships/image" Target="../media/image74.png"/><Relationship Id="rId18" Type="http://schemas.openxmlformats.org/officeDocument/2006/relationships/image" Target="../media/image79.png"/><Relationship Id="rId3" Type="http://schemas.openxmlformats.org/officeDocument/2006/relationships/image" Target="../media/image64.png"/><Relationship Id="rId21" Type="http://schemas.openxmlformats.org/officeDocument/2006/relationships/image" Target="../media/image76.jpeg"/><Relationship Id="rId7" Type="http://schemas.openxmlformats.org/officeDocument/2006/relationships/image" Target="../media/image68.png"/><Relationship Id="rId12" Type="http://schemas.openxmlformats.org/officeDocument/2006/relationships/image" Target="../media/image73.png"/><Relationship Id="rId17" Type="http://schemas.openxmlformats.org/officeDocument/2006/relationships/image" Target="../media/image78.png"/><Relationship Id="rId2" Type="http://schemas.openxmlformats.org/officeDocument/2006/relationships/image" Target="../media/image63.png"/><Relationship Id="rId16" Type="http://schemas.openxmlformats.org/officeDocument/2006/relationships/image" Target="../media/image77.png"/><Relationship Id="rId20" Type="http://schemas.openxmlformats.org/officeDocument/2006/relationships/image" Target="../media/image81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67.png"/><Relationship Id="rId11" Type="http://schemas.openxmlformats.org/officeDocument/2006/relationships/image" Target="../media/image72.png"/><Relationship Id="rId24" Type="http://schemas.openxmlformats.org/officeDocument/2006/relationships/image" Target="../media/image79.jpeg"/><Relationship Id="rId5" Type="http://schemas.openxmlformats.org/officeDocument/2006/relationships/image" Target="../media/image66.png"/><Relationship Id="rId15" Type="http://schemas.openxmlformats.org/officeDocument/2006/relationships/image" Target="../media/image76.png"/><Relationship Id="rId23" Type="http://schemas.openxmlformats.org/officeDocument/2006/relationships/image" Target="../media/image78.jpeg"/><Relationship Id="rId10" Type="http://schemas.openxmlformats.org/officeDocument/2006/relationships/image" Target="../media/image71.png"/><Relationship Id="rId19" Type="http://schemas.openxmlformats.org/officeDocument/2006/relationships/image" Target="../media/image80.png"/><Relationship Id="rId4" Type="http://schemas.openxmlformats.org/officeDocument/2006/relationships/image" Target="../media/image65.png"/><Relationship Id="rId9" Type="http://schemas.openxmlformats.org/officeDocument/2006/relationships/image" Target="../media/image70.png"/><Relationship Id="rId14" Type="http://schemas.openxmlformats.org/officeDocument/2006/relationships/image" Target="../media/image75.png"/><Relationship Id="rId22" Type="http://schemas.openxmlformats.org/officeDocument/2006/relationships/image" Target="../media/image77.jpeg"/></Relationships>
</file>

<file path=ppt/slides/_rels/slide9.xml.rels><?xml version="1.0" encoding="UTF-8" standalone="yes"?>
<Relationships xmlns="http://schemas.openxmlformats.org/package/2006/relationships"><Relationship Id="rId13" Type="http://schemas.openxmlformats.org/officeDocument/2006/relationships/image" Target="../media/image71.png"/><Relationship Id="rId18" Type="http://schemas.openxmlformats.org/officeDocument/2006/relationships/image" Target="../media/image76.png"/><Relationship Id="rId26" Type="http://schemas.openxmlformats.org/officeDocument/2006/relationships/image" Target="../media/image80.png"/><Relationship Id="rId3" Type="http://schemas.openxmlformats.org/officeDocument/2006/relationships/image" Target="../media/image64.png"/><Relationship Id="rId21" Type="http://schemas.openxmlformats.org/officeDocument/2006/relationships/image" Target="../media/image77.png"/><Relationship Id="rId34" Type="http://schemas.openxmlformats.org/officeDocument/2006/relationships/image" Target="../media/image78.jpeg"/><Relationship Id="rId7" Type="http://schemas.openxmlformats.org/officeDocument/2006/relationships/image" Target="../media/image68.png"/><Relationship Id="rId12" Type="http://schemas.openxmlformats.org/officeDocument/2006/relationships/image" Target="../media/image88.png"/><Relationship Id="rId17" Type="http://schemas.openxmlformats.org/officeDocument/2006/relationships/image" Target="../media/image82.png"/><Relationship Id="rId25" Type="http://schemas.openxmlformats.org/officeDocument/2006/relationships/image" Target="../media/image92.png"/><Relationship Id="rId33" Type="http://schemas.openxmlformats.org/officeDocument/2006/relationships/image" Target="../media/image77.jpeg"/><Relationship Id="rId2" Type="http://schemas.openxmlformats.org/officeDocument/2006/relationships/image" Target="../media/image63.png"/><Relationship Id="rId16" Type="http://schemas.openxmlformats.org/officeDocument/2006/relationships/image" Target="../media/image74.png"/><Relationship Id="rId20" Type="http://schemas.openxmlformats.org/officeDocument/2006/relationships/image" Target="../media/image90.png"/><Relationship Id="rId29" Type="http://schemas.openxmlformats.org/officeDocument/2006/relationships/image" Target="../media/image94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67.png"/><Relationship Id="rId11" Type="http://schemas.openxmlformats.org/officeDocument/2006/relationships/image" Target="../media/image87.png"/><Relationship Id="rId24" Type="http://schemas.openxmlformats.org/officeDocument/2006/relationships/image" Target="../media/image91.png"/><Relationship Id="rId32" Type="http://schemas.openxmlformats.org/officeDocument/2006/relationships/image" Target="../media/image76.jpeg"/><Relationship Id="rId5" Type="http://schemas.openxmlformats.org/officeDocument/2006/relationships/image" Target="../media/image66.png"/><Relationship Id="rId15" Type="http://schemas.openxmlformats.org/officeDocument/2006/relationships/image" Target="../media/image73.png"/><Relationship Id="rId23" Type="http://schemas.openxmlformats.org/officeDocument/2006/relationships/image" Target="../media/image79.png"/><Relationship Id="rId28" Type="http://schemas.openxmlformats.org/officeDocument/2006/relationships/image" Target="../media/image93.png"/><Relationship Id="rId10" Type="http://schemas.openxmlformats.org/officeDocument/2006/relationships/image" Target="../media/image86.png"/><Relationship Id="rId19" Type="http://schemas.openxmlformats.org/officeDocument/2006/relationships/image" Target="../media/image83.png"/><Relationship Id="rId31" Type="http://schemas.openxmlformats.org/officeDocument/2006/relationships/image" Target="../media/image96.png"/><Relationship Id="rId4" Type="http://schemas.openxmlformats.org/officeDocument/2006/relationships/image" Target="../media/image65.png"/><Relationship Id="rId9" Type="http://schemas.openxmlformats.org/officeDocument/2006/relationships/image" Target="../media/image70.png"/><Relationship Id="rId14" Type="http://schemas.openxmlformats.org/officeDocument/2006/relationships/image" Target="../media/image72.png"/><Relationship Id="rId22" Type="http://schemas.openxmlformats.org/officeDocument/2006/relationships/image" Target="../media/image78.png"/><Relationship Id="rId27" Type="http://schemas.openxmlformats.org/officeDocument/2006/relationships/image" Target="../media/image81.png"/><Relationship Id="rId30" Type="http://schemas.openxmlformats.org/officeDocument/2006/relationships/image" Target="../media/image95.png"/><Relationship Id="rId35" Type="http://schemas.openxmlformats.org/officeDocument/2006/relationships/image" Target="../media/image79.jpeg"/><Relationship Id="rId8" Type="http://schemas.openxmlformats.org/officeDocument/2006/relationships/image" Target="../media/image69.png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310.png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192694" y="355325"/>
            <a:ext cx="9806609" cy="2521422"/>
          </a:xfrm>
        </p:spPr>
        <p:txBody>
          <a:bodyPr>
            <a:normAutofit fontScale="90000"/>
          </a:bodyPr>
          <a:lstStyle/>
          <a:p>
            <a:r>
              <a:rPr lang="en-GB" b="1" dirty="0"/>
              <a:t>The answer is…</a:t>
            </a:r>
            <a:br>
              <a:rPr lang="en-GB" b="1" dirty="0"/>
            </a:br>
            <a:r>
              <a:rPr lang="en-GB" b="1" dirty="0"/>
              <a:t>What was the question?</a:t>
            </a:r>
            <a:br>
              <a:rPr lang="en-GB" b="1" dirty="0"/>
            </a:br>
            <a:r>
              <a:rPr lang="en-GB" b="1" dirty="0"/>
              <a:t>*Sets and Venn Diagrams Edition*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24000" y="2943007"/>
            <a:ext cx="9144000" cy="1655762"/>
          </a:xfrm>
        </p:spPr>
        <p:txBody>
          <a:bodyPr>
            <a:normAutofit/>
          </a:bodyPr>
          <a:lstStyle/>
          <a:p>
            <a:r>
              <a:rPr lang="en-GB" sz="3600" dirty="0"/>
              <a:t>What could be the questions?</a:t>
            </a:r>
          </a:p>
          <a:p>
            <a:r>
              <a:rPr lang="en-GB" sz="3600" dirty="0"/>
              <a:t>Is your question the only possible question?</a:t>
            </a:r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256255" y="4830462"/>
            <a:ext cx="1679489" cy="167948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948372482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3" name="Straight Connector 2">
            <a:extLst>
              <a:ext uri="{FF2B5EF4-FFF2-40B4-BE49-F238E27FC236}">
                <a16:creationId xmlns:a16="http://schemas.microsoft.com/office/drawing/2014/main" id="{53CB3646-2086-41AE-8BED-B160639AFCD7}"/>
              </a:ext>
            </a:extLst>
          </p:cNvPr>
          <p:cNvCxnSpPr/>
          <p:nvPr/>
        </p:nvCxnSpPr>
        <p:spPr>
          <a:xfrm>
            <a:off x="6082748" y="0"/>
            <a:ext cx="0" cy="6858000"/>
          </a:xfrm>
          <a:prstGeom prst="line">
            <a:avLst/>
          </a:prstGeom>
          <a:ln w="28575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" name="Straight Connector 4">
            <a:extLst>
              <a:ext uri="{FF2B5EF4-FFF2-40B4-BE49-F238E27FC236}">
                <a16:creationId xmlns:a16="http://schemas.microsoft.com/office/drawing/2014/main" id="{C7B7F970-E967-40FC-9EB9-BBAED7627C4F}"/>
              </a:ext>
            </a:extLst>
          </p:cNvPr>
          <p:cNvCxnSpPr/>
          <p:nvPr/>
        </p:nvCxnSpPr>
        <p:spPr>
          <a:xfrm>
            <a:off x="0" y="3511825"/>
            <a:ext cx="12192000" cy="0"/>
          </a:xfrm>
          <a:prstGeom prst="line">
            <a:avLst/>
          </a:prstGeom>
          <a:ln w="28575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mc:AlternateContent xmlns:mc="http://schemas.openxmlformats.org/markup-compatibility/2006" xmlns:a14="http://schemas.microsoft.com/office/drawing/2010/main">
        <mc:Choice Requires="a14">
          <p:sp>
            <p:nvSpPr>
              <p:cNvPr id="2" name="TextBox 1"/>
              <p:cNvSpPr txBox="1"/>
              <p:nvPr/>
            </p:nvSpPr>
            <p:spPr>
              <a:xfrm>
                <a:off x="4555524" y="2717053"/>
                <a:ext cx="3064476" cy="1569660"/>
              </a:xfrm>
              <a:prstGeom prst="rect">
                <a:avLst/>
              </a:prstGeom>
              <a:solidFill>
                <a:schemeClr val="bg1"/>
              </a:solidFill>
              <a:ln>
                <a:solidFill>
                  <a:schemeClr val="tx1"/>
                </a:solidFill>
              </a:ln>
            </p:spPr>
            <p:txBody>
              <a:bodyPr wrap="square" rtlCol="0">
                <a:spAutoFit/>
              </a:bodyPr>
              <a:lstStyle/>
              <a:p>
                <a:pPr algn="ctr"/>
                <a:r>
                  <a:rPr lang="en-GB" sz="4800" dirty="0"/>
                  <a:t>The answer is </a:t>
                </a:r>
                <a14:m>
                  <m:oMath xmlns:m="http://schemas.openxmlformats.org/officeDocument/2006/math">
                    <m:r>
                      <a:rPr lang="en-GB" sz="4800" b="0" i="1" smtClean="0">
                        <a:latin typeface="Cambria Math" panose="02040503050406030204" pitchFamily="18" charset="0"/>
                      </a:rPr>
                      <m:t>4 &amp; 8</m:t>
                    </m:r>
                  </m:oMath>
                </a14:m>
                <a:endParaRPr lang="en-GB" sz="4800" dirty="0"/>
              </a:p>
            </p:txBody>
          </p:sp>
        </mc:Choice>
        <mc:Fallback xmlns="">
          <p:sp>
            <p:nvSpPr>
              <p:cNvPr id="2" name="TextBox 1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555524" y="2717053"/>
                <a:ext cx="3064476" cy="1569660"/>
              </a:xfrm>
              <a:prstGeom prst="rect">
                <a:avLst/>
              </a:prstGeom>
              <a:blipFill>
                <a:blip r:embed="rId2"/>
                <a:stretch>
                  <a:fillRect l="-8317" t="-8108" r="-12871" b="-19691"/>
                </a:stretch>
              </a:blipFill>
              <a:ln>
                <a:solidFill>
                  <a:schemeClr val="tx1"/>
                </a:solidFill>
              </a:ln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6" name="TextBox 5">
                <a:extLst>
                  <a:ext uri="{FF2B5EF4-FFF2-40B4-BE49-F238E27FC236}">
                    <a16:creationId xmlns:a16="http://schemas.microsoft.com/office/drawing/2014/main" id="{DABBC800-8DBC-4E80-B7B7-4A37EEEA656E}"/>
                  </a:ext>
                </a:extLst>
              </p:cNvPr>
              <p:cNvSpPr txBox="1"/>
              <p:nvPr/>
            </p:nvSpPr>
            <p:spPr>
              <a:xfrm>
                <a:off x="347729" y="257577"/>
                <a:ext cx="5112167" cy="1938992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14:m>
                  <m:oMath xmlns:m="http://schemas.openxmlformats.org/officeDocument/2006/math">
                    <m:r>
                      <a:rPr lang="en-US" sz="2400" i="1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𝜀</m:t>
                    </m:r>
                  </m:oMath>
                </a14:m>
                <a:r>
                  <a:rPr lang="en-US" sz="2400" dirty="0"/>
                  <a:t>: {Integers from </a:t>
                </a:r>
                <a14:m>
                  <m:oMath xmlns:m="http://schemas.openxmlformats.org/officeDocument/2006/math">
                    <m:r>
                      <a:rPr lang="en-GB" sz="2400" b="0" i="1" smtClean="0">
                        <a:latin typeface="Cambria Math" panose="02040503050406030204" pitchFamily="18" charset="0"/>
                      </a:rPr>
                      <m:t>1</m:t>
                    </m:r>
                  </m:oMath>
                </a14:m>
                <a:r>
                  <a:rPr lang="en-US" sz="2400" dirty="0"/>
                  <a:t> to </a:t>
                </a:r>
                <a14:m>
                  <m:oMath xmlns:m="http://schemas.openxmlformats.org/officeDocument/2006/math">
                    <m:r>
                      <a:rPr lang="en-GB" sz="2400" b="0" i="1" smtClean="0">
                        <a:latin typeface="Cambria Math" panose="02040503050406030204" pitchFamily="18" charset="0"/>
                      </a:rPr>
                      <m:t>9</m:t>
                    </m:r>
                  </m:oMath>
                </a14:m>
                <a:r>
                  <a:rPr lang="en-US" sz="2400" dirty="0"/>
                  <a:t> inclusive}</a:t>
                </a:r>
              </a:p>
              <a:p>
                <a:endParaRPr lang="en-US" sz="2400" dirty="0"/>
              </a:p>
              <a:p>
                <a:r>
                  <a:rPr lang="en-US" sz="2400" dirty="0"/>
                  <a:t>Set </a:t>
                </a:r>
                <a14:m>
                  <m:oMath xmlns:m="http://schemas.openxmlformats.org/officeDocument/2006/math">
                    <m:r>
                      <a:rPr lang="en-GB" sz="2400" b="0" i="1" smtClean="0">
                        <a:latin typeface="Cambria Math" panose="02040503050406030204" pitchFamily="18" charset="0"/>
                      </a:rPr>
                      <m:t>𝐴</m:t>
                    </m:r>
                  </m:oMath>
                </a14:m>
                <a:r>
                  <a:rPr lang="en-US" sz="2400" dirty="0"/>
                  <a:t>: {_____________________}</a:t>
                </a:r>
              </a:p>
              <a:p>
                <a:endParaRPr lang="en-US" sz="2400" dirty="0"/>
              </a:p>
              <a:p>
                <a:r>
                  <a:rPr lang="en-US" sz="2400" dirty="0"/>
                  <a:t>List all the members of set </a:t>
                </a:r>
                <a14:m>
                  <m:oMath xmlns:m="http://schemas.openxmlformats.org/officeDocument/2006/math">
                    <m:r>
                      <a:rPr lang="en-GB" sz="2400" b="0" i="1" smtClean="0">
                        <a:latin typeface="Cambria Math" panose="02040503050406030204" pitchFamily="18" charset="0"/>
                      </a:rPr>
                      <m:t>𝐴</m:t>
                    </m:r>
                  </m:oMath>
                </a14:m>
                <a:r>
                  <a:rPr lang="en-US" sz="2400" dirty="0"/>
                  <a:t>.</a:t>
                </a:r>
              </a:p>
            </p:txBody>
          </p:sp>
        </mc:Choice>
        <mc:Fallback xmlns="">
          <p:sp>
            <p:nvSpPr>
              <p:cNvPr id="6" name="TextBox 5">
                <a:extLst>
                  <a:ext uri="{FF2B5EF4-FFF2-40B4-BE49-F238E27FC236}">
                    <a16:creationId xmlns:a16="http://schemas.microsoft.com/office/drawing/2014/main" id="{DABBC800-8DBC-4E80-B7B7-4A37EEEA656E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47729" y="257577"/>
                <a:ext cx="5112167" cy="1938992"/>
              </a:xfrm>
              <a:prstGeom prst="rect">
                <a:avLst/>
              </a:prstGeom>
              <a:blipFill>
                <a:blip r:embed="rId3"/>
                <a:stretch>
                  <a:fillRect l="-1788" t="-2516" b="-6289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7" name="TextBox 6">
                <a:extLst>
                  <a:ext uri="{FF2B5EF4-FFF2-40B4-BE49-F238E27FC236}">
                    <a16:creationId xmlns:a16="http://schemas.microsoft.com/office/drawing/2014/main" id="{65468409-D893-4E29-813E-73618AD6B81D}"/>
                  </a:ext>
                </a:extLst>
              </p:cNvPr>
              <p:cNvSpPr txBox="1"/>
              <p:nvPr/>
            </p:nvSpPr>
            <p:spPr>
              <a:xfrm>
                <a:off x="7235687" y="257577"/>
                <a:ext cx="4553097" cy="2308324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14:m>
                  <m:oMath xmlns:m="http://schemas.openxmlformats.org/officeDocument/2006/math">
                    <m:r>
                      <a:rPr lang="en-US" sz="2400" i="1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𝜀</m:t>
                    </m:r>
                  </m:oMath>
                </a14:m>
                <a:r>
                  <a:rPr lang="en-US" sz="2400" dirty="0"/>
                  <a:t>: {Integers from </a:t>
                </a:r>
                <a14:m>
                  <m:oMath xmlns:m="http://schemas.openxmlformats.org/officeDocument/2006/math">
                    <m:r>
                      <a:rPr lang="en-GB" sz="2400" b="0" i="1" smtClean="0">
                        <a:latin typeface="Cambria Math" panose="02040503050406030204" pitchFamily="18" charset="0"/>
                      </a:rPr>
                      <m:t>3</m:t>
                    </m:r>
                  </m:oMath>
                </a14:m>
                <a:r>
                  <a:rPr lang="en-US" sz="2400" dirty="0"/>
                  <a:t> to </a:t>
                </a:r>
                <a14:m>
                  <m:oMath xmlns:m="http://schemas.openxmlformats.org/officeDocument/2006/math">
                    <m:r>
                      <a:rPr lang="en-GB" sz="2400" i="1">
                        <a:latin typeface="Cambria Math" panose="02040503050406030204" pitchFamily="18" charset="0"/>
                      </a:rPr>
                      <m:t>9</m:t>
                    </m:r>
                  </m:oMath>
                </a14:m>
                <a:r>
                  <a:rPr lang="en-US" sz="2400" dirty="0"/>
                  <a:t> inclusive}</a:t>
                </a:r>
              </a:p>
              <a:p>
                <a:r>
                  <a:rPr lang="en-US" sz="2400" dirty="0"/>
                  <a:t>Set </a:t>
                </a:r>
                <a14:m>
                  <m:oMath xmlns:m="http://schemas.openxmlformats.org/officeDocument/2006/math">
                    <m:r>
                      <a:rPr lang="en-GB" sz="2400" b="0" i="1" smtClean="0">
                        <a:latin typeface="Cambria Math" panose="02040503050406030204" pitchFamily="18" charset="0"/>
                      </a:rPr>
                      <m:t>𝑃</m:t>
                    </m:r>
                  </m:oMath>
                </a14:m>
                <a:r>
                  <a:rPr lang="en-US" sz="2400" dirty="0"/>
                  <a:t>: {Factors of </a:t>
                </a:r>
                <a14:m>
                  <m:oMath xmlns:m="http://schemas.openxmlformats.org/officeDocument/2006/math">
                    <m:r>
                      <a:rPr lang="en-GB" sz="2400" b="0" i="1" smtClean="0">
                        <a:latin typeface="Cambria Math" panose="02040503050406030204" pitchFamily="18" charset="0"/>
                      </a:rPr>
                      <m:t>32</m:t>
                    </m:r>
                  </m:oMath>
                </a14:m>
                <a:r>
                  <a:rPr lang="en-US" sz="2400" dirty="0"/>
                  <a:t>}</a:t>
                </a:r>
              </a:p>
              <a:p>
                <a:r>
                  <a:rPr lang="en-US" sz="2400" dirty="0"/>
                  <a:t>Set </a:t>
                </a:r>
                <a14:m>
                  <m:oMath xmlns:m="http://schemas.openxmlformats.org/officeDocument/2006/math">
                    <m:r>
                      <a:rPr lang="en-GB" sz="2400" b="0" i="1" smtClean="0">
                        <a:latin typeface="Cambria Math" panose="02040503050406030204" pitchFamily="18" charset="0"/>
                      </a:rPr>
                      <m:t>𝑄</m:t>
                    </m:r>
                  </m:oMath>
                </a14:m>
                <a:r>
                  <a:rPr lang="en-US" sz="2400" dirty="0"/>
                  <a:t>: {______________________}</a:t>
                </a:r>
              </a:p>
              <a:p>
                <a:endParaRPr lang="en-US" sz="2400" dirty="0"/>
              </a:p>
              <a:p>
                <a:endParaRPr lang="en-US" sz="2400" dirty="0"/>
              </a:p>
              <a:p>
                <a:r>
                  <a:rPr lang="en-US" sz="2400" dirty="0"/>
                  <a:t>List the members of </a:t>
                </a:r>
                <a14:m>
                  <m:oMath xmlns:m="http://schemas.openxmlformats.org/officeDocument/2006/math">
                    <m:r>
                      <a:rPr lang="en-GB" sz="2400" b="0" i="1" smtClean="0">
                        <a:latin typeface="Cambria Math" panose="02040503050406030204" pitchFamily="18" charset="0"/>
                      </a:rPr>
                      <m:t>𝑃</m:t>
                    </m:r>
                    <m:r>
                      <a:rPr lang="en-GB" sz="2400" b="0" i="1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∩</m:t>
                    </m:r>
                    <m:r>
                      <a:rPr lang="en-GB" sz="2400" b="0" i="1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𝑄</m:t>
                    </m:r>
                  </m:oMath>
                </a14:m>
                <a:r>
                  <a:rPr lang="en-US" sz="2400" dirty="0"/>
                  <a:t>.</a:t>
                </a:r>
              </a:p>
            </p:txBody>
          </p:sp>
        </mc:Choice>
        <mc:Fallback xmlns="">
          <p:sp>
            <p:nvSpPr>
              <p:cNvPr id="7" name="TextBox 6">
                <a:extLst>
                  <a:ext uri="{FF2B5EF4-FFF2-40B4-BE49-F238E27FC236}">
                    <a16:creationId xmlns:a16="http://schemas.microsoft.com/office/drawing/2014/main" id="{65468409-D893-4E29-813E-73618AD6B81D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7235687" y="257577"/>
                <a:ext cx="4553097" cy="2308324"/>
              </a:xfrm>
              <a:prstGeom prst="rect">
                <a:avLst/>
              </a:prstGeom>
              <a:blipFill>
                <a:blip r:embed="rId4"/>
                <a:stretch>
                  <a:fillRect l="-2142" t="-2111" r="-2008" b="-5013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8" name="TextBox 7">
                <a:extLst>
                  <a:ext uri="{FF2B5EF4-FFF2-40B4-BE49-F238E27FC236}">
                    <a16:creationId xmlns:a16="http://schemas.microsoft.com/office/drawing/2014/main" id="{C2EE36AB-14D8-4614-A651-D7B66B2238A8}"/>
                  </a:ext>
                </a:extLst>
              </p:cNvPr>
              <p:cNvSpPr txBox="1"/>
              <p:nvPr/>
            </p:nvSpPr>
            <p:spPr>
              <a:xfrm>
                <a:off x="347729" y="4418194"/>
                <a:ext cx="4833871" cy="2308324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14:m>
                  <m:oMath xmlns:m="http://schemas.openxmlformats.org/officeDocument/2006/math">
                    <m:r>
                      <a:rPr lang="en-US" sz="2400" i="1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𝜀</m:t>
                    </m:r>
                  </m:oMath>
                </a14:m>
                <a:r>
                  <a:rPr lang="en-US" sz="2400" dirty="0"/>
                  <a:t>: {Integers from </a:t>
                </a:r>
                <a14:m>
                  <m:oMath xmlns:m="http://schemas.openxmlformats.org/officeDocument/2006/math">
                    <m:r>
                      <a:rPr lang="en-GB" sz="2400" b="0" i="1" smtClean="0">
                        <a:latin typeface="Cambria Math" panose="02040503050406030204" pitchFamily="18" charset="0"/>
                      </a:rPr>
                      <m:t>1</m:t>
                    </m:r>
                  </m:oMath>
                </a14:m>
                <a:r>
                  <a:rPr lang="en-US" sz="2400" dirty="0"/>
                  <a:t> to </a:t>
                </a:r>
                <a14:m>
                  <m:oMath xmlns:m="http://schemas.openxmlformats.org/officeDocument/2006/math">
                    <m:r>
                      <a:rPr lang="en-GB" sz="2400" b="0" i="1" smtClean="0">
                        <a:latin typeface="Cambria Math" panose="02040503050406030204" pitchFamily="18" charset="0"/>
                      </a:rPr>
                      <m:t>10</m:t>
                    </m:r>
                  </m:oMath>
                </a14:m>
                <a:r>
                  <a:rPr lang="en-US" sz="2400" dirty="0"/>
                  <a:t> inclusive}</a:t>
                </a:r>
              </a:p>
              <a:p>
                <a:r>
                  <a:rPr lang="en-US" sz="2400" dirty="0"/>
                  <a:t>Set </a:t>
                </a:r>
                <a14:m>
                  <m:oMath xmlns:m="http://schemas.openxmlformats.org/officeDocument/2006/math">
                    <m:r>
                      <a:rPr lang="en-GB" sz="2400" i="1">
                        <a:latin typeface="Cambria Math" panose="02040503050406030204" pitchFamily="18" charset="0"/>
                      </a:rPr>
                      <m:t>𝑀</m:t>
                    </m:r>
                  </m:oMath>
                </a14:m>
                <a:r>
                  <a:rPr lang="en-US" sz="2400" dirty="0"/>
                  <a:t>: {_______________________}</a:t>
                </a:r>
              </a:p>
              <a:p>
                <a:r>
                  <a:rPr lang="en-US" sz="2400" dirty="0"/>
                  <a:t>Set </a:t>
                </a:r>
                <a14:m>
                  <m:oMath xmlns:m="http://schemas.openxmlformats.org/officeDocument/2006/math">
                    <m:r>
                      <a:rPr lang="en-GB" sz="2400" b="0" i="1" smtClean="0">
                        <a:latin typeface="Cambria Math" panose="02040503050406030204" pitchFamily="18" charset="0"/>
                      </a:rPr>
                      <m:t>𝑁</m:t>
                    </m:r>
                  </m:oMath>
                </a14:m>
                <a:r>
                  <a:rPr lang="en-US" sz="2400" dirty="0"/>
                  <a:t>: {</a:t>
                </a:r>
                <a:r>
                  <a:rPr lang="en-GB" sz="2400" dirty="0"/>
                  <a:t>Even numbers</a:t>
                </a:r>
                <a:r>
                  <a:rPr lang="en-US" sz="2400" dirty="0"/>
                  <a:t>}</a:t>
                </a:r>
              </a:p>
              <a:p>
                <a14:m>
                  <m:oMath xmlns:m="http://schemas.openxmlformats.org/officeDocument/2006/math">
                    <m:r>
                      <a:rPr lang="en-GB" sz="2400" b="0" i="1" smtClean="0">
                        <a:latin typeface="Cambria Math" panose="02040503050406030204" pitchFamily="18" charset="0"/>
                      </a:rPr>
                      <m:t>𝑀</m:t>
                    </m:r>
                  </m:oMath>
                </a14:m>
                <a:r>
                  <a:rPr lang="en-US" sz="2400" dirty="0"/>
                  <a:t>_______</a:t>
                </a:r>
                <a14:m>
                  <m:oMath xmlns:m="http://schemas.openxmlformats.org/officeDocument/2006/math">
                    <m:r>
                      <a:rPr lang="en-GB" sz="2400" b="0" i="1" dirty="0" smtClean="0">
                        <a:latin typeface="Cambria Math" panose="02040503050406030204" pitchFamily="18" charset="0"/>
                      </a:rPr>
                      <m:t>𝑁</m:t>
                    </m:r>
                  </m:oMath>
                </a14:m>
                <a:r>
                  <a:rPr lang="en-US" sz="2400" dirty="0"/>
                  <a:t>.</a:t>
                </a:r>
              </a:p>
              <a:p>
                <a:endParaRPr lang="en-US" sz="2400" dirty="0"/>
              </a:p>
              <a:p>
                <a:r>
                  <a:rPr lang="en-US" sz="2400" dirty="0"/>
                  <a:t>List the members of </a:t>
                </a:r>
                <a14:m>
                  <m:oMath xmlns:m="http://schemas.openxmlformats.org/officeDocument/2006/math">
                    <m:r>
                      <a:rPr lang="en-GB" sz="2400" b="0" i="1" smtClean="0">
                        <a:latin typeface="Cambria Math" panose="02040503050406030204" pitchFamily="18" charset="0"/>
                      </a:rPr>
                      <m:t>𝑀</m:t>
                    </m:r>
                  </m:oMath>
                </a14:m>
                <a:r>
                  <a:rPr lang="en-US" sz="2400" dirty="0"/>
                  <a:t>.</a:t>
                </a:r>
              </a:p>
            </p:txBody>
          </p:sp>
        </mc:Choice>
        <mc:Fallback xmlns="">
          <p:sp>
            <p:nvSpPr>
              <p:cNvPr id="8" name="TextBox 7">
                <a:extLst>
                  <a:ext uri="{FF2B5EF4-FFF2-40B4-BE49-F238E27FC236}">
                    <a16:creationId xmlns:a16="http://schemas.microsoft.com/office/drawing/2014/main" id="{C2EE36AB-14D8-4614-A651-D7B66B2238A8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47729" y="4418194"/>
                <a:ext cx="4833871" cy="2308324"/>
              </a:xfrm>
              <a:prstGeom prst="rect">
                <a:avLst/>
              </a:prstGeom>
              <a:blipFill>
                <a:blip r:embed="rId5"/>
                <a:stretch>
                  <a:fillRect l="-1892" t="-2116" r="-504" b="-5291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9" name="TextBox 8">
                <a:extLst>
                  <a:ext uri="{FF2B5EF4-FFF2-40B4-BE49-F238E27FC236}">
                    <a16:creationId xmlns:a16="http://schemas.microsoft.com/office/drawing/2014/main" id="{65866BCF-A6CF-42E7-8862-A1BA3208DDCD}"/>
                  </a:ext>
                </a:extLst>
              </p:cNvPr>
              <p:cNvSpPr txBox="1"/>
              <p:nvPr/>
            </p:nvSpPr>
            <p:spPr>
              <a:xfrm>
                <a:off x="6401173" y="4418194"/>
                <a:ext cx="5128218" cy="1938992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14:m>
                  <m:oMath xmlns:m="http://schemas.openxmlformats.org/officeDocument/2006/math">
                    <m:r>
                      <a:rPr lang="en-US" sz="2400" i="1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𝜀</m:t>
                    </m:r>
                  </m:oMath>
                </a14:m>
                <a:r>
                  <a:rPr lang="en-US" sz="2400" dirty="0"/>
                  <a:t>: {Integers from </a:t>
                </a:r>
                <a14:m>
                  <m:oMath xmlns:m="http://schemas.openxmlformats.org/officeDocument/2006/math">
                    <m:r>
                      <a:rPr lang="en-GB" sz="2400" b="0" i="1" smtClean="0">
                        <a:latin typeface="Cambria Math" panose="02040503050406030204" pitchFamily="18" charset="0"/>
                      </a:rPr>
                      <m:t>1</m:t>
                    </m:r>
                  </m:oMath>
                </a14:m>
                <a:r>
                  <a:rPr lang="en-US" sz="2400" dirty="0"/>
                  <a:t> to </a:t>
                </a:r>
                <a14:m>
                  <m:oMath xmlns:m="http://schemas.openxmlformats.org/officeDocument/2006/math">
                    <m:r>
                      <a:rPr lang="en-GB" sz="2400" i="1">
                        <a:latin typeface="Cambria Math" panose="02040503050406030204" pitchFamily="18" charset="0"/>
                      </a:rPr>
                      <m:t>9</m:t>
                    </m:r>
                  </m:oMath>
                </a14:m>
                <a:r>
                  <a:rPr lang="en-US" sz="2400" dirty="0"/>
                  <a:t> inclusive}</a:t>
                </a:r>
              </a:p>
              <a:p>
                <a:r>
                  <a:rPr lang="en-US" sz="2400" dirty="0"/>
                  <a:t>Set </a:t>
                </a:r>
                <a14:m>
                  <m:oMath xmlns:m="http://schemas.openxmlformats.org/officeDocument/2006/math">
                    <m:r>
                      <a:rPr lang="en-GB" sz="2400" b="0" i="1" smtClean="0">
                        <a:latin typeface="Cambria Math" panose="02040503050406030204" pitchFamily="18" charset="0"/>
                      </a:rPr>
                      <m:t>𝐴</m:t>
                    </m:r>
                  </m:oMath>
                </a14:m>
                <a:r>
                  <a:rPr lang="en-US" sz="2400" dirty="0"/>
                  <a:t>: {</a:t>
                </a:r>
                <a:r>
                  <a:rPr lang="en-GB" sz="2400" dirty="0"/>
                  <a:t>Prime numbers</a:t>
                </a:r>
                <a:r>
                  <a:rPr lang="en-US" sz="2400" dirty="0"/>
                  <a:t>}</a:t>
                </a:r>
              </a:p>
              <a:p>
                <a:r>
                  <a:rPr lang="en-US" sz="2400" dirty="0"/>
                  <a:t>Set </a:t>
                </a:r>
                <a14:m>
                  <m:oMath xmlns:m="http://schemas.openxmlformats.org/officeDocument/2006/math">
                    <m:r>
                      <a:rPr lang="en-GB" sz="2400" b="0" i="1" smtClean="0">
                        <a:latin typeface="Cambria Math" panose="02040503050406030204" pitchFamily="18" charset="0"/>
                      </a:rPr>
                      <m:t>𝐵</m:t>
                    </m:r>
                  </m:oMath>
                </a14:m>
                <a:r>
                  <a:rPr lang="en-US" sz="2400" dirty="0"/>
                  <a:t>: {_______________________}</a:t>
                </a:r>
              </a:p>
              <a:p>
                <a:endParaRPr lang="en-US" sz="2400" dirty="0"/>
              </a:p>
              <a:p>
                <a:r>
                  <a:rPr lang="en-US" sz="2400" dirty="0"/>
                  <a:t>List the members of </a:t>
                </a:r>
                <a14:m>
                  <m:oMath xmlns:m="http://schemas.openxmlformats.org/officeDocument/2006/math">
                    <m:sSup>
                      <m:sSupPr>
                        <m:ctrlPr>
                          <a:rPr lang="en-US" sz="2400" i="1" smtClean="0"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d>
                          <m:dPr>
                            <m:ctrlPr>
                              <a:rPr lang="en-US" sz="2400" i="1" smtClean="0">
                                <a:latin typeface="Cambria Math" panose="02040503050406030204" pitchFamily="18" charset="0"/>
                              </a:rPr>
                            </m:ctrlPr>
                          </m:dPr>
                          <m:e>
                            <m:r>
                              <a:rPr lang="en-GB" sz="2400" b="0" i="1" smtClean="0">
                                <a:latin typeface="Cambria Math" panose="02040503050406030204" pitchFamily="18" charset="0"/>
                              </a:rPr>
                              <m:t>𝐴</m:t>
                            </m:r>
                            <m:r>
                              <a:rPr lang="en-GB" sz="2400" b="0" i="1" smtClean="0"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  <m:t>∪</m:t>
                            </m:r>
                            <m:r>
                              <a:rPr lang="en-GB" sz="2400" b="0" i="1" smtClean="0"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  <m:t>𝐵</m:t>
                            </m:r>
                          </m:e>
                        </m:d>
                      </m:e>
                      <m:sup>
                        <m:r>
                          <a:rPr lang="en-GB" sz="2400" b="0" i="1" smtClean="0">
                            <a:latin typeface="Cambria Math" panose="02040503050406030204" pitchFamily="18" charset="0"/>
                          </a:rPr>
                          <m:t>′</m:t>
                        </m:r>
                      </m:sup>
                    </m:sSup>
                  </m:oMath>
                </a14:m>
                <a:r>
                  <a:rPr lang="en-US" sz="2400" dirty="0"/>
                  <a:t>.</a:t>
                </a:r>
              </a:p>
            </p:txBody>
          </p:sp>
        </mc:Choice>
        <mc:Fallback xmlns="">
          <p:sp>
            <p:nvSpPr>
              <p:cNvPr id="9" name="TextBox 8">
                <a:extLst>
                  <a:ext uri="{FF2B5EF4-FFF2-40B4-BE49-F238E27FC236}">
                    <a16:creationId xmlns:a16="http://schemas.microsoft.com/office/drawing/2014/main" id="{65866BCF-A6CF-42E7-8862-A1BA3208DDCD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401173" y="4418194"/>
                <a:ext cx="5128218" cy="1938992"/>
              </a:xfrm>
              <a:prstGeom prst="rect">
                <a:avLst/>
              </a:prstGeom>
              <a:blipFill>
                <a:blip r:embed="rId6"/>
                <a:stretch>
                  <a:fillRect l="-1784" t="-2516" b="-6289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p:pic>
        <p:nvPicPr>
          <p:cNvPr id="16" name="Picture 15">
            <a:extLst>
              <a:ext uri="{FF2B5EF4-FFF2-40B4-BE49-F238E27FC236}">
                <a16:creationId xmlns:a16="http://schemas.microsoft.com/office/drawing/2014/main" id="{1C178AE9-6D72-493D-9076-FEC151C961E3}"/>
              </a:ext>
            </a:extLst>
          </p:cNvPr>
          <p:cNvPicPr>
            <a:picLocks noChangeAspect="1"/>
          </p:cNvPicPr>
          <p:nvPr/>
        </p:nvPicPr>
        <p:blipFill rotWithShape="1"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3008" t="8696" r="14759" b="9759"/>
          <a:stretch/>
        </p:blipFill>
        <p:spPr>
          <a:xfrm>
            <a:off x="4929810" y="1387320"/>
            <a:ext cx="952572" cy="1218137"/>
          </a:xfrm>
          <a:prstGeom prst="rect">
            <a:avLst/>
          </a:prstGeom>
        </p:spPr>
      </p:pic>
      <p:pic>
        <p:nvPicPr>
          <p:cNvPr id="18" name="Picture 17">
            <a:extLst>
              <a:ext uri="{FF2B5EF4-FFF2-40B4-BE49-F238E27FC236}">
                <a16:creationId xmlns:a16="http://schemas.microsoft.com/office/drawing/2014/main" id="{7790C079-F406-4691-9D64-D708D4CFE703}"/>
              </a:ext>
            </a:extLst>
          </p:cNvPr>
          <p:cNvPicPr>
            <a:picLocks noChangeAspect="1"/>
          </p:cNvPicPr>
          <p:nvPr/>
        </p:nvPicPr>
        <p:blipFill>
          <a:blip r:embed="rId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941598" y="1996813"/>
            <a:ext cx="886914" cy="1252880"/>
          </a:xfrm>
          <a:prstGeom prst="rect">
            <a:avLst/>
          </a:prstGeom>
        </p:spPr>
      </p:pic>
      <p:pic>
        <p:nvPicPr>
          <p:cNvPr id="20" name="Picture 19">
            <a:extLst>
              <a:ext uri="{FF2B5EF4-FFF2-40B4-BE49-F238E27FC236}">
                <a16:creationId xmlns:a16="http://schemas.microsoft.com/office/drawing/2014/main" id="{D2CC6B39-AB31-4D71-87ED-3A578C60250A}"/>
              </a:ext>
            </a:extLst>
          </p:cNvPr>
          <p:cNvPicPr>
            <a:picLocks noChangeAspect="1"/>
          </p:cNvPicPr>
          <p:nvPr/>
        </p:nvPicPr>
        <p:blipFill rotWithShape="1">
          <a:blip r:embed="rId9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5559" r="23913"/>
          <a:stretch/>
        </p:blipFill>
        <p:spPr>
          <a:xfrm>
            <a:off x="4007601" y="5305564"/>
            <a:ext cx="717983" cy="1420954"/>
          </a:xfrm>
          <a:prstGeom prst="rect">
            <a:avLst/>
          </a:prstGeom>
        </p:spPr>
      </p:pic>
      <p:pic>
        <p:nvPicPr>
          <p:cNvPr id="22" name="Picture 21">
            <a:extLst>
              <a:ext uri="{FF2B5EF4-FFF2-40B4-BE49-F238E27FC236}">
                <a16:creationId xmlns:a16="http://schemas.microsoft.com/office/drawing/2014/main" id="{DC84A794-120E-4812-8F05-AE112976719F}"/>
              </a:ext>
            </a:extLst>
          </p:cNvPr>
          <p:cNvPicPr>
            <a:picLocks noChangeAspect="1"/>
          </p:cNvPicPr>
          <p:nvPr/>
        </p:nvPicPr>
        <p:blipFill rotWithShape="1">
          <a:blip r:embed="rId10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8471" t="6763" r="17981" b="1918"/>
          <a:stretch/>
        </p:blipFill>
        <p:spPr>
          <a:xfrm>
            <a:off x="11010243" y="3773958"/>
            <a:ext cx="1021520" cy="183537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87319003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3" name="Straight Connector 2">
            <a:extLst>
              <a:ext uri="{FF2B5EF4-FFF2-40B4-BE49-F238E27FC236}">
                <a16:creationId xmlns:a16="http://schemas.microsoft.com/office/drawing/2014/main" id="{53CB3646-2086-41AE-8BED-B160639AFCD7}"/>
              </a:ext>
            </a:extLst>
          </p:cNvPr>
          <p:cNvCxnSpPr/>
          <p:nvPr/>
        </p:nvCxnSpPr>
        <p:spPr>
          <a:xfrm>
            <a:off x="6082748" y="0"/>
            <a:ext cx="0" cy="6858000"/>
          </a:xfrm>
          <a:prstGeom prst="line">
            <a:avLst/>
          </a:prstGeom>
          <a:ln w="28575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" name="Straight Connector 4">
            <a:extLst>
              <a:ext uri="{FF2B5EF4-FFF2-40B4-BE49-F238E27FC236}">
                <a16:creationId xmlns:a16="http://schemas.microsoft.com/office/drawing/2014/main" id="{C7B7F970-E967-40FC-9EB9-BBAED7627C4F}"/>
              </a:ext>
            </a:extLst>
          </p:cNvPr>
          <p:cNvCxnSpPr/>
          <p:nvPr/>
        </p:nvCxnSpPr>
        <p:spPr>
          <a:xfrm>
            <a:off x="0" y="3511825"/>
            <a:ext cx="12192000" cy="0"/>
          </a:xfrm>
          <a:prstGeom prst="line">
            <a:avLst/>
          </a:prstGeom>
          <a:ln w="28575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mc:AlternateContent xmlns:mc="http://schemas.openxmlformats.org/markup-compatibility/2006" xmlns:a14="http://schemas.microsoft.com/office/drawing/2010/main">
        <mc:Choice Requires="a14">
          <p:sp>
            <p:nvSpPr>
              <p:cNvPr id="2" name="TextBox 1"/>
              <p:cNvSpPr txBox="1"/>
              <p:nvPr/>
            </p:nvSpPr>
            <p:spPr>
              <a:xfrm>
                <a:off x="4555524" y="2717053"/>
                <a:ext cx="3064476" cy="1569660"/>
              </a:xfrm>
              <a:prstGeom prst="rect">
                <a:avLst/>
              </a:prstGeom>
              <a:solidFill>
                <a:schemeClr val="bg1"/>
              </a:solidFill>
              <a:ln>
                <a:solidFill>
                  <a:schemeClr val="tx1"/>
                </a:solidFill>
              </a:ln>
            </p:spPr>
            <p:txBody>
              <a:bodyPr wrap="square" rtlCol="0">
                <a:spAutoFit/>
              </a:bodyPr>
              <a:lstStyle/>
              <a:p>
                <a:pPr algn="ctr"/>
                <a:r>
                  <a:rPr lang="en-GB" sz="4800" dirty="0"/>
                  <a:t>The answer is </a:t>
                </a:r>
                <a14:m>
                  <m:oMath xmlns:m="http://schemas.openxmlformats.org/officeDocument/2006/math">
                    <m:r>
                      <a:rPr lang="en-GB" sz="4800" b="0" i="1" smtClean="0">
                        <a:latin typeface="Cambria Math" panose="02040503050406030204" pitchFamily="18" charset="0"/>
                      </a:rPr>
                      <m:t>4 &amp; 8</m:t>
                    </m:r>
                  </m:oMath>
                </a14:m>
                <a:endParaRPr lang="en-GB" sz="4800" dirty="0"/>
              </a:p>
            </p:txBody>
          </p:sp>
        </mc:Choice>
        <mc:Fallback xmlns="">
          <p:sp>
            <p:nvSpPr>
              <p:cNvPr id="2" name="TextBox 1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555524" y="2717053"/>
                <a:ext cx="3064476" cy="1569660"/>
              </a:xfrm>
              <a:prstGeom prst="rect">
                <a:avLst/>
              </a:prstGeom>
              <a:blipFill>
                <a:blip r:embed="rId2"/>
                <a:stretch>
                  <a:fillRect l="-8317" t="-8108" r="-12871" b="-19691"/>
                </a:stretch>
              </a:blipFill>
              <a:ln>
                <a:solidFill>
                  <a:schemeClr val="tx1"/>
                </a:solidFill>
              </a:ln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6" name="TextBox 5">
                <a:extLst>
                  <a:ext uri="{FF2B5EF4-FFF2-40B4-BE49-F238E27FC236}">
                    <a16:creationId xmlns:a16="http://schemas.microsoft.com/office/drawing/2014/main" id="{DABBC800-8DBC-4E80-B7B7-4A37EEEA656E}"/>
                  </a:ext>
                </a:extLst>
              </p:cNvPr>
              <p:cNvSpPr txBox="1"/>
              <p:nvPr/>
            </p:nvSpPr>
            <p:spPr>
              <a:xfrm>
                <a:off x="347729" y="257577"/>
                <a:ext cx="5112167" cy="1938992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14:m>
                  <m:oMath xmlns:m="http://schemas.openxmlformats.org/officeDocument/2006/math">
                    <m:r>
                      <a:rPr lang="en-US" sz="2400" i="1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𝜀</m:t>
                    </m:r>
                  </m:oMath>
                </a14:m>
                <a:r>
                  <a:rPr lang="en-US" sz="2400" dirty="0"/>
                  <a:t>: {Integers from </a:t>
                </a:r>
                <a14:m>
                  <m:oMath xmlns:m="http://schemas.openxmlformats.org/officeDocument/2006/math">
                    <m:r>
                      <a:rPr lang="en-GB" sz="2400" b="0" i="1" smtClean="0">
                        <a:latin typeface="Cambria Math" panose="02040503050406030204" pitchFamily="18" charset="0"/>
                      </a:rPr>
                      <m:t>1</m:t>
                    </m:r>
                  </m:oMath>
                </a14:m>
                <a:r>
                  <a:rPr lang="en-US" sz="2400" dirty="0"/>
                  <a:t> to </a:t>
                </a:r>
                <a14:m>
                  <m:oMath xmlns:m="http://schemas.openxmlformats.org/officeDocument/2006/math">
                    <m:r>
                      <a:rPr lang="en-GB" sz="2400" b="0" i="1" smtClean="0">
                        <a:latin typeface="Cambria Math" panose="02040503050406030204" pitchFamily="18" charset="0"/>
                      </a:rPr>
                      <m:t>9</m:t>
                    </m:r>
                  </m:oMath>
                </a14:m>
                <a:r>
                  <a:rPr lang="en-US" sz="2400" dirty="0"/>
                  <a:t> inclusive}</a:t>
                </a:r>
              </a:p>
              <a:p>
                <a:endParaRPr lang="en-US" sz="2400" dirty="0"/>
              </a:p>
              <a:p>
                <a:r>
                  <a:rPr lang="en-US" sz="2400" dirty="0"/>
                  <a:t>Set </a:t>
                </a:r>
                <a14:m>
                  <m:oMath xmlns:m="http://schemas.openxmlformats.org/officeDocument/2006/math">
                    <m:r>
                      <a:rPr lang="en-GB" sz="2400" b="0" i="1" smtClean="0">
                        <a:latin typeface="Cambria Math" panose="02040503050406030204" pitchFamily="18" charset="0"/>
                      </a:rPr>
                      <m:t>𝐴</m:t>
                    </m:r>
                  </m:oMath>
                </a14:m>
                <a:r>
                  <a:rPr lang="en-US" sz="2400" dirty="0"/>
                  <a:t>: {_____________________}</a:t>
                </a:r>
              </a:p>
              <a:p>
                <a:endParaRPr lang="en-US" sz="2400" dirty="0"/>
              </a:p>
              <a:p>
                <a:r>
                  <a:rPr lang="en-US" sz="2400" dirty="0"/>
                  <a:t>List all the members of set </a:t>
                </a:r>
                <a14:m>
                  <m:oMath xmlns:m="http://schemas.openxmlformats.org/officeDocument/2006/math">
                    <m:r>
                      <a:rPr lang="en-GB" sz="2400" b="0" i="1" smtClean="0">
                        <a:latin typeface="Cambria Math" panose="02040503050406030204" pitchFamily="18" charset="0"/>
                      </a:rPr>
                      <m:t>𝐴</m:t>
                    </m:r>
                  </m:oMath>
                </a14:m>
                <a:r>
                  <a:rPr lang="en-US" sz="2400" dirty="0"/>
                  <a:t>.</a:t>
                </a:r>
              </a:p>
            </p:txBody>
          </p:sp>
        </mc:Choice>
        <mc:Fallback xmlns="">
          <p:sp>
            <p:nvSpPr>
              <p:cNvPr id="6" name="TextBox 5">
                <a:extLst>
                  <a:ext uri="{FF2B5EF4-FFF2-40B4-BE49-F238E27FC236}">
                    <a16:creationId xmlns:a16="http://schemas.microsoft.com/office/drawing/2014/main" id="{DABBC800-8DBC-4E80-B7B7-4A37EEEA656E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47729" y="257577"/>
                <a:ext cx="5112167" cy="1938992"/>
              </a:xfrm>
              <a:prstGeom prst="rect">
                <a:avLst/>
              </a:prstGeom>
              <a:blipFill>
                <a:blip r:embed="rId3"/>
                <a:stretch>
                  <a:fillRect l="-1788" t="-2516" b="-6289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7" name="TextBox 6">
                <a:extLst>
                  <a:ext uri="{FF2B5EF4-FFF2-40B4-BE49-F238E27FC236}">
                    <a16:creationId xmlns:a16="http://schemas.microsoft.com/office/drawing/2014/main" id="{65468409-D893-4E29-813E-73618AD6B81D}"/>
                  </a:ext>
                </a:extLst>
              </p:cNvPr>
              <p:cNvSpPr txBox="1"/>
              <p:nvPr/>
            </p:nvSpPr>
            <p:spPr>
              <a:xfrm>
                <a:off x="7235687" y="257577"/>
                <a:ext cx="4553097" cy="2308324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14:m>
                  <m:oMath xmlns:m="http://schemas.openxmlformats.org/officeDocument/2006/math">
                    <m:r>
                      <a:rPr lang="en-US" sz="2400" i="1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𝜀</m:t>
                    </m:r>
                  </m:oMath>
                </a14:m>
                <a:r>
                  <a:rPr lang="en-US" sz="2400" dirty="0"/>
                  <a:t>: {Integers from </a:t>
                </a:r>
                <a14:m>
                  <m:oMath xmlns:m="http://schemas.openxmlformats.org/officeDocument/2006/math">
                    <m:r>
                      <a:rPr lang="en-GB" sz="2400" b="0" i="1" smtClean="0">
                        <a:latin typeface="Cambria Math" panose="02040503050406030204" pitchFamily="18" charset="0"/>
                      </a:rPr>
                      <m:t>3</m:t>
                    </m:r>
                  </m:oMath>
                </a14:m>
                <a:r>
                  <a:rPr lang="en-US" sz="2400" dirty="0"/>
                  <a:t> to </a:t>
                </a:r>
                <a14:m>
                  <m:oMath xmlns:m="http://schemas.openxmlformats.org/officeDocument/2006/math">
                    <m:r>
                      <a:rPr lang="en-GB" sz="2400" i="1">
                        <a:latin typeface="Cambria Math" panose="02040503050406030204" pitchFamily="18" charset="0"/>
                      </a:rPr>
                      <m:t>9</m:t>
                    </m:r>
                  </m:oMath>
                </a14:m>
                <a:r>
                  <a:rPr lang="en-US" sz="2400" dirty="0"/>
                  <a:t> inclusive}</a:t>
                </a:r>
              </a:p>
              <a:p>
                <a:r>
                  <a:rPr lang="en-US" sz="2400" dirty="0"/>
                  <a:t>Set </a:t>
                </a:r>
                <a14:m>
                  <m:oMath xmlns:m="http://schemas.openxmlformats.org/officeDocument/2006/math">
                    <m:r>
                      <a:rPr lang="en-GB" sz="2400" b="0" i="1" smtClean="0">
                        <a:latin typeface="Cambria Math" panose="02040503050406030204" pitchFamily="18" charset="0"/>
                      </a:rPr>
                      <m:t>𝑃</m:t>
                    </m:r>
                  </m:oMath>
                </a14:m>
                <a:r>
                  <a:rPr lang="en-US" sz="2400" dirty="0"/>
                  <a:t>: {Factors of </a:t>
                </a:r>
                <a14:m>
                  <m:oMath xmlns:m="http://schemas.openxmlformats.org/officeDocument/2006/math">
                    <m:r>
                      <a:rPr lang="en-GB" sz="2400" b="0" i="1" smtClean="0">
                        <a:latin typeface="Cambria Math" panose="02040503050406030204" pitchFamily="18" charset="0"/>
                      </a:rPr>
                      <m:t>32</m:t>
                    </m:r>
                  </m:oMath>
                </a14:m>
                <a:r>
                  <a:rPr lang="en-US" sz="2400" dirty="0"/>
                  <a:t>}</a:t>
                </a:r>
              </a:p>
              <a:p>
                <a:r>
                  <a:rPr lang="en-US" sz="2400" dirty="0"/>
                  <a:t>Set </a:t>
                </a:r>
                <a14:m>
                  <m:oMath xmlns:m="http://schemas.openxmlformats.org/officeDocument/2006/math">
                    <m:r>
                      <a:rPr lang="en-GB" sz="2400" b="0" i="1" smtClean="0">
                        <a:latin typeface="Cambria Math" panose="02040503050406030204" pitchFamily="18" charset="0"/>
                      </a:rPr>
                      <m:t>𝑄</m:t>
                    </m:r>
                  </m:oMath>
                </a14:m>
                <a:r>
                  <a:rPr lang="en-US" sz="2400" dirty="0"/>
                  <a:t>: {______________________}</a:t>
                </a:r>
              </a:p>
              <a:p>
                <a:endParaRPr lang="en-US" sz="2400" dirty="0"/>
              </a:p>
              <a:p>
                <a:endParaRPr lang="en-US" sz="2400" dirty="0"/>
              </a:p>
              <a:p>
                <a:r>
                  <a:rPr lang="en-US" sz="2400" dirty="0"/>
                  <a:t>List the members of </a:t>
                </a:r>
                <a14:m>
                  <m:oMath xmlns:m="http://schemas.openxmlformats.org/officeDocument/2006/math">
                    <m:r>
                      <a:rPr lang="en-GB" sz="2400" b="0" i="1" smtClean="0">
                        <a:latin typeface="Cambria Math" panose="02040503050406030204" pitchFamily="18" charset="0"/>
                      </a:rPr>
                      <m:t>𝑃</m:t>
                    </m:r>
                    <m:r>
                      <a:rPr lang="en-GB" sz="2400" b="0" i="1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∩</m:t>
                    </m:r>
                    <m:r>
                      <a:rPr lang="en-GB" sz="2400" b="0" i="1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𝑄</m:t>
                    </m:r>
                  </m:oMath>
                </a14:m>
                <a:r>
                  <a:rPr lang="en-US" sz="2400" dirty="0"/>
                  <a:t>.</a:t>
                </a:r>
              </a:p>
            </p:txBody>
          </p:sp>
        </mc:Choice>
        <mc:Fallback xmlns="">
          <p:sp>
            <p:nvSpPr>
              <p:cNvPr id="7" name="TextBox 6">
                <a:extLst>
                  <a:ext uri="{FF2B5EF4-FFF2-40B4-BE49-F238E27FC236}">
                    <a16:creationId xmlns:a16="http://schemas.microsoft.com/office/drawing/2014/main" id="{65468409-D893-4E29-813E-73618AD6B81D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7235687" y="257577"/>
                <a:ext cx="4553097" cy="2308324"/>
              </a:xfrm>
              <a:prstGeom prst="rect">
                <a:avLst/>
              </a:prstGeom>
              <a:blipFill>
                <a:blip r:embed="rId4"/>
                <a:stretch>
                  <a:fillRect l="-2142" t="-2111" r="-2008" b="-5013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8" name="TextBox 7">
                <a:extLst>
                  <a:ext uri="{FF2B5EF4-FFF2-40B4-BE49-F238E27FC236}">
                    <a16:creationId xmlns:a16="http://schemas.microsoft.com/office/drawing/2014/main" id="{C2EE36AB-14D8-4614-A651-D7B66B2238A8}"/>
                  </a:ext>
                </a:extLst>
              </p:cNvPr>
              <p:cNvSpPr txBox="1"/>
              <p:nvPr/>
            </p:nvSpPr>
            <p:spPr>
              <a:xfrm>
                <a:off x="347729" y="4418194"/>
                <a:ext cx="4833871" cy="2308324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14:m>
                  <m:oMath xmlns:m="http://schemas.openxmlformats.org/officeDocument/2006/math">
                    <m:r>
                      <a:rPr lang="en-US" sz="2400" i="1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𝜀</m:t>
                    </m:r>
                  </m:oMath>
                </a14:m>
                <a:r>
                  <a:rPr lang="en-US" sz="2400" dirty="0"/>
                  <a:t>: {Integers from </a:t>
                </a:r>
                <a14:m>
                  <m:oMath xmlns:m="http://schemas.openxmlformats.org/officeDocument/2006/math">
                    <m:r>
                      <a:rPr lang="en-GB" sz="2400" b="0" i="1" smtClean="0">
                        <a:latin typeface="Cambria Math" panose="02040503050406030204" pitchFamily="18" charset="0"/>
                      </a:rPr>
                      <m:t>1</m:t>
                    </m:r>
                  </m:oMath>
                </a14:m>
                <a:r>
                  <a:rPr lang="en-US" sz="2400" dirty="0"/>
                  <a:t> to </a:t>
                </a:r>
                <a14:m>
                  <m:oMath xmlns:m="http://schemas.openxmlformats.org/officeDocument/2006/math">
                    <m:r>
                      <a:rPr lang="en-GB" sz="2400" b="0" i="1" smtClean="0">
                        <a:latin typeface="Cambria Math" panose="02040503050406030204" pitchFamily="18" charset="0"/>
                      </a:rPr>
                      <m:t>10</m:t>
                    </m:r>
                  </m:oMath>
                </a14:m>
                <a:r>
                  <a:rPr lang="en-US" sz="2400" dirty="0"/>
                  <a:t> inclusive}</a:t>
                </a:r>
              </a:p>
              <a:p>
                <a:r>
                  <a:rPr lang="en-US" sz="2400" dirty="0"/>
                  <a:t>Set </a:t>
                </a:r>
                <a14:m>
                  <m:oMath xmlns:m="http://schemas.openxmlformats.org/officeDocument/2006/math">
                    <m:r>
                      <a:rPr lang="en-GB" sz="2400" i="1">
                        <a:latin typeface="Cambria Math" panose="02040503050406030204" pitchFamily="18" charset="0"/>
                      </a:rPr>
                      <m:t>𝑀</m:t>
                    </m:r>
                  </m:oMath>
                </a14:m>
                <a:r>
                  <a:rPr lang="en-US" sz="2400" dirty="0"/>
                  <a:t>: {_______________________}</a:t>
                </a:r>
              </a:p>
              <a:p>
                <a:r>
                  <a:rPr lang="en-US" sz="2400" dirty="0"/>
                  <a:t>Set </a:t>
                </a:r>
                <a14:m>
                  <m:oMath xmlns:m="http://schemas.openxmlformats.org/officeDocument/2006/math">
                    <m:r>
                      <a:rPr lang="en-GB" sz="2400" b="0" i="1" smtClean="0">
                        <a:latin typeface="Cambria Math" panose="02040503050406030204" pitchFamily="18" charset="0"/>
                      </a:rPr>
                      <m:t>𝑁</m:t>
                    </m:r>
                  </m:oMath>
                </a14:m>
                <a:r>
                  <a:rPr lang="en-US" sz="2400" dirty="0"/>
                  <a:t>: {</a:t>
                </a:r>
                <a:r>
                  <a:rPr lang="en-GB" sz="2400" dirty="0"/>
                  <a:t>Even numbers</a:t>
                </a:r>
                <a:r>
                  <a:rPr lang="en-US" sz="2400" dirty="0"/>
                  <a:t>}</a:t>
                </a:r>
              </a:p>
              <a:p>
                <a14:m>
                  <m:oMath xmlns:m="http://schemas.openxmlformats.org/officeDocument/2006/math">
                    <m:r>
                      <a:rPr lang="en-GB" sz="2400" b="0" i="1" smtClean="0">
                        <a:latin typeface="Cambria Math" panose="02040503050406030204" pitchFamily="18" charset="0"/>
                      </a:rPr>
                      <m:t>𝑀</m:t>
                    </m:r>
                  </m:oMath>
                </a14:m>
                <a:r>
                  <a:rPr lang="en-US" sz="2400" dirty="0"/>
                  <a:t>_______</a:t>
                </a:r>
                <a14:m>
                  <m:oMath xmlns:m="http://schemas.openxmlformats.org/officeDocument/2006/math">
                    <m:r>
                      <a:rPr lang="en-GB" sz="2400" b="0" i="1" dirty="0" smtClean="0">
                        <a:latin typeface="Cambria Math" panose="02040503050406030204" pitchFamily="18" charset="0"/>
                      </a:rPr>
                      <m:t>𝑁</m:t>
                    </m:r>
                  </m:oMath>
                </a14:m>
                <a:r>
                  <a:rPr lang="en-US" sz="2400" dirty="0"/>
                  <a:t>.</a:t>
                </a:r>
              </a:p>
              <a:p>
                <a:endParaRPr lang="en-US" sz="2400" dirty="0"/>
              </a:p>
              <a:p>
                <a:r>
                  <a:rPr lang="en-US" sz="2400" dirty="0"/>
                  <a:t>List the members of </a:t>
                </a:r>
                <a14:m>
                  <m:oMath xmlns:m="http://schemas.openxmlformats.org/officeDocument/2006/math">
                    <m:r>
                      <a:rPr lang="en-GB" sz="2400" b="0" i="1" smtClean="0">
                        <a:latin typeface="Cambria Math" panose="02040503050406030204" pitchFamily="18" charset="0"/>
                      </a:rPr>
                      <m:t>𝑀</m:t>
                    </m:r>
                  </m:oMath>
                </a14:m>
                <a:r>
                  <a:rPr lang="en-US" sz="2400" dirty="0"/>
                  <a:t>.</a:t>
                </a:r>
              </a:p>
            </p:txBody>
          </p:sp>
        </mc:Choice>
        <mc:Fallback xmlns="">
          <p:sp>
            <p:nvSpPr>
              <p:cNvPr id="8" name="TextBox 7">
                <a:extLst>
                  <a:ext uri="{FF2B5EF4-FFF2-40B4-BE49-F238E27FC236}">
                    <a16:creationId xmlns:a16="http://schemas.microsoft.com/office/drawing/2014/main" id="{C2EE36AB-14D8-4614-A651-D7B66B2238A8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47729" y="4418194"/>
                <a:ext cx="4833871" cy="2308324"/>
              </a:xfrm>
              <a:prstGeom prst="rect">
                <a:avLst/>
              </a:prstGeom>
              <a:blipFill>
                <a:blip r:embed="rId5"/>
                <a:stretch>
                  <a:fillRect l="-1892" t="-2116" r="-504" b="-5291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9" name="TextBox 8">
                <a:extLst>
                  <a:ext uri="{FF2B5EF4-FFF2-40B4-BE49-F238E27FC236}">
                    <a16:creationId xmlns:a16="http://schemas.microsoft.com/office/drawing/2014/main" id="{65866BCF-A6CF-42E7-8862-A1BA3208DDCD}"/>
                  </a:ext>
                </a:extLst>
              </p:cNvPr>
              <p:cNvSpPr txBox="1"/>
              <p:nvPr/>
            </p:nvSpPr>
            <p:spPr>
              <a:xfrm>
                <a:off x="6401173" y="4418194"/>
                <a:ext cx="5128218" cy="1938992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14:m>
                  <m:oMath xmlns:m="http://schemas.openxmlformats.org/officeDocument/2006/math">
                    <m:r>
                      <a:rPr lang="en-US" sz="2400" i="1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𝜀</m:t>
                    </m:r>
                  </m:oMath>
                </a14:m>
                <a:r>
                  <a:rPr lang="en-US" sz="2400" dirty="0"/>
                  <a:t>: {Integers from </a:t>
                </a:r>
                <a14:m>
                  <m:oMath xmlns:m="http://schemas.openxmlformats.org/officeDocument/2006/math">
                    <m:r>
                      <a:rPr lang="en-GB" sz="2400" b="0" i="1" smtClean="0">
                        <a:latin typeface="Cambria Math" panose="02040503050406030204" pitchFamily="18" charset="0"/>
                      </a:rPr>
                      <m:t>1</m:t>
                    </m:r>
                  </m:oMath>
                </a14:m>
                <a:r>
                  <a:rPr lang="en-US" sz="2400" dirty="0"/>
                  <a:t> to </a:t>
                </a:r>
                <a14:m>
                  <m:oMath xmlns:m="http://schemas.openxmlformats.org/officeDocument/2006/math">
                    <m:r>
                      <a:rPr lang="en-GB" sz="2400" i="1">
                        <a:latin typeface="Cambria Math" panose="02040503050406030204" pitchFamily="18" charset="0"/>
                      </a:rPr>
                      <m:t>9</m:t>
                    </m:r>
                  </m:oMath>
                </a14:m>
                <a:r>
                  <a:rPr lang="en-US" sz="2400" dirty="0"/>
                  <a:t> inclusive}</a:t>
                </a:r>
              </a:p>
              <a:p>
                <a:r>
                  <a:rPr lang="en-US" sz="2400" dirty="0"/>
                  <a:t>Set </a:t>
                </a:r>
                <a14:m>
                  <m:oMath xmlns:m="http://schemas.openxmlformats.org/officeDocument/2006/math">
                    <m:r>
                      <a:rPr lang="en-GB" sz="2400" b="0" i="1" smtClean="0">
                        <a:latin typeface="Cambria Math" panose="02040503050406030204" pitchFamily="18" charset="0"/>
                      </a:rPr>
                      <m:t>𝐴</m:t>
                    </m:r>
                  </m:oMath>
                </a14:m>
                <a:r>
                  <a:rPr lang="en-US" sz="2400" dirty="0"/>
                  <a:t>: {</a:t>
                </a:r>
                <a:r>
                  <a:rPr lang="en-GB" sz="2400" dirty="0"/>
                  <a:t>Prime numbers</a:t>
                </a:r>
                <a:r>
                  <a:rPr lang="en-US" sz="2400" dirty="0"/>
                  <a:t>}</a:t>
                </a:r>
              </a:p>
              <a:p>
                <a:r>
                  <a:rPr lang="en-US" sz="2400" dirty="0"/>
                  <a:t>Set </a:t>
                </a:r>
                <a14:m>
                  <m:oMath xmlns:m="http://schemas.openxmlformats.org/officeDocument/2006/math">
                    <m:r>
                      <a:rPr lang="en-GB" sz="2400" b="0" i="1" smtClean="0">
                        <a:latin typeface="Cambria Math" panose="02040503050406030204" pitchFamily="18" charset="0"/>
                      </a:rPr>
                      <m:t>𝐵</m:t>
                    </m:r>
                  </m:oMath>
                </a14:m>
                <a:r>
                  <a:rPr lang="en-US" sz="2400" dirty="0"/>
                  <a:t>: {_______________________}</a:t>
                </a:r>
              </a:p>
              <a:p>
                <a:endParaRPr lang="en-US" sz="2400" dirty="0"/>
              </a:p>
              <a:p>
                <a:r>
                  <a:rPr lang="en-US" sz="2400" dirty="0"/>
                  <a:t>List the members of </a:t>
                </a:r>
                <a14:m>
                  <m:oMath xmlns:m="http://schemas.openxmlformats.org/officeDocument/2006/math">
                    <m:sSup>
                      <m:sSupPr>
                        <m:ctrlPr>
                          <a:rPr lang="en-US" sz="2400" i="1" smtClean="0"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d>
                          <m:dPr>
                            <m:ctrlPr>
                              <a:rPr lang="en-US" sz="2400" i="1" smtClean="0">
                                <a:latin typeface="Cambria Math" panose="02040503050406030204" pitchFamily="18" charset="0"/>
                              </a:rPr>
                            </m:ctrlPr>
                          </m:dPr>
                          <m:e>
                            <m:r>
                              <a:rPr lang="en-GB" sz="2400" b="0" i="1" smtClean="0">
                                <a:latin typeface="Cambria Math" panose="02040503050406030204" pitchFamily="18" charset="0"/>
                              </a:rPr>
                              <m:t>𝐴</m:t>
                            </m:r>
                            <m:r>
                              <a:rPr lang="en-GB" sz="2400" b="0" i="1" smtClean="0"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  <m:t>∪</m:t>
                            </m:r>
                            <m:r>
                              <a:rPr lang="en-GB" sz="2400" b="0" i="1" smtClean="0"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  <m:t>𝐵</m:t>
                            </m:r>
                          </m:e>
                        </m:d>
                      </m:e>
                      <m:sup>
                        <m:r>
                          <a:rPr lang="en-GB" sz="2400" b="0" i="1" smtClean="0">
                            <a:latin typeface="Cambria Math" panose="02040503050406030204" pitchFamily="18" charset="0"/>
                          </a:rPr>
                          <m:t>′</m:t>
                        </m:r>
                      </m:sup>
                    </m:sSup>
                  </m:oMath>
                </a14:m>
                <a:r>
                  <a:rPr lang="en-US" sz="2400" dirty="0"/>
                  <a:t>.</a:t>
                </a:r>
              </a:p>
            </p:txBody>
          </p:sp>
        </mc:Choice>
        <mc:Fallback xmlns="">
          <p:sp>
            <p:nvSpPr>
              <p:cNvPr id="9" name="TextBox 8">
                <a:extLst>
                  <a:ext uri="{FF2B5EF4-FFF2-40B4-BE49-F238E27FC236}">
                    <a16:creationId xmlns:a16="http://schemas.microsoft.com/office/drawing/2014/main" id="{65866BCF-A6CF-42E7-8862-A1BA3208DDCD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401173" y="4418194"/>
                <a:ext cx="5128218" cy="1938992"/>
              </a:xfrm>
              <a:prstGeom prst="rect">
                <a:avLst/>
              </a:prstGeom>
              <a:blipFill>
                <a:blip r:embed="rId6"/>
                <a:stretch>
                  <a:fillRect l="-1784" t="-2516" b="-6289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4" name="TextBox 3">
                <a:extLst>
                  <a:ext uri="{FF2B5EF4-FFF2-40B4-BE49-F238E27FC236}">
                    <a16:creationId xmlns:a16="http://schemas.microsoft.com/office/drawing/2014/main" id="{8BEDDFE2-7D8A-4261-8C41-E274E6477EA7}"/>
                  </a:ext>
                </a:extLst>
              </p:cNvPr>
              <p:cNvSpPr txBox="1"/>
              <p:nvPr/>
            </p:nvSpPr>
            <p:spPr>
              <a:xfrm>
                <a:off x="1800684" y="996240"/>
                <a:ext cx="2345635" cy="461665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ctr"/>
                <a:r>
                  <a:rPr lang="en-GB" sz="2400" b="1" dirty="0">
                    <a:solidFill>
                      <a:srgbClr val="FF0000"/>
                    </a:solidFill>
                  </a:rPr>
                  <a:t>Multiples of </a:t>
                </a:r>
                <a14:m>
                  <m:oMath xmlns:m="http://schemas.openxmlformats.org/officeDocument/2006/math">
                    <m:r>
                      <a:rPr lang="en-GB" sz="2400" b="1" i="1" smtClean="0">
                        <a:solidFill>
                          <a:srgbClr val="FF0000"/>
                        </a:solidFill>
                        <a:latin typeface="Cambria Math" panose="02040503050406030204" pitchFamily="18" charset="0"/>
                      </a:rPr>
                      <m:t>𝟒</m:t>
                    </m:r>
                  </m:oMath>
                </a14:m>
                <a:endParaRPr lang="en-GB" sz="2400" b="1" dirty="0">
                  <a:solidFill>
                    <a:srgbClr val="FF0000"/>
                  </a:solidFill>
                </a:endParaRPr>
              </a:p>
            </p:txBody>
          </p:sp>
        </mc:Choice>
        <mc:Fallback xmlns="">
          <p:sp>
            <p:nvSpPr>
              <p:cNvPr id="4" name="TextBox 3">
                <a:extLst>
                  <a:ext uri="{FF2B5EF4-FFF2-40B4-BE49-F238E27FC236}">
                    <a16:creationId xmlns:a16="http://schemas.microsoft.com/office/drawing/2014/main" id="{8BEDDFE2-7D8A-4261-8C41-E274E6477EA7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800684" y="996240"/>
                <a:ext cx="2345635" cy="461665"/>
              </a:xfrm>
              <a:prstGeom prst="rect">
                <a:avLst/>
              </a:prstGeom>
              <a:blipFill>
                <a:blip r:embed="rId7"/>
                <a:stretch>
                  <a:fillRect t="-10526" b="-28947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0" name="TextBox 9">
                <a:extLst>
                  <a:ext uri="{FF2B5EF4-FFF2-40B4-BE49-F238E27FC236}">
                    <a16:creationId xmlns:a16="http://schemas.microsoft.com/office/drawing/2014/main" id="{AE9D9479-ECB9-49A6-B19F-281413FDF8A0}"/>
                  </a:ext>
                </a:extLst>
              </p:cNvPr>
              <p:cNvSpPr txBox="1"/>
              <p:nvPr/>
            </p:nvSpPr>
            <p:spPr>
              <a:xfrm>
                <a:off x="8229600" y="996239"/>
                <a:ext cx="3392557" cy="830997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ctr"/>
                <a:r>
                  <a:rPr lang="en-GB" sz="2400" b="1" dirty="0">
                    <a:solidFill>
                      <a:srgbClr val="FF0000"/>
                    </a:solidFill>
                  </a:rPr>
                  <a:t>Eg. multiples of </a:t>
                </a:r>
                <a14:m>
                  <m:oMath xmlns:m="http://schemas.openxmlformats.org/officeDocument/2006/math">
                    <m:r>
                      <a:rPr lang="en-GB" sz="2400" b="1" i="1" smtClean="0">
                        <a:solidFill>
                          <a:srgbClr val="FF0000"/>
                        </a:solidFill>
                        <a:latin typeface="Cambria Math" panose="02040503050406030204" pitchFamily="18" charset="0"/>
                      </a:rPr>
                      <m:t>𝟒</m:t>
                    </m:r>
                  </m:oMath>
                </a14:m>
                <a:r>
                  <a:rPr lang="en-GB" sz="2400" b="1" dirty="0">
                    <a:solidFill>
                      <a:srgbClr val="FF0000"/>
                    </a:solidFill>
                  </a:rPr>
                  <a:t> or factors of </a:t>
                </a:r>
                <a14:m>
                  <m:oMath xmlns:m="http://schemas.openxmlformats.org/officeDocument/2006/math">
                    <m:r>
                      <a:rPr lang="en-GB" sz="2400" b="1" i="1" smtClean="0">
                        <a:solidFill>
                          <a:srgbClr val="FF0000"/>
                        </a:solidFill>
                        <a:latin typeface="Cambria Math" panose="02040503050406030204" pitchFamily="18" charset="0"/>
                      </a:rPr>
                      <m:t>𝟏𝟔</m:t>
                    </m:r>
                  </m:oMath>
                </a14:m>
                <a:r>
                  <a:rPr lang="en-GB" sz="2400" b="1" dirty="0">
                    <a:solidFill>
                      <a:srgbClr val="FF0000"/>
                    </a:solidFill>
                  </a:rPr>
                  <a:t> or </a:t>
                </a:r>
                <a14:m>
                  <m:oMath xmlns:m="http://schemas.openxmlformats.org/officeDocument/2006/math">
                    <m:r>
                      <a:rPr lang="en-GB" sz="2400" b="1" i="1" smtClean="0">
                        <a:solidFill>
                          <a:srgbClr val="FF0000"/>
                        </a:solidFill>
                        <a:latin typeface="Cambria Math" panose="02040503050406030204" pitchFamily="18" charset="0"/>
                      </a:rPr>
                      <m:t>𝟐𝟒</m:t>
                    </m:r>
                  </m:oMath>
                </a14:m>
                <a:endParaRPr lang="en-GB" sz="2400" b="1" dirty="0">
                  <a:solidFill>
                    <a:srgbClr val="FF0000"/>
                  </a:solidFill>
                </a:endParaRPr>
              </a:p>
            </p:txBody>
          </p:sp>
        </mc:Choice>
        <mc:Fallback xmlns="">
          <p:sp>
            <p:nvSpPr>
              <p:cNvPr id="10" name="TextBox 9">
                <a:extLst>
                  <a:ext uri="{FF2B5EF4-FFF2-40B4-BE49-F238E27FC236}">
                    <a16:creationId xmlns:a16="http://schemas.microsoft.com/office/drawing/2014/main" id="{AE9D9479-ECB9-49A6-B19F-281413FDF8A0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8229600" y="996239"/>
                <a:ext cx="3392557" cy="830997"/>
              </a:xfrm>
              <a:prstGeom prst="rect">
                <a:avLst/>
              </a:prstGeom>
              <a:blipFill>
                <a:blip r:embed="rId8"/>
                <a:stretch>
                  <a:fillRect t="-5839" b="-15328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2" name="TextBox 11">
                <a:extLst>
                  <a:ext uri="{FF2B5EF4-FFF2-40B4-BE49-F238E27FC236}">
                    <a16:creationId xmlns:a16="http://schemas.microsoft.com/office/drawing/2014/main" id="{B673DDAC-C3FB-4608-B395-167C045251BA}"/>
                  </a:ext>
                </a:extLst>
              </p:cNvPr>
              <p:cNvSpPr txBox="1"/>
              <p:nvPr/>
            </p:nvSpPr>
            <p:spPr>
              <a:xfrm>
                <a:off x="2020958" y="4726727"/>
                <a:ext cx="2345635" cy="461665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ctr"/>
                <a:r>
                  <a:rPr lang="en-GB" sz="2400" b="1" dirty="0">
                    <a:solidFill>
                      <a:srgbClr val="FF0000"/>
                    </a:solidFill>
                  </a:rPr>
                  <a:t>Multiples of </a:t>
                </a:r>
                <a14:m>
                  <m:oMath xmlns:m="http://schemas.openxmlformats.org/officeDocument/2006/math">
                    <m:r>
                      <a:rPr lang="en-GB" sz="2400" b="1" i="1" smtClean="0">
                        <a:solidFill>
                          <a:srgbClr val="FF0000"/>
                        </a:solidFill>
                        <a:latin typeface="Cambria Math" panose="02040503050406030204" pitchFamily="18" charset="0"/>
                      </a:rPr>
                      <m:t>𝟒</m:t>
                    </m:r>
                  </m:oMath>
                </a14:m>
                <a:endParaRPr lang="en-GB" sz="2400" b="1" dirty="0">
                  <a:solidFill>
                    <a:srgbClr val="FF0000"/>
                  </a:solidFill>
                </a:endParaRPr>
              </a:p>
            </p:txBody>
          </p:sp>
        </mc:Choice>
        <mc:Fallback xmlns="">
          <p:sp>
            <p:nvSpPr>
              <p:cNvPr id="12" name="TextBox 11">
                <a:extLst>
                  <a:ext uri="{FF2B5EF4-FFF2-40B4-BE49-F238E27FC236}">
                    <a16:creationId xmlns:a16="http://schemas.microsoft.com/office/drawing/2014/main" id="{B673DDAC-C3FB-4608-B395-167C045251BA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020958" y="4726727"/>
                <a:ext cx="2345635" cy="461665"/>
              </a:xfrm>
              <a:prstGeom prst="rect">
                <a:avLst/>
              </a:prstGeom>
              <a:blipFill>
                <a:blip r:embed="rId9"/>
                <a:stretch>
                  <a:fillRect t="-10526" b="-28947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3" name="TextBox 12">
                <a:extLst>
                  <a:ext uri="{FF2B5EF4-FFF2-40B4-BE49-F238E27FC236}">
                    <a16:creationId xmlns:a16="http://schemas.microsoft.com/office/drawing/2014/main" id="{B0EBB9A9-775E-4B5A-813F-1129FF786EF8}"/>
                  </a:ext>
                </a:extLst>
              </p:cNvPr>
              <p:cNvSpPr txBox="1"/>
              <p:nvPr/>
            </p:nvSpPr>
            <p:spPr>
              <a:xfrm>
                <a:off x="1059052" y="5479592"/>
                <a:ext cx="399148" cy="492443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GB" sz="3200" b="1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⊂</m:t>
                      </m:r>
                    </m:oMath>
                  </m:oMathPara>
                </a14:m>
                <a:endParaRPr lang="en-GB" sz="3200" b="1" dirty="0">
                  <a:solidFill>
                    <a:srgbClr val="FF0000"/>
                  </a:solidFill>
                </a:endParaRPr>
              </a:p>
            </p:txBody>
          </p:sp>
        </mc:Choice>
        <mc:Fallback xmlns="">
          <p:sp>
            <p:nvSpPr>
              <p:cNvPr id="13" name="TextBox 12">
                <a:extLst>
                  <a:ext uri="{FF2B5EF4-FFF2-40B4-BE49-F238E27FC236}">
                    <a16:creationId xmlns:a16="http://schemas.microsoft.com/office/drawing/2014/main" id="{B0EBB9A9-775E-4B5A-813F-1129FF786EF8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059052" y="5479592"/>
                <a:ext cx="399148" cy="492443"/>
              </a:xfrm>
              <a:prstGeom prst="rect">
                <a:avLst/>
              </a:prstGeom>
              <a:blipFill>
                <a:blip r:embed="rId10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4" name="TextBox 13">
                <a:extLst>
                  <a:ext uri="{FF2B5EF4-FFF2-40B4-BE49-F238E27FC236}">
                    <a16:creationId xmlns:a16="http://schemas.microsoft.com/office/drawing/2014/main" id="{E1CF32F9-BB51-4CFF-BDF7-7AF592273D76}"/>
                  </a:ext>
                </a:extLst>
              </p:cNvPr>
              <p:cNvSpPr txBox="1"/>
              <p:nvPr/>
            </p:nvSpPr>
            <p:spPr>
              <a:xfrm>
                <a:off x="8022580" y="5156857"/>
                <a:ext cx="2387776" cy="461665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ctr"/>
                <a:r>
                  <a:rPr lang="en-GB" sz="2400" b="1" dirty="0" err="1">
                    <a:solidFill>
                      <a:srgbClr val="FF0000"/>
                    </a:solidFill>
                  </a:rPr>
                  <a:t>Eg</a:t>
                </a:r>
                <a:r>
                  <a:rPr lang="en-GB" sz="2400" b="1" dirty="0">
                    <a:solidFill>
                      <a:srgbClr val="FF0000"/>
                    </a:solidFill>
                  </a:rPr>
                  <a:t>. Factors of </a:t>
                </a:r>
                <a14:m>
                  <m:oMath xmlns:m="http://schemas.openxmlformats.org/officeDocument/2006/math">
                    <m:r>
                      <a:rPr lang="en-GB" sz="2400" b="1" i="1" smtClean="0">
                        <a:solidFill>
                          <a:srgbClr val="FF0000"/>
                        </a:solidFill>
                        <a:latin typeface="Cambria Math" panose="02040503050406030204" pitchFamily="18" charset="0"/>
                      </a:rPr>
                      <m:t>𝟏𝟖</m:t>
                    </m:r>
                  </m:oMath>
                </a14:m>
                <a:endParaRPr lang="en-GB" sz="2400" b="1" dirty="0">
                  <a:solidFill>
                    <a:srgbClr val="FF0000"/>
                  </a:solidFill>
                </a:endParaRPr>
              </a:p>
            </p:txBody>
          </p:sp>
        </mc:Choice>
        <mc:Fallback xmlns="">
          <p:sp>
            <p:nvSpPr>
              <p:cNvPr id="14" name="TextBox 13">
                <a:extLst>
                  <a:ext uri="{FF2B5EF4-FFF2-40B4-BE49-F238E27FC236}">
                    <a16:creationId xmlns:a16="http://schemas.microsoft.com/office/drawing/2014/main" id="{E1CF32F9-BB51-4CFF-BDF7-7AF592273D76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8022580" y="5156857"/>
                <a:ext cx="2387776" cy="461665"/>
              </a:xfrm>
              <a:prstGeom prst="rect">
                <a:avLst/>
              </a:prstGeom>
              <a:blipFill>
                <a:blip r:embed="rId11"/>
                <a:stretch>
                  <a:fillRect l="-2041" t="-10526" b="-28947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p:pic>
        <p:nvPicPr>
          <p:cNvPr id="16" name="Picture 15">
            <a:extLst>
              <a:ext uri="{FF2B5EF4-FFF2-40B4-BE49-F238E27FC236}">
                <a16:creationId xmlns:a16="http://schemas.microsoft.com/office/drawing/2014/main" id="{1C178AE9-6D72-493D-9076-FEC151C961E3}"/>
              </a:ext>
            </a:extLst>
          </p:cNvPr>
          <p:cNvPicPr>
            <a:picLocks noChangeAspect="1"/>
          </p:cNvPicPr>
          <p:nvPr/>
        </p:nvPicPr>
        <p:blipFill rotWithShape="1">
          <a:blip r:embed="rId1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3008" t="8696" r="14759" b="9759"/>
          <a:stretch/>
        </p:blipFill>
        <p:spPr>
          <a:xfrm>
            <a:off x="4929810" y="1387320"/>
            <a:ext cx="952572" cy="1218137"/>
          </a:xfrm>
          <a:prstGeom prst="rect">
            <a:avLst/>
          </a:prstGeom>
        </p:spPr>
      </p:pic>
      <p:pic>
        <p:nvPicPr>
          <p:cNvPr id="18" name="Picture 17">
            <a:extLst>
              <a:ext uri="{FF2B5EF4-FFF2-40B4-BE49-F238E27FC236}">
                <a16:creationId xmlns:a16="http://schemas.microsoft.com/office/drawing/2014/main" id="{7790C079-F406-4691-9D64-D708D4CFE703}"/>
              </a:ext>
            </a:extLst>
          </p:cNvPr>
          <p:cNvPicPr>
            <a:picLocks noChangeAspect="1"/>
          </p:cNvPicPr>
          <p:nvPr/>
        </p:nvPicPr>
        <p:blipFill>
          <a:blip r:embed="rId1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941598" y="1996813"/>
            <a:ext cx="886914" cy="1252880"/>
          </a:xfrm>
          <a:prstGeom prst="rect">
            <a:avLst/>
          </a:prstGeom>
        </p:spPr>
      </p:pic>
      <p:pic>
        <p:nvPicPr>
          <p:cNvPr id="20" name="Picture 19">
            <a:extLst>
              <a:ext uri="{FF2B5EF4-FFF2-40B4-BE49-F238E27FC236}">
                <a16:creationId xmlns:a16="http://schemas.microsoft.com/office/drawing/2014/main" id="{D2CC6B39-AB31-4D71-87ED-3A578C60250A}"/>
              </a:ext>
            </a:extLst>
          </p:cNvPr>
          <p:cNvPicPr>
            <a:picLocks noChangeAspect="1"/>
          </p:cNvPicPr>
          <p:nvPr/>
        </p:nvPicPr>
        <p:blipFill rotWithShape="1">
          <a:blip r:embed="rId1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5559" r="23913"/>
          <a:stretch/>
        </p:blipFill>
        <p:spPr>
          <a:xfrm>
            <a:off x="4007601" y="5305564"/>
            <a:ext cx="717983" cy="1420954"/>
          </a:xfrm>
          <a:prstGeom prst="rect">
            <a:avLst/>
          </a:prstGeom>
        </p:spPr>
      </p:pic>
      <p:pic>
        <p:nvPicPr>
          <p:cNvPr id="22" name="Picture 21">
            <a:extLst>
              <a:ext uri="{FF2B5EF4-FFF2-40B4-BE49-F238E27FC236}">
                <a16:creationId xmlns:a16="http://schemas.microsoft.com/office/drawing/2014/main" id="{DC84A794-120E-4812-8F05-AE112976719F}"/>
              </a:ext>
            </a:extLst>
          </p:cNvPr>
          <p:cNvPicPr>
            <a:picLocks noChangeAspect="1"/>
          </p:cNvPicPr>
          <p:nvPr/>
        </p:nvPicPr>
        <p:blipFill rotWithShape="1">
          <a:blip r:embed="rId1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8471" t="6763" r="17981" b="1918"/>
          <a:stretch/>
        </p:blipFill>
        <p:spPr>
          <a:xfrm>
            <a:off x="11010243" y="3773958"/>
            <a:ext cx="1021520" cy="183537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10447145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2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7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2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7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  <p:bldP spid="10" grpId="0"/>
      <p:bldP spid="12" grpId="0"/>
      <p:bldP spid="13" grpId="0"/>
      <p:bldP spid="14" grpId="0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3" name="Straight Connector 2">
            <a:extLst>
              <a:ext uri="{FF2B5EF4-FFF2-40B4-BE49-F238E27FC236}">
                <a16:creationId xmlns:a16="http://schemas.microsoft.com/office/drawing/2014/main" id="{53CB3646-2086-41AE-8BED-B160639AFCD7}"/>
              </a:ext>
            </a:extLst>
          </p:cNvPr>
          <p:cNvCxnSpPr/>
          <p:nvPr/>
        </p:nvCxnSpPr>
        <p:spPr>
          <a:xfrm>
            <a:off x="6082748" y="0"/>
            <a:ext cx="0" cy="6858000"/>
          </a:xfrm>
          <a:prstGeom prst="line">
            <a:avLst/>
          </a:prstGeom>
          <a:ln w="28575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" name="Straight Connector 4">
            <a:extLst>
              <a:ext uri="{FF2B5EF4-FFF2-40B4-BE49-F238E27FC236}">
                <a16:creationId xmlns:a16="http://schemas.microsoft.com/office/drawing/2014/main" id="{C7B7F970-E967-40FC-9EB9-BBAED7627C4F}"/>
              </a:ext>
            </a:extLst>
          </p:cNvPr>
          <p:cNvCxnSpPr/>
          <p:nvPr/>
        </p:nvCxnSpPr>
        <p:spPr>
          <a:xfrm>
            <a:off x="0" y="3511825"/>
            <a:ext cx="12192000" cy="0"/>
          </a:xfrm>
          <a:prstGeom prst="line">
            <a:avLst/>
          </a:prstGeom>
          <a:ln w="28575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mc:AlternateContent xmlns:mc="http://schemas.openxmlformats.org/markup-compatibility/2006" xmlns:a14="http://schemas.microsoft.com/office/drawing/2010/main">
        <mc:Choice Requires="a14">
          <p:sp>
            <p:nvSpPr>
              <p:cNvPr id="2" name="TextBox 1"/>
              <p:cNvSpPr txBox="1"/>
              <p:nvPr/>
            </p:nvSpPr>
            <p:spPr>
              <a:xfrm>
                <a:off x="4555524" y="2717053"/>
                <a:ext cx="3064476" cy="1569660"/>
              </a:xfrm>
              <a:prstGeom prst="rect">
                <a:avLst/>
              </a:prstGeom>
              <a:solidFill>
                <a:schemeClr val="bg1"/>
              </a:solidFill>
              <a:ln>
                <a:solidFill>
                  <a:schemeClr val="tx1"/>
                </a:solidFill>
              </a:ln>
            </p:spPr>
            <p:txBody>
              <a:bodyPr wrap="square" rtlCol="0">
                <a:spAutoFit/>
              </a:bodyPr>
              <a:lstStyle/>
              <a:p>
                <a:pPr algn="ctr"/>
                <a:r>
                  <a:rPr lang="en-GB" sz="4800" dirty="0"/>
                  <a:t>The answer is </a:t>
                </a:r>
                <a14:m>
                  <m:oMath xmlns:m="http://schemas.openxmlformats.org/officeDocument/2006/math">
                    <m:r>
                      <a:rPr lang="en-GB" sz="4800" b="0" i="1" smtClean="0">
                        <a:latin typeface="Cambria Math" panose="02040503050406030204" pitchFamily="18" charset="0"/>
                      </a:rPr>
                      <m:t>7</m:t>
                    </m:r>
                  </m:oMath>
                </a14:m>
                <a:endParaRPr lang="en-GB" sz="4800" dirty="0"/>
              </a:p>
            </p:txBody>
          </p:sp>
        </mc:Choice>
        <mc:Fallback xmlns="">
          <p:sp>
            <p:nvSpPr>
              <p:cNvPr id="2" name="TextBox 1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555524" y="2717053"/>
                <a:ext cx="3064476" cy="1569660"/>
              </a:xfrm>
              <a:prstGeom prst="rect">
                <a:avLst/>
              </a:prstGeom>
              <a:blipFill>
                <a:blip r:embed="rId2"/>
                <a:stretch>
                  <a:fillRect l="-8317" t="-8108" r="-12871" b="-19691"/>
                </a:stretch>
              </a:blipFill>
              <a:ln>
                <a:solidFill>
                  <a:schemeClr val="tx1"/>
                </a:solidFill>
              </a:ln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7" name="TextBox 6">
                <a:extLst>
                  <a:ext uri="{FF2B5EF4-FFF2-40B4-BE49-F238E27FC236}">
                    <a16:creationId xmlns:a16="http://schemas.microsoft.com/office/drawing/2014/main" id="{1F7CB0AB-1D3C-4739-80F2-F254EE65B13C}"/>
                  </a:ext>
                </a:extLst>
              </p:cNvPr>
              <p:cNvSpPr txBox="1"/>
              <p:nvPr/>
            </p:nvSpPr>
            <p:spPr>
              <a:xfrm>
                <a:off x="6546575" y="4306598"/>
                <a:ext cx="5281966" cy="2308324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14:m>
                  <m:oMath xmlns:m="http://schemas.openxmlformats.org/officeDocument/2006/math">
                    <m:r>
                      <a:rPr lang="en-US" sz="2400" i="1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𝜀</m:t>
                    </m:r>
                  </m:oMath>
                </a14:m>
                <a:r>
                  <a:rPr lang="en-US" sz="2400" dirty="0"/>
                  <a:t>: {Integers between </a:t>
                </a:r>
                <a14:m>
                  <m:oMath xmlns:m="http://schemas.openxmlformats.org/officeDocument/2006/math">
                    <m:r>
                      <a:rPr lang="en-GB" sz="2400" i="1">
                        <a:latin typeface="Cambria Math" panose="02040503050406030204" pitchFamily="18" charset="0"/>
                      </a:rPr>
                      <m:t>1</m:t>
                    </m:r>
                  </m:oMath>
                </a14:m>
                <a:r>
                  <a:rPr lang="en-US" sz="2400" dirty="0"/>
                  <a:t> and </a:t>
                </a:r>
                <a14:m>
                  <m:oMath xmlns:m="http://schemas.openxmlformats.org/officeDocument/2006/math">
                    <m:r>
                      <a:rPr lang="en-GB" sz="2400" b="0" i="1" smtClean="0">
                        <a:latin typeface="Cambria Math" panose="02040503050406030204" pitchFamily="18" charset="0"/>
                      </a:rPr>
                      <m:t>10</m:t>
                    </m:r>
                  </m:oMath>
                </a14:m>
                <a:r>
                  <a:rPr lang="en-US" sz="2400" dirty="0"/>
                  <a:t> inclusive}</a:t>
                </a:r>
              </a:p>
              <a:p>
                <a:r>
                  <a:rPr lang="en-US" sz="2400" dirty="0"/>
                  <a:t>Set </a:t>
                </a:r>
                <a14:m>
                  <m:oMath xmlns:m="http://schemas.openxmlformats.org/officeDocument/2006/math">
                    <m:r>
                      <a:rPr lang="en-GB" sz="2400" i="1">
                        <a:latin typeface="Cambria Math" panose="02040503050406030204" pitchFamily="18" charset="0"/>
                      </a:rPr>
                      <m:t>𝐴</m:t>
                    </m:r>
                  </m:oMath>
                </a14:m>
                <a:r>
                  <a:rPr lang="en-US" sz="2400" dirty="0"/>
                  <a:t>: {</a:t>
                </a:r>
                <a:r>
                  <a:rPr lang="en-GB" sz="2400" dirty="0"/>
                  <a:t>Even numbers</a:t>
                </a:r>
                <a:r>
                  <a:rPr lang="en-US" sz="2400" dirty="0"/>
                  <a:t>}</a:t>
                </a:r>
              </a:p>
              <a:p>
                <a:r>
                  <a:rPr lang="en-US" sz="2400" dirty="0"/>
                  <a:t>Set </a:t>
                </a:r>
                <a14:m>
                  <m:oMath xmlns:m="http://schemas.openxmlformats.org/officeDocument/2006/math">
                    <m:r>
                      <a:rPr lang="en-GB" sz="2400" i="1">
                        <a:latin typeface="Cambria Math" panose="02040503050406030204" pitchFamily="18" charset="0"/>
                      </a:rPr>
                      <m:t>𝐵</m:t>
                    </m:r>
                  </m:oMath>
                </a14:m>
                <a:r>
                  <a:rPr lang="en-US" sz="2400" dirty="0"/>
                  <a:t>: {Factors of </a:t>
                </a:r>
                <a14:m>
                  <m:oMath xmlns:m="http://schemas.openxmlformats.org/officeDocument/2006/math">
                    <m:r>
                      <a:rPr lang="en-US" sz="2400" i="1" dirty="0" smtClean="0">
                        <a:latin typeface="Cambria Math" panose="02040503050406030204" pitchFamily="18" charset="0"/>
                      </a:rPr>
                      <m:t>72</m:t>
                    </m:r>
                  </m:oMath>
                </a14:m>
                <a:r>
                  <a:rPr lang="en-US" sz="2400" dirty="0"/>
                  <a:t>}</a:t>
                </a:r>
              </a:p>
              <a:p>
                <a:r>
                  <a:rPr lang="en-US" sz="2400" dirty="0"/>
                  <a:t>Set </a:t>
                </a:r>
                <a14:m>
                  <m:oMath xmlns:m="http://schemas.openxmlformats.org/officeDocument/2006/math">
                    <m:r>
                      <a:rPr lang="en-GB" sz="2400" b="0" i="1" smtClean="0">
                        <a:latin typeface="Cambria Math" panose="02040503050406030204" pitchFamily="18" charset="0"/>
                      </a:rPr>
                      <m:t>𝐶</m:t>
                    </m:r>
                  </m:oMath>
                </a14:m>
                <a:r>
                  <a:rPr lang="en-US" sz="2400" dirty="0"/>
                  <a:t>: {Multiples of </a:t>
                </a:r>
                <a14:m>
                  <m:oMath xmlns:m="http://schemas.openxmlformats.org/officeDocument/2006/math">
                    <m:r>
                      <a:rPr lang="en-GB" sz="2400" b="0" i="1" smtClean="0">
                        <a:latin typeface="Cambria Math" panose="02040503050406030204" pitchFamily="18" charset="0"/>
                      </a:rPr>
                      <m:t>5</m:t>
                    </m:r>
                  </m:oMath>
                </a14:m>
                <a:r>
                  <a:rPr lang="en-US" sz="2400" dirty="0"/>
                  <a:t>}</a:t>
                </a:r>
              </a:p>
              <a:p>
                <a:endParaRPr lang="en-US" sz="2400" dirty="0"/>
              </a:p>
              <a:p>
                <a:r>
                  <a:rPr lang="en-US" sz="2400" dirty="0"/>
                  <a:t>List the members of _______________.</a:t>
                </a:r>
                <a:r>
                  <a:rPr lang="en-GB" sz="2400" dirty="0"/>
                  <a:t> </a:t>
                </a:r>
                <a:endParaRPr lang="en-US" sz="2400" dirty="0"/>
              </a:p>
            </p:txBody>
          </p:sp>
        </mc:Choice>
        <mc:Fallback xmlns="">
          <p:sp>
            <p:nvSpPr>
              <p:cNvPr id="7" name="TextBox 6">
                <a:extLst>
                  <a:ext uri="{FF2B5EF4-FFF2-40B4-BE49-F238E27FC236}">
                    <a16:creationId xmlns:a16="http://schemas.microsoft.com/office/drawing/2014/main" id="{1F7CB0AB-1D3C-4739-80F2-F254EE65B13C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546575" y="4306598"/>
                <a:ext cx="5281966" cy="2308324"/>
              </a:xfrm>
              <a:prstGeom prst="rect">
                <a:avLst/>
              </a:prstGeom>
              <a:blipFill>
                <a:blip r:embed="rId3"/>
                <a:stretch>
                  <a:fillRect l="-1848" t="-2111" b="-5013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9" name="TextBox 8">
                <a:extLst>
                  <a:ext uri="{FF2B5EF4-FFF2-40B4-BE49-F238E27FC236}">
                    <a16:creationId xmlns:a16="http://schemas.microsoft.com/office/drawing/2014/main" id="{CCA7D785-D542-441E-BE82-3055851A0AF0}"/>
                  </a:ext>
                </a:extLst>
              </p:cNvPr>
              <p:cNvSpPr txBox="1"/>
              <p:nvPr/>
            </p:nvSpPr>
            <p:spPr>
              <a:xfrm>
                <a:off x="10476139" y="2976061"/>
                <a:ext cx="1537252" cy="461665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GB" sz="2400" dirty="0"/>
                  <a:t>Find </a:t>
                </a:r>
                <a14:m>
                  <m:oMath xmlns:m="http://schemas.openxmlformats.org/officeDocument/2006/math">
                    <m:r>
                      <a:rPr lang="en-GB" sz="2400" b="0" i="1" smtClean="0">
                        <a:latin typeface="Cambria Math" panose="02040503050406030204" pitchFamily="18" charset="0"/>
                      </a:rPr>
                      <m:t>𝑛</m:t>
                    </m:r>
                    <m:r>
                      <a:rPr lang="en-GB" sz="2400" b="0" i="1" smtClean="0">
                        <a:latin typeface="Cambria Math" panose="02040503050406030204" pitchFamily="18" charset="0"/>
                      </a:rPr>
                      <m:t>(</m:t>
                    </m:r>
                    <m:r>
                      <a:rPr lang="en-GB" sz="2400" b="0" i="1" smtClean="0">
                        <a:latin typeface="Cambria Math" panose="02040503050406030204" pitchFamily="18" charset="0"/>
                      </a:rPr>
                      <m:t>𝑃</m:t>
                    </m:r>
                    <m:r>
                      <a:rPr lang="en-GB" sz="2400" b="0" i="1" smtClean="0">
                        <a:latin typeface="Cambria Math" panose="02040503050406030204" pitchFamily="18" charset="0"/>
                      </a:rPr>
                      <m:t>)</m:t>
                    </m:r>
                  </m:oMath>
                </a14:m>
                <a:r>
                  <a:rPr lang="en-US" sz="2400" dirty="0"/>
                  <a:t>.</a:t>
                </a:r>
              </a:p>
            </p:txBody>
          </p:sp>
        </mc:Choice>
        <mc:Fallback xmlns="">
          <p:sp>
            <p:nvSpPr>
              <p:cNvPr id="9" name="TextBox 8">
                <a:extLst>
                  <a:ext uri="{FF2B5EF4-FFF2-40B4-BE49-F238E27FC236}">
                    <a16:creationId xmlns:a16="http://schemas.microsoft.com/office/drawing/2014/main" id="{CCA7D785-D542-441E-BE82-3055851A0AF0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0476139" y="2976061"/>
                <a:ext cx="1537252" cy="461665"/>
              </a:xfrm>
              <a:prstGeom prst="rect">
                <a:avLst/>
              </a:prstGeom>
              <a:blipFill>
                <a:blip r:embed="rId4"/>
                <a:stretch>
                  <a:fillRect l="-6349" t="-10526" r="-2778" b="-28947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4" name="Rectangle 3">
                <a:extLst>
                  <a:ext uri="{FF2B5EF4-FFF2-40B4-BE49-F238E27FC236}">
                    <a16:creationId xmlns:a16="http://schemas.microsoft.com/office/drawing/2014/main" id="{412817AC-4970-41FF-964E-D0A72667119F}"/>
                  </a:ext>
                </a:extLst>
              </p:cNvPr>
              <p:cNvSpPr/>
              <p:nvPr/>
            </p:nvSpPr>
            <p:spPr>
              <a:xfrm>
                <a:off x="212034" y="257577"/>
                <a:ext cx="5764696" cy="1938992"/>
              </a:xfrm>
              <a:prstGeom prst="rect">
                <a:avLst/>
              </a:prstGeom>
            </p:spPr>
            <p:txBody>
              <a:bodyPr wrap="square">
                <a:spAutoFit/>
              </a:bodyPr>
              <a:lstStyle/>
              <a:p>
                <a14:m>
                  <m:oMath xmlns:m="http://schemas.openxmlformats.org/officeDocument/2006/math">
                    <m:r>
                      <a:rPr lang="en-US" sz="2400" i="1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𝜀</m:t>
                    </m:r>
                  </m:oMath>
                </a14:m>
                <a:r>
                  <a:rPr lang="en-US" sz="2400" dirty="0"/>
                  <a:t>: {</a:t>
                </a:r>
                <a:r>
                  <a:rPr lang="en-GB" sz="2400" dirty="0"/>
                  <a:t>Letters of the alphabet</a:t>
                </a:r>
                <a:r>
                  <a:rPr lang="en-US" sz="2400" dirty="0"/>
                  <a:t>}</a:t>
                </a:r>
              </a:p>
              <a:p>
                <a:endParaRPr lang="en-US" sz="2400" dirty="0"/>
              </a:p>
              <a:p>
                <a:r>
                  <a:rPr lang="en-US" sz="2400" dirty="0"/>
                  <a:t>Set </a:t>
                </a:r>
                <a14:m>
                  <m:oMath xmlns:m="http://schemas.openxmlformats.org/officeDocument/2006/math">
                    <m:r>
                      <a:rPr lang="en-GB" sz="2400" b="0" i="1" smtClean="0">
                        <a:latin typeface="Cambria Math" panose="02040503050406030204" pitchFamily="18" charset="0"/>
                      </a:rPr>
                      <m:t>𝐶</m:t>
                    </m:r>
                  </m:oMath>
                </a14:m>
                <a:r>
                  <a:rPr lang="en-US" sz="2400" dirty="0"/>
                  <a:t>: {Letters to spell “________________”}</a:t>
                </a:r>
              </a:p>
              <a:p>
                <a:endParaRPr lang="en-US" sz="2400" dirty="0"/>
              </a:p>
              <a:p>
                <a:r>
                  <a:rPr lang="en-US" sz="2400" dirty="0"/>
                  <a:t>What is </a:t>
                </a:r>
                <a14:m>
                  <m:oMath xmlns:m="http://schemas.openxmlformats.org/officeDocument/2006/math">
                    <m:r>
                      <a:rPr lang="en-GB" sz="2400" b="0" i="1" smtClean="0">
                        <a:latin typeface="Cambria Math" panose="02040503050406030204" pitchFamily="18" charset="0"/>
                      </a:rPr>
                      <m:t>𝑛</m:t>
                    </m:r>
                    <m:r>
                      <a:rPr lang="en-GB" sz="2400" b="0" i="1" smtClean="0">
                        <a:latin typeface="Cambria Math" panose="02040503050406030204" pitchFamily="18" charset="0"/>
                      </a:rPr>
                      <m:t>(</m:t>
                    </m:r>
                    <m:r>
                      <a:rPr lang="en-GB" sz="2400" b="0" i="1" smtClean="0">
                        <a:latin typeface="Cambria Math" panose="02040503050406030204" pitchFamily="18" charset="0"/>
                      </a:rPr>
                      <m:t>𝐶</m:t>
                    </m:r>
                    <m:r>
                      <a:rPr lang="en-GB" sz="2400" b="0" i="1" smtClean="0">
                        <a:latin typeface="Cambria Math" panose="02040503050406030204" pitchFamily="18" charset="0"/>
                      </a:rPr>
                      <m:t>)</m:t>
                    </m:r>
                  </m:oMath>
                </a14:m>
                <a:r>
                  <a:rPr lang="en-US" sz="2400" dirty="0"/>
                  <a:t>?</a:t>
                </a:r>
              </a:p>
            </p:txBody>
          </p:sp>
        </mc:Choice>
        <mc:Fallback xmlns="">
          <p:sp>
            <p:nvSpPr>
              <p:cNvPr id="4" name="Rectangle 3">
                <a:extLst>
                  <a:ext uri="{FF2B5EF4-FFF2-40B4-BE49-F238E27FC236}">
                    <a16:creationId xmlns:a16="http://schemas.microsoft.com/office/drawing/2014/main" id="{412817AC-4970-41FF-964E-D0A72667119F}"/>
                  </a:ext>
                </a:extLst>
              </p:cNvPr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12034" y="257577"/>
                <a:ext cx="5764696" cy="1938992"/>
              </a:xfrm>
              <a:prstGeom prst="rect">
                <a:avLst/>
              </a:prstGeom>
              <a:blipFill>
                <a:blip r:embed="rId5"/>
                <a:stretch>
                  <a:fillRect l="-1693" t="-2516" r="-1481" b="-6289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13" name="Oval 12">
            <a:extLst>
              <a:ext uri="{FF2B5EF4-FFF2-40B4-BE49-F238E27FC236}">
                <a16:creationId xmlns:a16="http://schemas.microsoft.com/office/drawing/2014/main" id="{6875C5CA-BFD7-4863-9E74-CCBF3EFF20DC}"/>
              </a:ext>
            </a:extLst>
          </p:cNvPr>
          <p:cNvSpPr/>
          <p:nvPr/>
        </p:nvSpPr>
        <p:spPr>
          <a:xfrm>
            <a:off x="8480669" y="1146814"/>
            <a:ext cx="1749287" cy="1679734"/>
          </a:xfrm>
          <a:prstGeom prst="ellipse">
            <a:avLst/>
          </a:prstGeom>
          <a:noFill/>
          <a:ln w="285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14" name="Oval 13">
            <a:extLst>
              <a:ext uri="{FF2B5EF4-FFF2-40B4-BE49-F238E27FC236}">
                <a16:creationId xmlns:a16="http://schemas.microsoft.com/office/drawing/2014/main" id="{8B9229A9-7E62-4777-A880-1E5A86EBCDEE}"/>
              </a:ext>
            </a:extLst>
          </p:cNvPr>
          <p:cNvSpPr/>
          <p:nvPr/>
        </p:nvSpPr>
        <p:spPr>
          <a:xfrm>
            <a:off x="9481208" y="1146814"/>
            <a:ext cx="1749287" cy="1679734"/>
          </a:xfrm>
          <a:prstGeom prst="ellipse">
            <a:avLst/>
          </a:prstGeom>
          <a:noFill/>
          <a:ln w="285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15" name="Rectangle 14">
            <a:extLst>
              <a:ext uri="{FF2B5EF4-FFF2-40B4-BE49-F238E27FC236}">
                <a16:creationId xmlns:a16="http://schemas.microsoft.com/office/drawing/2014/main" id="{5930EC59-7328-4AC7-8D6A-0B3C84DED46B}"/>
              </a:ext>
            </a:extLst>
          </p:cNvPr>
          <p:cNvSpPr/>
          <p:nvPr/>
        </p:nvSpPr>
        <p:spPr>
          <a:xfrm>
            <a:off x="7748396" y="914401"/>
            <a:ext cx="4191091" cy="2043558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16" name="TextBox 15">
                <a:extLst>
                  <a:ext uri="{FF2B5EF4-FFF2-40B4-BE49-F238E27FC236}">
                    <a16:creationId xmlns:a16="http://schemas.microsoft.com/office/drawing/2014/main" id="{6A30E472-3E41-4845-AF8D-415FA3DF981D}"/>
                  </a:ext>
                </a:extLst>
              </p:cNvPr>
              <p:cNvSpPr txBox="1"/>
              <p:nvPr/>
            </p:nvSpPr>
            <p:spPr>
              <a:xfrm>
                <a:off x="7548456" y="867671"/>
                <a:ext cx="218137" cy="369332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GB" sz="240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𝜀</m:t>
                      </m:r>
                    </m:oMath>
                  </m:oMathPara>
                </a14:m>
                <a:endParaRPr lang="en-GB" sz="2400" dirty="0"/>
              </a:p>
            </p:txBody>
          </p:sp>
        </mc:Choice>
        <mc:Fallback xmlns="">
          <p:sp>
            <p:nvSpPr>
              <p:cNvPr id="16" name="TextBox 15">
                <a:extLst>
                  <a:ext uri="{FF2B5EF4-FFF2-40B4-BE49-F238E27FC236}">
                    <a16:creationId xmlns:a16="http://schemas.microsoft.com/office/drawing/2014/main" id="{6A30E472-3E41-4845-AF8D-415FA3DF981D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7548456" y="867671"/>
                <a:ext cx="218137" cy="369332"/>
              </a:xfrm>
              <a:prstGeom prst="rect">
                <a:avLst/>
              </a:prstGeom>
              <a:blipFill>
                <a:blip r:embed="rId6"/>
                <a:stretch>
                  <a:fillRect l="-16667" r="-16667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7" name="TextBox 16">
                <a:extLst>
                  <a:ext uri="{FF2B5EF4-FFF2-40B4-BE49-F238E27FC236}">
                    <a16:creationId xmlns:a16="http://schemas.microsoft.com/office/drawing/2014/main" id="{6F39F585-7BE9-4543-8B14-97DB7257B6FC}"/>
                  </a:ext>
                </a:extLst>
              </p:cNvPr>
              <p:cNvSpPr txBox="1"/>
              <p:nvPr/>
            </p:nvSpPr>
            <p:spPr>
              <a:xfrm>
                <a:off x="8515084" y="1052337"/>
                <a:ext cx="267189" cy="369332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GB" sz="2400" b="0" i="1" smtClean="0">
                          <a:latin typeface="Cambria Math" panose="02040503050406030204" pitchFamily="18" charset="0"/>
                        </a:rPr>
                        <m:t>𝑃</m:t>
                      </m:r>
                    </m:oMath>
                  </m:oMathPara>
                </a14:m>
                <a:endParaRPr lang="en-GB" sz="2400" dirty="0"/>
              </a:p>
            </p:txBody>
          </p:sp>
        </mc:Choice>
        <mc:Fallback xmlns="">
          <p:sp>
            <p:nvSpPr>
              <p:cNvPr id="17" name="TextBox 16">
                <a:extLst>
                  <a:ext uri="{FF2B5EF4-FFF2-40B4-BE49-F238E27FC236}">
                    <a16:creationId xmlns:a16="http://schemas.microsoft.com/office/drawing/2014/main" id="{6F39F585-7BE9-4543-8B14-97DB7257B6FC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8515084" y="1052337"/>
                <a:ext cx="267189" cy="369332"/>
              </a:xfrm>
              <a:prstGeom prst="rect">
                <a:avLst/>
              </a:prstGeom>
              <a:blipFill>
                <a:blip r:embed="rId7"/>
                <a:stretch>
                  <a:fillRect l="-27273" r="-22727" b="-6667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8" name="TextBox 17">
                <a:extLst>
                  <a:ext uri="{FF2B5EF4-FFF2-40B4-BE49-F238E27FC236}">
                    <a16:creationId xmlns:a16="http://schemas.microsoft.com/office/drawing/2014/main" id="{B8AB6896-9D29-4224-9EFC-0A3D5AD84933}"/>
                  </a:ext>
                </a:extLst>
              </p:cNvPr>
              <p:cNvSpPr txBox="1"/>
              <p:nvPr/>
            </p:nvSpPr>
            <p:spPr>
              <a:xfrm>
                <a:off x="11012358" y="1052337"/>
                <a:ext cx="286360" cy="369332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GB" sz="2400" b="0" i="1" smtClean="0">
                          <a:latin typeface="Cambria Math" panose="02040503050406030204" pitchFamily="18" charset="0"/>
                        </a:rPr>
                        <m:t>𝑄</m:t>
                      </m:r>
                    </m:oMath>
                  </m:oMathPara>
                </a14:m>
                <a:endParaRPr lang="en-GB" sz="2400" dirty="0"/>
              </a:p>
            </p:txBody>
          </p:sp>
        </mc:Choice>
        <mc:Fallback xmlns="">
          <p:sp>
            <p:nvSpPr>
              <p:cNvPr id="18" name="TextBox 17">
                <a:extLst>
                  <a:ext uri="{FF2B5EF4-FFF2-40B4-BE49-F238E27FC236}">
                    <a16:creationId xmlns:a16="http://schemas.microsoft.com/office/drawing/2014/main" id="{B8AB6896-9D29-4224-9EFC-0A3D5AD84933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1012358" y="1052337"/>
                <a:ext cx="286360" cy="369332"/>
              </a:xfrm>
              <a:prstGeom prst="rect">
                <a:avLst/>
              </a:prstGeom>
              <a:blipFill>
                <a:blip r:embed="rId8"/>
                <a:stretch>
                  <a:fillRect l="-34043" r="-31915" b="-30000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9" name="TextBox 18">
                <a:extLst>
                  <a:ext uri="{FF2B5EF4-FFF2-40B4-BE49-F238E27FC236}">
                    <a16:creationId xmlns:a16="http://schemas.microsoft.com/office/drawing/2014/main" id="{19976EC6-08CC-455A-91E8-F08105851F2C}"/>
                  </a:ext>
                </a:extLst>
              </p:cNvPr>
              <p:cNvSpPr txBox="1"/>
              <p:nvPr/>
            </p:nvSpPr>
            <p:spPr>
              <a:xfrm>
                <a:off x="8033319" y="2426509"/>
                <a:ext cx="238847" cy="369332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GB" sz="2400" b="0" i="1" smtClean="0">
                          <a:latin typeface="Cambria Math" panose="02040503050406030204" pitchFamily="18" charset="0"/>
                        </a:rPr>
                        <m:t>5</m:t>
                      </m:r>
                    </m:oMath>
                  </m:oMathPara>
                </a14:m>
                <a:endParaRPr lang="en-GB" sz="2400" dirty="0"/>
              </a:p>
            </p:txBody>
          </p:sp>
        </mc:Choice>
        <mc:Fallback xmlns="">
          <p:sp>
            <p:nvSpPr>
              <p:cNvPr id="19" name="TextBox 18">
                <a:extLst>
                  <a:ext uri="{FF2B5EF4-FFF2-40B4-BE49-F238E27FC236}">
                    <a16:creationId xmlns:a16="http://schemas.microsoft.com/office/drawing/2014/main" id="{19976EC6-08CC-455A-91E8-F08105851F2C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8033319" y="2426509"/>
                <a:ext cx="238847" cy="369332"/>
              </a:xfrm>
              <a:prstGeom prst="rect">
                <a:avLst/>
              </a:prstGeom>
              <a:blipFill>
                <a:blip r:embed="rId9"/>
                <a:stretch>
                  <a:fillRect l="-33333" r="-33333" b="-8197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20" name="TextBox 19">
            <a:extLst>
              <a:ext uri="{FF2B5EF4-FFF2-40B4-BE49-F238E27FC236}">
                <a16:creationId xmlns:a16="http://schemas.microsoft.com/office/drawing/2014/main" id="{793A3C14-E2FE-4BD7-8C46-8ED3F5B1EF08}"/>
              </a:ext>
            </a:extLst>
          </p:cNvPr>
          <p:cNvSpPr txBox="1"/>
          <p:nvPr/>
        </p:nvSpPr>
        <p:spPr>
          <a:xfrm>
            <a:off x="10396805" y="1802015"/>
            <a:ext cx="615553" cy="369332"/>
          </a:xfrm>
          <a:prstGeom prst="rect">
            <a:avLst/>
          </a:prstGeom>
          <a:noFill/>
        </p:spPr>
        <p:txBody>
          <a:bodyPr wrap="none" lIns="0" tIns="0" rIns="0" bIns="0" rtlCol="0">
            <a:spAutoFit/>
          </a:bodyPr>
          <a:lstStyle/>
          <a:p>
            <a:r>
              <a:rPr lang="en-GB" sz="2400" dirty="0"/>
              <a:t>____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21" name="TextBox 20">
                <a:extLst>
                  <a:ext uri="{FF2B5EF4-FFF2-40B4-BE49-F238E27FC236}">
                    <a16:creationId xmlns:a16="http://schemas.microsoft.com/office/drawing/2014/main" id="{47B62141-98F7-4CA1-AF1C-8DCEB434BB70}"/>
                  </a:ext>
                </a:extLst>
              </p:cNvPr>
              <p:cNvSpPr txBox="1"/>
              <p:nvPr/>
            </p:nvSpPr>
            <p:spPr>
              <a:xfrm>
                <a:off x="6546575" y="125644"/>
                <a:ext cx="5392912" cy="830997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GB" sz="2400" dirty="0"/>
                  <a:t>The Venn diagram below shows how twenty people voted between </a:t>
                </a:r>
                <a14:m>
                  <m:oMath xmlns:m="http://schemas.openxmlformats.org/officeDocument/2006/math">
                    <m:r>
                      <a:rPr lang="en-GB" sz="2400" b="0" i="1" smtClean="0">
                        <a:latin typeface="Cambria Math" panose="02040503050406030204" pitchFamily="18" charset="0"/>
                      </a:rPr>
                      <m:t>𝑃</m:t>
                    </m:r>
                  </m:oMath>
                </a14:m>
                <a:r>
                  <a:rPr lang="en-US" sz="2400" dirty="0"/>
                  <a:t> and </a:t>
                </a:r>
                <a14:m>
                  <m:oMath xmlns:m="http://schemas.openxmlformats.org/officeDocument/2006/math">
                    <m:r>
                      <a:rPr lang="en-GB" sz="2400" b="0" i="1" smtClean="0">
                        <a:latin typeface="Cambria Math" panose="02040503050406030204" pitchFamily="18" charset="0"/>
                      </a:rPr>
                      <m:t>𝑄</m:t>
                    </m:r>
                  </m:oMath>
                </a14:m>
                <a:r>
                  <a:rPr lang="en-US" sz="2400" dirty="0"/>
                  <a:t>.</a:t>
                </a:r>
              </a:p>
            </p:txBody>
          </p:sp>
        </mc:Choice>
        <mc:Fallback xmlns="">
          <p:sp>
            <p:nvSpPr>
              <p:cNvPr id="21" name="TextBox 20">
                <a:extLst>
                  <a:ext uri="{FF2B5EF4-FFF2-40B4-BE49-F238E27FC236}">
                    <a16:creationId xmlns:a16="http://schemas.microsoft.com/office/drawing/2014/main" id="{47B62141-98F7-4CA1-AF1C-8DCEB434BB70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546575" y="125644"/>
                <a:ext cx="5392912" cy="830997"/>
              </a:xfrm>
              <a:prstGeom prst="rect">
                <a:avLst/>
              </a:prstGeom>
              <a:blipFill>
                <a:blip r:embed="rId10"/>
                <a:stretch>
                  <a:fillRect l="-1808" t="-5882" b="-16176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22" name="TextBox 21">
            <a:extLst>
              <a:ext uri="{FF2B5EF4-FFF2-40B4-BE49-F238E27FC236}">
                <a16:creationId xmlns:a16="http://schemas.microsoft.com/office/drawing/2014/main" id="{C4736780-DA16-4195-95F6-1FA7D9CA5680}"/>
              </a:ext>
            </a:extLst>
          </p:cNvPr>
          <p:cNvSpPr txBox="1"/>
          <p:nvPr/>
        </p:nvSpPr>
        <p:spPr>
          <a:xfrm>
            <a:off x="9549812" y="1802015"/>
            <a:ext cx="615553" cy="369332"/>
          </a:xfrm>
          <a:prstGeom prst="rect">
            <a:avLst/>
          </a:prstGeom>
          <a:noFill/>
        </p:spPr>
        <p:txBody>
          <a:bodyPr wrap="none" lIns="0" tIns="0" rIns="0" bIns="0" rtlCol="0">
            <a:spAutoFit/>
          </a:bodyPr>
          <a:lstStyle/>
          <a:p>
            <a:r>
              <a:rPr lang="en-GB" sz="2400" dirty="0"/>
              <a:t>____</a:t>
            </a:r>
          </a:p>
        </p:txBody>
      </p:sp>
      <p:sp>
        <p:nvSpPr>
          <p:cNvPr id="23" name="TextBox 22">
            <a:extLst>
              <a:ext uri="{FF2B5EF4-FFF2-40B4-BE49-F238E27FC236}">
                <a16:creationId xmlns:a16="http://schemas.microsoft.com/office/drawing/2014/main" id="{05432060-456F-4537-89F9-865E2BF79B50}"/>
              </a:ext>
            </a:extLst>
          </p:cNvPr>
          <p:cNvSpPr txBox="1"/>
          <p:nvPr/>
        </p:nvSpPr>
        <p:spPr>
          <a:xfrm>
            <a:off x="8704849" y="1802015"/>
            <a:ext cx="615553" cy="369332"/>
          </a:xfrm>
          <a:prstGeom prst="rect">
            <a:avLst/>
          </a:prstGeom>
          <a:noFill/>
        </p:spPr>
        <p:txBody>
          <a:bodyPr wrap="none" lIns="0" tIns="0" rIns="0" bIns="0" rtlCol="0">
            <a:spAutoFit/>
          </a:bodyPr>
          <a:lstStyle/>
          <a:p>
            <a:r>
              <a:rPr lang="en-GB" sz="2400" dirty="0"/>
              <a:t>____</a:t>
            </a:r>
          </a:p>
        </p:txBody>
      </p:sp>
      <p:pic>
        <p:nvPicPr>
          <p:cNvPr id="29" name="Picture 28">
            <a:extLst>
              <a:ext uri="{FF2B5EF4-FFF2-40B4-BE49-F238E27FC236}">
                <a16:creationId xmlns:a16="http://schemas.microsoft.com/office/drawing/2014/main" id="{D4A5C4D7-2BFD-47FC-B279-F525DF9E4090}"/>
              </a:ext>
            </a:extLst>
          </p:cNvPr>
          <p:cNvPicPr>
            <a:picLocks noChangeAspect="1"/>
          </p:cNvPicPr>
          <p:nvPr/>
        </p:nvPicPr>
        <p:blipFill>
          <a:blip r:embed="rId11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339709" y="1394218"/>
            <a:ext cx="1160426" cy="1146814"/>
          </a:xfrm>
          <a:prstGeom prst="rect">
            <a:avLst/>
          </a:prstGeom>
        </p:spPr>
      </p:pic>
      <p:pic>
        <p:nvPicPr>
          <p:cNvPr id="35" name="Picture 34">
            <a:extLst>
              <a:ext uri="{FF2B5EF4-FFF2-40B4-BE49-F238E27FC236}">
                <a16:creationId xmlns:a16="http://schemas.microsoft.com/office/drawing/2014/main" id="{40092BD3-6A58-4AA5-8EB2-9969A91E96BB}"/>
              </a:ext>
            </a:extLst>
          </p:cNvPr>
          <p:cNvPicPr>
            <a:picLocks noChangeAspect="1"/>
          </p:cNvPicPr>
          <p:nvPr/>
        </p:nvPicPr>
        <p:blipFill>
          <a:blip r:embed="rId12"/>
          <a:stretch>
            <a:fillRect/>
          </a:stretch>
        </p:blipFill>
        <p:spPr>
          <a:xfrm>
            <a:off x="2880301" y="1883589"/>
            <a:ext cx="1541131" cy="1455172"/>
          </a:xfrm>
          <a:prstGeom prst="rect">
            <a:avLst/>
          </a:prstGeom>
        </p:spPr>
      </p:pic>
      <p:sp>
        <p:nvSpPr>
          <p:cNvPr id="58" name="TextBox 57">
            <a:extLst>
              <a:ext uri="{FF2B5EF4-FFF2-40B4-BE49-F238E27FC236}">
                <a16:creationId xmlns:a16="http://schemas.microsoft.com/office/drawing/2014/main" id="{78BA0C4E-3805-46FE-9781-F69DE11613C9}"/>
              </a:ext>
            </a:extLst>
          </p:cNvPr>
          <p:cNvSpPr txBox="1"/>
          <p:nvPr/>
        </p:nvSpPr>
        <p:spPr>
          <a:xfrm>
            <a:off x="4695359" y="5942238"/>
            <a:ext cx="1335822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sz="2400" dirty="0"/>
              <a:t>Find</a:t>
            </a:r>
          </a:p>
          <a:p>
            <a:pPr algn="ctr"/>
            <a:r>
              <a:rPr lang="en-GB" sz="2400" dirty="0"/>
              <a:t>_______</a:t>
            </a:r>
            <a:endParaRPr lang="en-US" sz="2400" dirty="0"/>
          </a:p>
        </p:txBody>
      </p:sp>
      <p:sp>
        <p:nvSpPr>
          <p:cNvPr id="59" name="Oval 58">
            <a:extLst>
              <a:ext uri="{FF2B5EF4-FFF2-40B4-BE49-F238E27FC236}">
                <a16:creationId xmlns:a16="http://schemas.microsoft.com/office/drawing/2014/main" id="{288C3AC6-71F8-4890-87F2-2D4CB67DF02E}"/>
              </a:ext>
            </a:extLst>
          </p:cNvPr>
          <p:cNvSpPr/>
          <p:nvPr/>
        </p:nvSpPr>
        <p:spPr>
          <a:xfrm>
            <a:off x="1607053" y="4838344"/>
            <a:ext cx="1749287" cy="1679734"/>
          </a:xfrm>
          <a:prstGeom prst="ellipse">
            <a:avLst/>
          </a:prstGeom>
          <a:noFill/>
          <a:ln w="285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60" name="Oval 59">
            <a:extLst>
              <a:ext uri="{FF2B5EF4-FFF2-40B4-BE49-F238E27FC236}">
                <a16:creationId xmlns:a16="http://schemas.microsoft.com/office/drawing/2014/main" id="{8F59AF40-7B84-4BBE-858E-C313BEEB75E0}"/>
              </a:ext>
            </a:extLst>
          </p:cNvPr>
          <p:cNvSpPr/>
          <p:nvPr/>
        </p:nvSpPr>
        <p:spPr>
          <a:xfrm>
            <a:off x="2730424" y="4838344"/>
            <a:ext cx="1749287" cy="1679734"/>
          </a:xfrm>
          <a:prstGeom prst="ellipse">
            <a:avLst/>
          </a:prstGeom>
          <a:noFill/>
          <a:ln w="285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61" name="Rectangle 60">
            <a:extLst>
              <a:ext uri="{FF2B5EF4-FFF2-40B4-BE49-F238E27FC236}">
                <a16:creationId xmlns:a16="http://schemas.microsoft.com/office/drawing/2014/main" id="{30004066-7B03-43FB-B3DB-C7F21EB908A2}"/>
              </a:ext>
            </a:extLst>
          </p:cNvPr>
          <p:cNvSpPr/>
          <p:nvPr/>
        </p:nvSpPr>
        <p:spPr>
          <a:xfrm>
            <a:off x="298551" y="4510477"/>
            <a:ext cx="4360717" cy="2267323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62" name="TextBox 61">
                <a:extLst>
                  <a:ext uri="{FF2B5EF4-FFF2-40B4-BE49-F238E27FC236}">
                    <a16:creationId xmlns:a16="http://schemas.microsoft.com/office/drawing/2014/main" id="{55918D9E-4F18-4C27-9B72-9D5CA0B4064A}"/>
                  </a:ext>
                </a:extLst>
              </p:cNvPr>
              <p:cNvSpPr txBox="1"/>
              <p:nvPr/>
            </p:nvSpPr>
            <p:spPr>
              <a:xfrm>
                <a:off x="79201" y="4457750"/>
                <a:ext cx="218137" cy="369332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GB" sz="240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𝜀</m:t>
                      </m:r>
                    </m:oMath>
                  </m:oMathPara>
                </a14:m>
                <a:endParaRPr lang="en-GB" sz="2400" dirty="0"/>
              </a:p>
            </p:txBody>
          </p:sp>
        </mc:Choice>
        <mc:Fallback xmlns="">
          <p:sp>
            <p:nvSpPr>
              <p:cNvPr id="62" name="TextBox 61">
                <a:extLst>
                  <a:ext uri="{FF2B5EF4-FFF2-40B4-BE49-F238E27FC236}">
                    <a16:creationId xmlns:a16="http://schemas.microsoft.com/office/drawing/2014/main" id="{55918D9E-4F18-4C27-9B72-9D5CA0B4064A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79201" y="4457750"/>
                <a:ext cx="218137" cy="369332"/>
              </a:xfrm>
              <a:prstGeom prst="rect">
                <a:avLst/>
              </a:prstGeom>
              <a:blipFill>
                <a:blip r:embed="rId13"/>
                <a:stretch>
                  <a:fillRect l="-19444" r="-13889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63" name="TextBox 62">
                <a:extLst>
                  <a:ext uri="{FF2B5EF4-FFF2-40B4-BE49-F238E27FC236}">
                    <a16:creationId xmlns:a16="http://schemas.microsoft.com/office/drawing/2014/main" id="{1F2EFCD9-31A8-4BE1-B425-DDCE53F1C756}"/>
                  </a:ext>
                </a:extLst>
              </p:cNvPr>
              <p:cNvSpPr txBox="1"/>
              <p:nvPr/>
            </p:nvSpPr>
            <p:spPr>
              <a:xfrm>
                <a:off x="537303" y="4715295"/>
                <a:ext cx="238720" cy="369332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GB" sz="2400" b="0" i="1" smtClean="0">
                          <a:latin typeface="Cambria Math" panose="02040503050406030204" pitchFamily="18" charset="0"/>
                        </a:rPr>
                        <m:t>𝐿</m:t>
                      </m:r>
                    </m:oMath>
                  </m:oMathPara>
                </a14:m>
                <a:endParaRPr lang="en-GB" sz="2400" dirty="0"/>
              </a:p>
            </p:txBody>
          </p:sp>
        </mc:Choice>
        <mc:Fallback xmlns="">
          <p:sp>
            <p:nvSpPr>
              <p:cNvPr id="63" name="TextBox 62">
                <a:extLst>
                  <a:ext uri="{FF2B5EF4-FFF2-40B4-BE49-F238E27FC236}">
                    <a16:creationId xmlns:a16="http://schemas.microsoft.com/office/drawing/2014/main" id="{1F2EFCD9-31A8-4BE1-B425-DDCE53F1C756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37303" y="4715295"/>
                <a:ext cx="238720" cy="369332"/>
              </a:xfrm>
              <a:prstGeom prst="rect">
                <a:avLst/>
              </a:prstGeom>
              <a:blipFill>
                <a:blip r:embed="rId14"/>
                <a:stretch>
                  <a:fillRect l="-28205" r="-30769" b="-6667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64" name="TextBox 63">
                <a:extLst>
                  <a:ext uri="{FF2B5EF4-FFF2-40B4-BE49-F238E27FC236}">
                    <a16:creationId xmlns:a16="http://schemas.microsoft.com/office/drawing/2014/main" id="{01947E4D-00D5-4910-A17E-59E70F439B9F}"/>
                  </a:ext>
                </a:extLst>
              </p:cNvPr>
              <p:cNvSpPr txBox="1"/>
              <p:nvPr/>
            </p:nvSpPr>
            <p:spPr>
              <a:xfrm>
                <a:off x="4240848" y="4729824"/>
                <a:ext cx="302454" cy="369332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GB" sz="2400" b="0" i="1" smtClean="0">
                          <a:latin typeface="Cambria Math" panose="02040503050406030204" pitchFamily="18" charset="0"/>
                        </a:rPr>
                        <m:t>𝑁</m:t>
                      </m:r>
                    </m:oMath>
                  </m:oMathPara>
                </a14:m>
                <a:endParaRPr lang="en-GB" sz="2400" dirty="0"/>
              </a:p>
            </p:txBody>
          </p:sp>
        </mc:Choice>
        <mc:Fallback xmlns="">
          <p:sp>
            <p:nvSpPr>
              <p:cNvPr id="64" name="TextBox 63">
                <a:extLst>
                  <a:ext uri="{FF2B5EF4-FFF2-40B4-BE49-F238E27FC236}">
                    <a16:creationId xmlns:a16="http://schemas.microsoft.com/office/drawing/2014/main" id="{01947E4D-00D5-4910-A17E-59E70F439B9F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240848" y="4729824"/>
                <a:ext cx="302454" cy="369332"/>
              </a:xfrm>
              <a:prstGeom prst="rect">
                <a:avLst/>
              </a:prstGeom>
              <a:blipFill>
                <a:blip r:embed="rId15"/>
                <a:stretch>
                  <a:fillRect l="-24490" r="-22449" b="-6667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65" name="TextBox 64">
                <a:extLst>
                  <a:ext uri="{FF2B5EF4-FFF2-40B4-BE49-F238E27FC236}">
                    <a16:creationId xmlns:a16="http://schemas.microsoft.com/office/drawing/2014/main" id="{B39F56EE-0172-4954-AA7F-B82F2B008756}"/>
                  </a:ext>
                </a:extLst>
              </p:cNvPr>
              <p:cNvSpPr txBox="1"/>
              <p:nvPr/>
            </p:nvSpPr>
            <p:spPr>
              <a:xfrm>
                <a:off x="401572" y="6322634"/>
                <a:ext cx="238847" cy="369332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GB" sz="2400" b="0" i="1" smtClean="0">
                          <a:latin typeface="Cambria Math" panose="02040503050406030204" pitchFamily="18" charset="0"/>
                        </a:rPr>
                        <m:t>6</m:t>
                      </m:r>
                    </m:oMath>
                  </m:oMathPara>
                </a14:m>
                <a:endParaRPr lang="en-GB" sz="2400" dirty="0"/>
              </a:p>
            </p:txBody>
          </p:sp>
        </mc:Choice>
        <mc:Fallback xmlns="">
          <p:sp>
            <p:nvSpPr>
              <p:cNvPr id="65" name="TextBox 64">
                <a:extLst>
                  <a:ext uri="{FF2B5EF4-FFF2-40B4-BE49-F238E27FC236}">
                    <a16:creationId xmlns:a16="http://schemas.microsoft.com/office/drawing/2014/main" id="{B39F56EE-0172-4954-AA7F-B82F2B008756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01572" y="6322634"/>
                <a:ext cx="238847" cy="369332"/>
              </a:xfrm>
              <a:prstGeom prst="rect">
                <a:avLst/>
              </a:prstGeom>
              <a:blipFill>
                <a:blip r:embed="rId16"/>
                <a:stretch>
                  <a:fillRect l="-30769" r="-30769" b="-6557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74" name="Oval 73">
            <a:extLst>
              <a:ext uri="{FF2B5EF4-FFF2-40B4-BE49-F238E27FC236}">
                <a16:creationId xmlns:a16="http://schemas.microsoft.com/office/drawing/2014/main" id="{D3AECFB7-B6B6-4A00-B5C0-31DC1C8639DC}"/>
              </a:ext>
            </a:extLst>
          </p:cNvPr>
          <p:cNvSpPr/>
          <p:nvPr/>
        </p:nvSpPr>
        <p:spPr>
          <a:xfrm>
            <a:off x="449757" y="4858993"/>
            <a:ext cx="1749287" cy="1679734"/>
          </a:xfrm>
          <a:prstGeom prst="ellipse">
            <a:avLst/>
          </a:prstGeom>
          <a:noFill/>
          <a:ln w="285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75" name="TextBox 74">
                <a:extLst>
                  <a:ext uri="{FF2B5EF4-FFF2-40B4-BE49-F238E27FC236}">
                    <a16:creationId xmlns:a16="http://schemas.microsoft.com/office/drawing/2014/main" id="{688B0B64-73C7-4609-89AD-6AA8F4E06B24}"/>
                  </a:ext>
                </a:extLst>
              </p:cNvPr>
              <p:cNvSpPr txBox="1"/>
              <p:nvPr/>
            </p:nvSpPr>
            <p:spPr>
              <a:xfrm>
                <a:off x="2346731" y="4510476"/>
                <a:ext cx="337721" cy="369332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GB" sz="2400" b="0" i="1" smtClean="0">
                          <a:latin typeface="Cambria Math" panose="02040503050406030204" pitchFamily="18" charset="0"/>
                        </a:rPr>
                        <m:t>𝑀</m:t>
                      </m:r>
                    </m:oMath>
                  </m:oMathPara>
                </a14:m>
                <a:endParaRPr lang="en-GB" sz="2400" dirty="0"/>
              </a:p>
            </p:txBody>
          </p:sp>
        </mc:Choice>
        <mc:Fallback xmlns="">
          <p:sp>
            <p:nvSpPr>
              <p:cNvPr id="75" name="TextBox 74">
                <a:extLst>
                  <a:ext uri="{FF2B5EF4-FFF2-40B4-BE49-F238E27FC236}">
                    <a16:creationId xmlns:a16="http://schemas.microsoft.com/office/drawing/2014/main" id="{688B0B64-73C7-4609-89AD-6AA8F4E06B24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346731" y="4510476"/>
                <a:ext cx="337721" cy="369332"/>
              </a:xfrm>
              <a:prstGeom prst="rect">
                <a:avLst/>
              </a:prstGeom>
              <a:blipFill>
                <a:blip r:embed="rId17"/>
                <a:stretch>
                  <a:fillRect l="-21818" r="-20000" b="-6667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76" name="TextBox 75">
            <a:extLst>
              <a:ext uri="{FF2B5EF4-FFF2-40B4-BE49-F238E27FC236}">
                <a16:creationId xmlns:a16="http://schemas.microsoft.com/office/drawing/2014/main" id="{500ABBF0-EAEC-4624-9D3F-B2458DE3CA56}"/>
              </a:ext>
            </a:extLst>
          </p:cNvPr>
          <p:cNvSpPr txBox="1"/>
          <p:nvPr/>
        </p:nvSpPr>
        <p:spPr>
          <a:xfrm>
            <a:off x="297337" y="3621622"/>
            <a:ext cx="4182373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2200" dirty="0"/>
              <a:t>The Venn diagram shows the number of people in each section</a:t>
            </a:r>
            <a:r>
              <a:rPr lang="en-US" sz="2200" dirty="0"/>
              <a:t>.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77" name="TextBox 76">
                <a:extLst>
                  <a:ext uri="{FF2B5EF4-FFF2-40B4-BE49-F238E27FC236}">
                    <a16:creationId xmlns:a16="http://schemas.microsoft.com/office/drawing/2014/main" id="{7FF41DB7-A384-4B4F-8115-EC77128C747B}"/>
                  </a:ext>
                </a:extLst>
              </p:cNvPr>
              <p:cNvSpPr txBox="1"/>
              <p:nvPr/>
            </p:nvSpPr>
            <p:spPr>
              <a:xfrm>
                <a:off x="1020656" y="5514194"/>
                <a:ext cx="238847" cy="369332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GB" sz="2400" b="0" i="1" smtClean="0">
                          <a:latin typeface="Cambria Math" panose="02040503050406030204" pitchFamily="18" charset="0"/>
                        </a:rPr>
                        <m:t>4</m:t>
                      </m:r>
                    </m:oMath>
                  </m:oMathPara>
                </a14:m>
                <a:endParaRPr lang="en-GB" sz="2400" dirty="0"/>
              </a:p>
            </p:txBody>
          </p:sp>
        </mc:Choice>
        <mc:Fallback xmlns="">
          <p:sp>
            <p:nvSpPr>
              <p:cNvPr id="77" name="TextBox 76">
                <a:extLst>
                  <a:ext uri="{FF2B5EF4-FFF2-40B4-BE49-F238E27FC236}">
                    <a16:creationId xmlns:a16="http://schemas.microsoft.com/office/drawing/2014/main" id="{7FF41DB7-A384-4B4F-8115-EC77128C747B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020656" y="5514194"/>
                <a:ext cx="238847" cy="369332"/>
              </a:xfrm>
              <a:prstGeom prst="rect">
                <a:avLst/>
              </a:prstGeom>
              <a:blipFill>
                <a:blip r:embed="rId18"/>
                <a:stretch>
                  <a:fillRect l="-27500" r="-30000" b="-6667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78" name="TextBox 77">
                <a:extLst>
                  <a:ext uri="{FF2B5EF4-FFF2-40B4-BE49-F238E27FC236}">
                    <a16:creationId xmlns:a16="http://schemas.microsoft.com/office/drawing/2014/main" id="{2C94AF65-6E70-4339-AD67-BE4EF177E0B8}"/>
                  </a:ext>
                </a:extLst>
              </p:cNvPr>
              <p:cNvSpPr txBox="1"/>
              <p:nvPr/>
            </p:nvSpPr>
            <p:spPr>
              <a:xfrm>
                <a:off x="1809482" y="5514194"/>
                <a:ext cx="238847" cy="369332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GB" sz="2400" b="0" i="1" smtClean="0">
                          <a:latin typeface="Cambria Math" panose="02040503050406030204" pitchFamily="18" charset="0"/>
                        </a:rPr>
                        <m:t>1</m:t>
                      </m:r>
                    </m:oMath>
                  </m:oMathPara>
                </a14:m>
                <a:endParaRPr lang="en-GB" sz="2400" dirty="0"/>
              </a:p>
            </p:txBody>
          </p:sp>
        </mc:Choice>
        <mc:Fallback xmlns="">
          <p:sp>
            <p:nvSpPr>
              <p:cNvPr id="78" name="TextBox 77">
                <a:extLst>
                  <a:ext uri="{FF2B5EF4-FFF2-40B4-BE49-F238E27FC236}">
                    <a16:creationId xmlns:a16="http://schemas.microsoft.com/office/drawing/2014/main" id="{2C94AF65-6E70-4339-AD67-BE4EF177E0B8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809482" y="5514194"/>
                <a:ext cx="238847" cy="369332"/>
              </a:xfrm>
              <a:prstGeom prst="rect">
                <a:avLst/>
              </a:prstGeom>
              <a:blipFill>
                <a:blip r:embed="rId19"/>
                <a:stretch>
                  <a:fillRect l="-30769" r="-30769" b="-6667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79" name="TextBox 78">
                <a:extLst>
                  <a:ext uri="{FF2B5EF4-FFF2-40B4-BE49-F238E27FC236}">
                    <a16:creationId xmlns:a16="http://schemas.microsoft.com/office/drawing/2014/main" id="{2F4B5F00-660B-498C-87D9-E9C39AA18907}"/>
                  </a:ext>
                </a:extLst>
              </p:cNvPr>
              <p:cNvSpPr txBox="1"/>
              <p:nvPr/>
            </p:nvSpPr>
            <p:spPr>
              <a:xfrm>
                <a:off x="2356407" y="5514194"/>
                <a:ext cx="238847" cy="369332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GB" sz="2400" b="0" i="1" smtClean="0">
                          <a:latin typeface="Cambria Math" panose="02040503050406030204" pitchFamily="18" charset="0"/>
                        </a:rPr>
                        <m:t>2</m:t>
                      </m:r>
                    </m:oMath>
                  </m:oMathPara>
                </a14:m>
                <a:endParaRPr lang="en-GB" sz="2400" dirty="0"/>
              </a:p>
            </p:txBody>
          </p:sp>
        </mc:Choice>
        <mc:Fallback xmlns="">
          <p:sp>
            <p:nvSpPr>
              <p:cNvPr id="79" name="TextBox 78">
                <a:extLst>
                  <a:ext uri="{FF2B5EF4-FFF2-40B4-BE49-F238E27FC236}">
                    <a16:creationId xmlns:a16="http://schemas.microsoft.com/office/drawing/2014/main" id="{2F4B5F00-660B-498C-87D9-E9C39AA18907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356407" y="5514194"/>
                <a:ext cx="238847" cy="369332"/>
              </a:xfrm>
              <a:prstGeom prst="rect">
                <a:avLst/>
              </a:prstGeom>
              <a:blipFill>
                <a:blip r:embed="rId20"/>
                <a:stretch>
                  <a:fillRect l="-30769" r="-30769" b="-6667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80" name="TextBox 79">
                <a:extLst>
                  <a:ext uri="{FF2B5EF4-FFF2-40B4-BE49-F238E27FC236}">
                    <a16:creationId xmlns:a16="http://schemas.microsoft.com/office/drawing/2014/main" id="{7D292E82-D053-4C55-A5B3-BFFE4B40CBA8}"/>
                  </a:ext>
                </a:extLst>
              </p:cNvPr>
              <p:cNvSpPr txBox="1"/>
              <p:nvPr/>
            </p:nvSpPr>
            <p:spPr>
              <a:xfrm>
                <a:off x="2928401" y="5516779"/>
                <a:ext cx="238847" cy="369332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GB" sz="2400" b="0" i="1" smtClean="0">
                          <a:latin typeface="Cambria Math" panose="02040503050406030204" pitchFamily="18" charset="0"/>
                        </a:rPr>
                        <m:t>7</m:t>
                      </m:r>
                    </m:oMath>
                  </m:oMathPara>
                </a14:m>
                <a:endParaRPr lang="en-GB" sz="2400" dirty="0"/>
              </a:p>
            </p:txBody>
          </p:sp>
        </mc:Choice>
        <mc:Fallback xmlns="">
          <p:sp>
            <p:nvSpPr>
              <p:cNvPr id="80" name="TextBox 79">
                <a:extLst>
                  <a:ext uri="{FF2B5EF4-FFF2-40B4-BE49-F238E27FC236}">
                    <a16:creationId xmlns:a16="http://schemas.microsoft.com/office/drawing/2014/main" id="{7D292E82-D053-4C55-A5B3-BFFE4B40CBA8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928401" y="5516779"/>
                <a:ext cx="238847" cy="369332"/>
              </a:xfrm>
              <a:prstGeom prst="rect">
                <a:avLst/>
              </a:prstGeom>
              <a:blipFill>
                <a:blip r:embed="rId21"/>
                <a:stretch>
                  <a:fillRect l="-27500" r="-30000" b="-4918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81" name="TextBox 80">
                <a:extLst>
                  <a:ext uri="{FF2B5EF4-FFF2-40B4-BE49-F238E27FC236}">
                    <a16:creationId xmlns:a16="http://schemas.microsoft.com/office/drawing/2014/main" id="{EF42FAA9-DF5F-4881-A8CB-91028B4751D8}"/>
                  </a:ext>
                </a:extLst>
              </p:cNvPr>
              <p:cNvSpPr txBox="1"/>
              <p:nvPr/>
            </p:nvSpPr>
            <p:spPr>
              <a:xfrm>
                <a:off x="3693170" y="5519132"/>
                <a:ext cx="238847" cy="369332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GB" sz="2400" b="0" i="1" smtClean="0">
                          <a:latin typeface="Cambria Math" panose="02040503050406030204" pitchFamily="18" charset="0"/>
                        </a:rPr>
                        <m:t>3</m:t>
                      </m:r>
                    </m:oMath>
                  </m:oMathPara>
                </a14:m>
                <a:endParaRPr lang="en-GB" sz="2400" dirty="0"/>
              </a:p>
            </p:txBody>
          </p:sp>
        </mc:Choice>
        <mc:Fallback xmlns="">
          <p:sp>
            <p:nvSpPr>
              <p:cNvPr id="81" name="TextBox 80">
                <a:extLst>
                  <a:ext uri="{FF2B5EF4-FFF2-40B4-BE49-F238E27FC236}">
                    <a16:creationId xmlns:a16="http://schemas.microsoft.com/office/drawing/2014/main" id="{EF42FAA9-DF5F-4881-A8CB-91028B4751D8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693170" y="5519132"/>
                <a:ext cx="238847" cy="369332"/>
              </a:xfrm>
              <a:prstGeom prst="rect">
                <a:avLst/>
              </a:prstGeom>
              <a:blipFill>
                <a:blip r:embed="rId22"/>
                <a:stretch>
                  <a:fillRect l="-30769" r="-30769" b="-6557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p:pic>
        <p:nvPicPr>
          <p:cNvPr id="83" name="Picture 82">
            <a:extLst>
              <a:ext uri="{FF2B5EF4-FFF2-40B4-BE49-F238E27FC236}">
                <a16:creationId xmlns:a16="http://schemas.microsoft.com/office/drawing/2014/main" id="{C8E10D6D-B72C-46B0-9F6C-C4C0AAC335C7}"/>
              </a:ext>
            </a:extLst>
          </p:cNvPr>
          <p:cNvPicPr>
            <a:picLocks noChangeAspect="1"/>
          </p:cNvPicPr>
          <p:nvPr/>
        </p:nvPicPr>
        <p:blipFill rotWithShape="1">
          <a:blip r:embed="rId2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6320" t="11704" r="27166" b="11061"/>
          <a:stretch/>
        </p:blipFill>
        <p:spPr>
          <a:xfrm>
            <a:off x="9522763" y="3585756"/>
            <a:ext cx="669649" cy="770011"/>
          </a:xfrm>
          <a:prstGeom prst="rect">
            <a:avLst/>
          </a:prstGeom>
        </p:spPr>
      </p:pic>
      <p:pic>
        <p:nvPicPr>
          <p:cNvPr id="85" name="Picture 84">
            <a:extLst>
              <a:ext uri="{FF2B5EF4-FFF2-40B4-BE49-F238E27FC236}">
                <a16:creationId xmlns:a16="http://schemas.microsoft.com/office/drawing/2014/main" id="{23AA621F-29FB-47F4-B537-617A719192AF}"/>
              </a:ext>
            </a:extLst>
          </p:cNvPr>
          <p:cNvPicPr>
            <a:picLocks noChangeAspect="1"/>
          </p:cNvPicPr>
          <p:nvPr/>
        </p:nvPicPr>
        <p:blipFill>
          <a:blip r:embed="rId24"/>
          <a:stretch>
            <a:fillRect/>
          </a:stretch>
        </p:blipFill>
        <p:spPr>
          <a:xfrm>
            <a:off x="4802068" y="4508434"/>
            <a:ext cx="1161014" cy="140450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497956877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3" name="Straight Connector 2">
            <a:extLst>
              <a:ext uri="{FF2B5EF4-FFF2-40B4-BE49-F238E27FC236}">
                <a16:creationId xmlns:a16="http://schemas.microsoft.com/office/drawing/2014/main" id="{53CB3646-2086-41AE-8BED-B160639AFCD7}"/>
              </a:ext>
            </a:extLst>
          </p:cNvPr>
          <p:cNvCxnSpPr/>
          <p:nvPr/>
        </p:nvCxnSpPr>
        <p:spPr>
          <a:xfrm>
            <a:off x="6082748" y="0"/>
            <a:ext cx="0" cy="6858000"/>
          </a:xfrm>
          <a:prstGeom prst="line">
            <a:avLst/>
          </a:prstGeom>
          <a:ln w="28575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" name="Straight Connector 4">
            <a:extLst>
              <a:ext uri="{FF2B5EF4-FFF2-40B4-BE49-F238E27FC236}">
                <a16:creationId xmlns:a16="http://schemas.microsoft.com/office/drawing/2014/main" id="{C7B7F970-E967-40FC-9EB9-BBAED7627C4F}"/>
              </a:ext>
            </a:extLst>
          </p:cNvPr>
          <p:cNvCxnSpPr/>
          <p:nvPr/>
        </p:nvCxnSpPr>
        <p:spPr>
          <a:xfrm>
            <a:off x="0" y="3511825"/>
            <a:ext cx="12192000" cy="0"/>
          </a:xfrm>
          <a:prstGeom prst="line">
            <a:avLst/>
          </a:prstGeom>
          <a:ln w="28575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mc:AlternateContent xmlns:mc="http://schemas.openxmlformats.org/markup-compatibility/2006" xmlns:a14="http://schemas.microsoft.com/office/drawing/2010/main">
        <mc:Choice Requires="a14">
          <p:sp>
            <p:nvSpPr>
              <p:cNvPr id="2" name="TextBox 1"/>
              <p:cNvSpPr txBox="1"/>
              <p:nvPr/>
            </p:nvSpPr>
            <p:spPr>
              <a:xfrm>
                <a:off x="4555524" y="2717053"/>
                <a:ext cx="3064476" cy="1569660"/>
              </a:xfrm>
              <a:prstGeom prst="rect">
                <a:avLst/>
              </a:prstGeom>
              <a:solidFill>
                <a:schemeClr val="bg1"/>
              </a:solidFill>
              <a:ln>
                <a:solidFill>
                  <a:schemeClr val="tx1"/>
                </a:solidFill>
              </a:ln>
            </p:spPr>
            <p:txBody>
              <a:bodyPr wrap="square" rtlCol="0">
                <a:spAutoFit/>
              </a:bodyPr>
              <a:lstStyle/>
              <a:p>
                <a:pPr algn="ctr"/>
                <a:r>
                  <a:rPr lang="en-GB" sz="4800" dirty="0"/>
                  <a:t>The answer is </a:t>
                </a:r>
                <a14:m>
                  <m:oMath xmlns:m="http://schemas.openxmlformats.org/officeDocument/2006/math">
                    <m:r>
                      <a:rPr lang="en-GB" sz="4800" b="0" i="1" smtClean="0">
                        <a:latin typeface="Cambria Math" panose="02040503050406030204" pitchFamily="18" charset="0"/>
                      </a:rPr>
                      <m:t>7</m:t>
                    </m:r>
                  </m:oMath>
                </a14:m>
                <a:endParaRPr lang="en-GB" sz="4800" dirty="0"/>
              </a:p>
            </p:txBody>
          </p:sp>
        </mc:Choice>
        <mc:Fallback xmlns="">
          <p:sp>
            <p:nvSpPr>
              <p:cNvPr id="2" name="TextBox 1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555524" y="2717053"/>
                <a:ext cx="3064476" cy="1569660"/>
              </a:xfrm>
              <a:prstGeom prst="rect">
                <a:avLst/>
              </a:prstGeom>
              <a:blipFill>
                <a:blip r:embed="rId2"/>
                <a:stretch>
                  <a:fillRect l="-8317" t="-8108" r="-12871" b="-19691"/>
                </a:stretch>
              </a:blipFill>
              <a:ln>
                <a:solidFill>
                  <a:schemeClr val="tx1"/>
                </a:solidFill>
              </a:ln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7" name="TextBox 6">
                <a:extLst>
                  <a:ext uri="{FF2B5EF4-FFF2-40B4-BE49-F238E27FC236}">
                    <a16:creationId xmlns:a16="http://schemas.microsoft.com/office/drawing/2014/main" id="{1F7CB0AB-1D3C-4739-80F2-F254EE65B13C}"/>
                  </a:ext>
                </a:extLst>
              </p:cNvPr>
              <p:cNvSpPr txBox="1"/>
              <p:nvPr/>
            </p:nvSpPr>
            <p:spPr>
              <a:xfrm>
                <a:off x="6546575" y="4306598"/>
                <a:ext cx="5281966" cy="2308324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14:m>
                  <m:oMath xmlns:m="http://schemas.openxmlformats.org/officeDocument/2006/math">
                    <m:r>
                      <a:rPr lang="en-US" sz="2400" i="1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𝜀</m:t>
                    </m:r>
                  </m:oMath>
                </a14:m>
                <a:r>
                  <a:rPr lang="en-US" sz="2400" dirty="0"/>
                  <a:t>: {Integers between </a:t>
                </a:r>
                <a14:m>
                  <m:oMath xmlns:m="http://schemas.openxmlformats.org/officeDocument/2006/math">
                    <m:r>
                      <a:rPr lang="en-GB" sz="2400" i="1">
                        <a:latin typeface="Cambria Math" panose="02040503050406030204" pitchFamily="18" charset="0"/>
                      </a:rPr>
                      <m:t>1</m:t>
                    </m:r>
                  </m:oMath>
                </a14:m>
                <a:r>
                  <a:rPr lang="en-US" sz="2400" dirty="0"/>
                  <a:t> and </a:t>
                </a:r>
                <a14:m>
                  <m:oMath xmlns:m="http://schemas.openxmlformats.org/officeDocument/2006/math">
                    <m:r>
                      <a:rPr lang="en-GB" sz="2400" b="0" i="1" smtClean="0">
                        <a:latin typeface="Cambria Math" panose="02040503050406030204" pitchFamily="18" charset="0"/>
                      </a:rPr>
                      <m:t>10</m:t>
                    </m:r>
                  </m:oMath>
                </a14:m>
                <a:r>
                  <a:rPr lang="en-US" sz="2400" dirty="0"/>
                  <a:t> inclusive}</a:t>
                </a:r>
              </a:p>
              <a:p>
                <a:r>
                  <a:rPr lang="en-US" sz="2400" dirty="0"/>
                  <a:t>Set </a:t>
                </a:r>
                <a14:m>
                  <m:oMath xmlns:m="http://schemas.openxmlformats.org/officeDocument/2006/math">
                    <m:r>
                      <a:rPr lang="en-GB" sz="2400" i="1">
                        <a:latin typeface="Cambria Math" panose="02040503050406030204" pitchFamily="18" charset="0"/>
                      </a:rPr>
                      <m:t>𝐴</m:t>
                    </m:r>
                  </m:oMath>
                </a14:m>
                <a:r>
                  <a:rPr lang="en-US" sz="2400" dirty="0"/>
                  <a:t>: {</a:t>
                </a:r>
                <a:r>
                  <a:rPr lang="en-GB" sz="2400" dirty="0"/>
                  <a:t>Even numbers</a:t>
                </a:r>
                <a:r>
                  <a:rPr lang="en-US" sz="2400" dirty="0"/>
                  <a:t>}</a:t>
                </a:r>
              </a:p>
              <a:p>
                <a:r>
                  <a:rPr lang="en-US" sz="2400" dirty="0"/>
                  <a:t>Set </a:t>
                </a:r>
                <a14:m>
                  <m:oMath xmlns:m="http://schemas.openxmlformats.org/officeDocument/2006/math">
                    <m:r>
                      <a:rPr lang="en-GB" sz="2400" i="1">
                        <a:latin typeface="Cambria Math" panose="02040503050406030204" pitchFamily="18" charset="0"/>
                      </a:rPr>
                      <m:t>𝐵</m:t>
                    </m:r>
                  </m:oMath>
                </a14:m>
                <a:r>
                  <a:rPr lang="en-US" sz="2400" dirty="0"/>
                  <a:t>: {Factors of </a:t>
                </a:r>
                <a14:m>
                  <m:oMath xmlns:m="http://schemas.openxmlformats.org/officeDocument/2006/math">
                    <m:r>
                      <a:rPr lang="en-US" sz="2400" i="1" dirty="0" smtClean="0">
                        <a:latin typeface="Cambria Math" panose="02040503050406030204" pitchFamily="18" charset="0"/>
                      </a:rPr>
                      <m:t>72</m:t>
                    </m:r>
                  </m:oMath>
                </a14:m>
                <a:r>
                  <a:rPr lang="en-US" sz="2400" dirty="0"/>
                  <a:t>}</a:t>
                </a:r>
              </a:p>
              <a:p>
                <a:r>
                  <a:rPr lang="en-US" sz="2400" dirty="0"/>
                  <a:t>Set </a:t>
                </a:r>
                <a14:m>
                  <m:oMath xmlns:m="http://schemas.openxmlformats.org/officeDocument/2006/math">
                    <m:r>
                      <a:rPr lang="en-GB" sz="2400" b="0" i="1" smtClean="0">
                        <a:latin typeface="Cambria Math" panose="02040503050406030204" pitchFamily="18" charset="0"/>
                      </a:rPr>
                      <m:t>𝐶</m:t>
                    </m:r>
                  </m:oMath>
                </a14:m>
                <a:r>
                  <a:rPr lang="en-US" sz="2400" dirty="0"/>
                  <a:t>: {Multiples of </a:t>
                </a:r>
                <a14:m>
                  <m:oMath xmlns:m="http://schemas.openxmlformats.org/officeDocument/2006/math">
                    <m:r>
                      <a:rPr lang="en-GB" sz="2400" b="0" i="1" smtClean="0">
                        <a:latin typeface="Cambria Math" panose="02040503050406030204" pitchFamily="18" charset="0"/>
                      </a:rPr>
                      <m:t>5</m:t>
                    </m:r>
                  </m:oMath>
                </a14:m>
                <a:r>
                  <a:rPr lang="en-US" sz="2400" dirty="0"/>
                  <a:t>}</a:t>
                </a:r>
              </a:p>
              <a:p>
                <a:endParaRPr lang="en-US" sz="2400" dirty="0"/>
              </a:p>
              <a:p>
                <a:r>
                  <a:rPr lang="en-US" sz="2400" dirty="0"/>
                  <a:t>List the members of _______________.</a:t>
                </a:r>
                <a:r>
                  <a:rPr lang="en-GB" sz="2400" dirty="0"/>
                  <a:t> </a:t>
                </a:r>
                <a:endParaRPr lang="en-US" sz="2400" dirty="0"/>
              </a:p>
            </p:txBody>
          </p:sp>
        </mc:Choice>
        <mc:Fallback xmlns="">
          <p:sp>
            <p:nvSpPr>
              <p:cNvPr id="7" name="TextBox 6">
                <a:extLst>
                  <a:ext uri="{FF2B5EF4-FFF2-40B4-BE49-F238E27FC236}">
                    <a16:creationId xmlns:a16="http://schemas.microsoft.com/office/drawing/2014/main" id="{1F7CB0AB-1D3C-4739-80F2-F254EE65B13C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546575" y="4306598"/>
                <a:ext cx="5281966" cy="2308324"/>
              </a:xfrm>
              <a:prstGeom prst="rect">
                <a:avLst/>
              </a:prstGeom>
              <a:blipFill>
                <a:blip r:embed="rId3"/>
                <a:stretch>
                  <a:fillRect l="-1848" t="-2111" b="-5013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9" name="TextBox 8">
                <a:extLst>
                  <a:ext uri="{FF2B5EF4-FFF2-40B4-BE49-F238E27FC236}">
                    <a16:creationId xmlns:a16="http://schemas.microsoft.com/office/drawing/2014/main" id="{CCA7D785-D542-441E-BE82-3055851A0AF0}"/>
                  </a:ext>
                </a:extLst>
              </p:cNvPr>
              <p:cNvSpPr txBox="1"/>
              <p:nvPr/>
            </p:nvSpPr>
            <p:spPr>
              <a:xfrm>
                <a:off x="10476139" y="2976061"/>
                <a:ext cx="1537252" cy="461665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GB" sz="2400" dirty="0"/>
                  <a:t>Find </a:t>
                </a:r>
                <a14:m>
                  <m:oMath xmlns:m="http://schemas.openxmlformats.org/officeDocument/2006/math">
                    <m:r>
                      <a:rPr lang="en-GB" sz="2400" b="0" i="1" smtClean="0">
                        <a:latin typeface="Cambria Math" panose="02040503050406030204" pitchFamily="18" charset="0"/>
                      </a:rPr>
                      <m:t>𝑛</m:t>
                    </m:r>
                    <m:r>
                      <a:rPr lang="en-GB" sz="2400" b="0" i="1" smtClean="0">
                        <a:latin typeface="Cambria Math" panose="02040503050406030204" pitchFamily="18" charset="0"/>
                      </a:rPr>
                      <m:t>(</m:t>
                    </m:r>
                    <m:r>
                      <a:rPr lang="en-GB" sz="2400" b="0" i="1" smtClean="0">
                        <a:latin typeface="Cambria Math" panose="02040503050406030204" pitchFamily="18" charset="0"/>
                      </a:rPr>
                      <m:t>𝑃</m:t>
                    </m:r>
                    <m:r>
                      <a:rPr lang="en-GB" sz="2400" b="0" i="1" smtClean="0">
                        <a:latin typeface="Cambria Math" panose="02040503050406030204" pitchFamily="18" charset="0"/>
                      </a:rPr>
                      <m:t>)</m:t>
                    </m:r>
                  </m:oMath>
                </a14:m>
                <a:r>
                  <a:rPr lang="en-US" sz="2400" dirty="0"/>
                  <a:t>.</a:t>
                </a:r>
              </a:p>
            </p:txBody>
          </p:sp>
        </mc:Choice>
        <mc:Fallback xmlns="">
          <p:sp>
            <p:nvSpPr>
              <p:cNvPr id="9" name="TextBox 8">
                <a:extLst>
                  <a:ext uri="{FF2B5EF4-FFF2-40B4-BE49-F238E27FC236}">
                    <a16:creationId xmlns:a16="http://schemas.microsoft.com/office/drawing/2014/main" id="{CCA7D785-D542-441E-BE82-3055851A0AF0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0476139" y="2976061"/>
                <a:ext cx="1537252" cy="461665"/>
              </a:xfrm>
              <a:prstGeom prst="rect">
                <a:avLst/>
              </a:prstGeom>
              <a:blipFill>
                <a:blip r:embed="rId4"/>
                <a:stretch>
                  <a:fillRect l="-6349" t="-10526" r="-2778" b="-28947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4" name="Rectangle 3">
                <a:extLst>
                  <a:ext uri="{FF2B5EF4-FFF2-40B4-BE49-F238E27FC236}">
                    <a16:creationId xmlns:a16="http://schemas.microsoft.com/office/drawing/2014/main" id="{412817AC-4970-41FF-964E-D0A72667119F}"/>
                  </a:ext>
                </a:extLst>
              </p:cNvPr>
              <p:cNvSpPr/>
              <p:nvPr/>
            </p:nvSpPr>
            <p:spPr>
              <a:xfrm>
                <a:off x="212034" y="257577"/>
                <a:ext cx="5764696" cy="1938992"/>
              </a:xfrm>
              <a:prstGeom prst="rect">
                <a:avLst/>
              </a:prstGeom>
            </p:spPr>
            <p:txBody>
              <a:bodyPr wrap="square">
                <a:spAutoFit/>
              </a:bodyPr>
              <a:lstStyle/>
              <a:p>
                <a14:m>
                  <m:oMath xmlns:m="http://schemas.openxmlformats.org/officeDocument/2006/math">
                    <m:r>
                      <a:rPr lang="en-US" sz="2400" i="1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𝜀</m:t>
                    </m:r>
                  </m:oMath>
                </a14:m>
                <a:r>
                  <a:rPr lang="en-US" sz="2400" dirty="0"/>
                  <a:t>: {</a:t>
                </a:r>
                <a:r>
                  <a:rPr lang="en-GB" sz="2400" dirty="0"/>
                  <a:t>Letters of the alphabet</a:t>
                </a:r>
                <a:r>
                  <a:rPr lang="en-US" sz="2400" dirty="0"/>
                  <a:t>}</a:t>
                </a:r>
              </a:p>
              <a:p>
                <a:endParaRPr lang="en-US" sz="2400" dirty="0"/>
              </a:p>
              <a:p>
                <a:r>
                  <a:rPr lang="en-US" sz="2400" dirty="0"/>
                  <a:t>Set </a:t>
                </a:r>
                <a14:m>
                  <m:oMath xmlns:m="http://schemas.openxmlformats.org/officeDocument/2006/math">
                    <m:r>
                      <a:rPr lang="en-GB" sz="2400" b="0" i="1" smtClean="0">
                        <a:latin typeface="Cambria Math" panose="02040503050406030204" pitchFamily="18" charset="0"/>
                      </a:rPr>
                      <m:t>𝐶</m:t>
                    </m:r>
                  </m:oMath>
                </a14:m>
                <a:r>
                  <a:rPr lang="en-US" sz="2400" dirty="0"/>
                  <a:t>: {Letters to spell “________________”}</a:t>
                </a:r>
              </a:p>
              <a:p>
                <a:endParaRPr lang="en-US" sz="2400" dirty="0"/>
              </a:p>
              <a:p>
                <a:r>
                  <a:rPr lang="en-US" sz="2400" dirty="0"/>
                  <a:t>What is </a:t>
                </a:r>
                <a14:m>
                  <m:oMath xmlns:m="http://schemas.openxmlformats.org/officeDocument/2006/math">
                    <m:r>
                      <a:rPr lang="en-GB" sz="2400" b="0" i="1" smtClean="0">
                        <a:latin typeface="Cambria Math" panose="02040503050406030204" pitchFamily="18" charset="0"/>
                      </a:rPr>
                      <m:t>𝑛</m:t>
                    </m:r>
                    <m:r>
                      <a:rPr lang="en-GB" sz="2400" b="0" i="1" smtClean="0">
                        <a:latin typeface="Cambria Math" panose="02040503050406030204" pitchFamily="18" charset="0"/>
                      </a:rPr>
                      <m:t>(</m:t>
                    </m:r>
                    <m:r>
                      <a:rPr lang="en-GB" sz="2400" b="0" i="1" smtClean="0">
                        <a:latin typeface="Cambria Math" panose="02040503050406030204" pitchFamily="18" charset="0"/>
                      </a:rPr>
                      <m:t>𝐶</m:t>
                    </m:r>
                    <m:r>
                      <a:rPr lang="en-GB" sz="2400" b="0" i="1" smtClean="0">
                        <a:latin typeface="Cambria Math" panose="02040503050406030204" pitchFamily="18" charset="0"/>
                      </a:rPr>
                      <m:t>)</m:t>
                    </m:r>
                  </m:oMath>
                </a14:m>
                <a:r>
                  <a:rPr lang="en-US" sz="2400" dirty="0"/>
                  <a:t>?</a:t>
                </a:r>
              </a:p>
            </p:txBody>
          </p:sp>
        </mc:Choice>
        <mc:Fallback xmlns="">
          <p:sp>
            <p:nvSpPr>
              <p:cNvPr id="4" name="Rectangle 3">
                <a:extLst>
                  <a:ext uri="{FF2B5EF4-FFF2-40B4-BE49-F238E27FC236}">
                    <a16:creationId xmlns:a16="http://schemas.microsoft.com/office/drawing/2014/main" id="{412817AC-4970-41FF-964E-D0A72667119F}"/>
                  </a:ext>
                </a:extLst>
              </p:cNvPr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12034" y="257577"/>
                <a:ext cx="5764696" cy="1938992"/>
              </a:xfrm>
              <a:prstGeom prst="rect">
                <a:avLst/>
              </a:prstGeom>
              <a:blipFill>
                <a:blip r:embed="rId5"/>
                <a:stretch>
                  <a:fillRect l="-1693" t="-2516" r="-1481" b="-6289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1" name="TextBox 10">
                <a:extLst>
                  <a:ext uri="{FF2B5EF4-FFF2-40B4-BE49-F238E27FC236}">
                    <a16:creationId xmlns:a16="http://schemas.microsoft.com/office/drawing/2014/main" id="{9D4C11CF-2929-4E07-97A4-D6415B26E7AB}"/>
                  </a:ext>
                </a:extLst>
              </p:cNvPr>
              <p:cNvSpPr txBox="1"/>
              <p:nvPr/>
            </p:nvSpPr>
            <p:spPr>
              <a:xfrm>
                <a:off x="3187147" y="956484"/>
                <a:ext cx="2504661" cy="461665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ctr"/>
                <a:r>
                  <a:rPr lang="en-GB" sz="2400" b="1" dirty="0">
                    <a:solidFill>
                      <a:srgbClr val="FF0000"/>
                    </a:solidFill>
                  </a:rPr>
                  <a:t>Any </a:t>
                </a:r>
                <a14:m>
                  <m:oMath xmlns:m="http://schemas.openxmlformats.org/officeDocument/2006/math">
                    <m:r>
                      <a:rPr lang="en-GB" sz="2400" b="1" i="1" smtClean="0">
                        <a:solidFill>
                          <a:srgbClr val="FF0000"/>
                        </a:solidFill>
                        <a:latin typeface="Cambria Math" panose="02040503050406030204" pitchFamily="18" charset="0"/>
                      </a:rPr>
                      <m:t>𝟕</m:t>
                    </m:r>
                  </m:oMath>
                </a14:m>
                <a:r>
                  <a:rPr lang="en-GB" sz="2400" b="1" dirty="0">
                    <a:solidFill>
                      <a:srgbClr val="FF0000"/>
                    </a:solidFill>
                  </a:rPr>
                  <a:t> letter word</a:t>
                </a:r>
              </a:p>
            </p:txBody>
          </p:sp>
        </mc:Choice>
        <mc:Fallback xmlns="">
          <p:sp>
            <p:nvSpPr>
              <p:cNvPr id="11" name="TextBox 10">
                <a:extLst>
                  <a:ext uri="{FF2B5EF4-FFF2-40B4-BE49-F238E27FC236}">
                    <a16:creationId xmlns:a16="http://schemas.microsoft.com/office/drawing/2014/main" id="{9D4C11CF-2929-4E07-97A4-D6415B26E7AB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187147" y="956484"/>
                <a:ext cx="2504661" cy="461665"/>
              </a:xfrm>
              <a:prstGeom prst="rect">
                <a:avLst/>
              </a:prstGeom>
              <a:blipFill>
                <a:blip r:embed="rId6"/>
                <a:stretch>
                  <a:fillRect l="-1946" t="-10526" r="-1703" b="-28947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2" name="TextBox 11">
                <a:extLst>
                  <a:ext uri="{FF2B5EF4-FFF2-40B4-BE49-F238E27FC236}">
                    <a16:creationId xmlns:a16="http://schemas.microsoft.com/office/drawing/2014/main" id="{1F2E629A-0AEC-426B-81A9-C78F83828530}"/>
                  </a:ext>
                </a:extLst>
              </p:cNvPr>
              <p:cNvSpPr txBox="1"/>
              <p:nvPr/>
            </p:nvSpPr>
            <p:spPr>
              <a:xfrm>
                <a:off x="9515061" y="6136500"/>
                <a:ext cx="1729704" cy="369332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p>
                        <m:sSupPr>
                          <m:ctrlPr>
                            <a:rPr lang="en-GB" sz="2400" b="1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d>
                            <m:dPr>
                              <m:ctrlPr>
                                <a:rPr lang="en-GB" sz="2400" b="1" i="1" smtClean="0">
                                  <a:solidFill>
                                    <a:srgbClr val="FF0000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dPr>
                            <m:e>
                              <m:r>
                                <a:rPr lang="en-GB" sz="2400" b="1" i="1" smtClean="0">
                                  <a:solidFill>
                                    <a:srgbClr val="FF0000"/>
                                  </a:solidFill>
                                  <a:latin typeface="Cambria Math" panose="02040503050406030204" pitchFamily="18" charset="0"/>
                                </a:rPr>
                                <m:t>𝑨</m:t>
                              </m:r>
                              <m:r>
                                <a:rPr lang="en-GB" sz="2400" b="1" i="1" smtClean="0">
                                  <a:solidFill>
                                    <a:srgbClr val="FF0000"/>
                                  </a:solidFill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∪</m:t>
                              </m:r>
                              <m:r>
                                <a:rPr lang="en-GB" sz="2400" b="1" i="1" smtClean="0">
                                  <a:solidFill>
                                    <a:srgbClr val="FF0000"/>
                                  </a:solidFill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𝑩</m:t>
                              </m:r>
                              <m:r>
                                <a:rPr lang="en-GB" sz="2400" b="1" i="1" smtClean="0">
                                  <a:solidFill>
                                    <a:srgbClr val="FF0000"/>
                                  </a:solidFill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∪</m:t>
                              </m:r>
                              <m:r>
                                <a:rPr lang="en-GB" sz="2400" b="1" i="1" smtClean="0">
                                  <a:solidFill>
                                    <a:srgbClr val="FF0000"/>
                                  </a:solidFill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𝑪</m:t>
                              </m:r>
                            </m:e>
                          </m:d>
                        </m:e>
                        <m:sup>
                          <m:r>
                            <a:rPr lang="en-GB" sz="2400" b="1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  <m:t>′</m:t>
                          </m:r>
                        </m:sup>
                      </m:sSup>
                    </m:oMath>
                  </m:oMathPara>
                </a14:m>
                <a:endParaRPr lang="en-GB" sz="2400" b="1" dirty="0">
                  <a:solidFill>
                    <a:srgbClr val="FF0000"/>
                  </a:solidFill>
                </a:endParaRPr>
              </a:p>
            </p:txBody>
          </p:sp>
        </mc:Choice>
        <mc:Fallback xmlns="">
          <p:sp>
            <p:nvSpPr>
              <p:cNvPr id="12" name="TextBox 11">
                <a:extLst>
                  <a:ext uri="{FF2B5EF4-FFF2-40B4-BE49-F238E27FC236}">
                    <a16:creationId xmlns:a16="http://schemas.microsoft.com/office/drawing/2014/main" id="{1F2E629A-0AEC-426B-81A9-C78F83828530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9515061" y="6136500"/>
                <a:ext cx="1729704" cy="369332"/>
              </a:xfrm>
              <a:prstGeom prst="rect">
                <a:avLst/>
              </a:prstGeom>
              <a:blipFill>
                <a:blip r:embed="rId7"/>
                <a:stretch>
                  <a:fillRect r="-352" b="-6667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13" name="Oval 12">
            <a:extLst>
              <a:ext uri="{FF2B5EF4-FFF2-40B4-BE49-F238E27FC236}">
                <a16:creationId xmlns:a16="http://schemas.microsoft.com/office/drawing/2014/main" id="{6875C5CA-BFD7-4863-9E74-CCBF3EFF20DC}"/>
              </a:ext>
            </a:extLst>
          </p:cNvPr>
          <p:cNvSpPr/>
          <p:nvPr/>
        </p:nvSpPr>
        <p:spPr>
          <a:xfrm>
            <a:off x="8480669" y="1146814"/>
            <a:ext cx="1749287" cy="1679734"/>
          </a:xfrm>
          <a:prstGeom prst="ellipse">
            <a:avLst/>
          </a:prstGeom>
          <a:noFill/>
          <a:ln w="285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14" name="Oval 13">
            <a:extLst>
              <a:ext uri="{FF2B5EF4-FFF2-40B4-BE49-F238E27FC236}">
                <a16:creationId xmlns:a16="http://schemas.microsoft.com/office/drawing/2014/main" id="{8B9229A9-7E62-4777-A880-1E5A86EBCDEE}"/>
              </a:ext>
            </a:extLst>
          </p:cNvPr>
          <p:cNvSpPr/>
          <p:nvPr/>
        </p:nvSpPr>
        <p:spPr>
          <a:xfrm>
            <a:off x="9481208" y="1146814"/>
            <a:ext cx="1749287" cy="1679734"/>
          </a:xfrm>
          <a:prstGeom prst="ellipse">
            <a:avLst/>
          </a:prstGeom>
          <a:noFill/>
          <a:ln w="285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15" name="Rectangle 14">
            <a:extLst>
              <a:ext uri="{FF2B5EF4-FFF2-40B4-BE49-F238E27FC236}">
                <a16:creationId xmlns:a16="http://schemas.microsoft.com/office/drawing/2014/main" id="{5930EC59-7328-4AC7-8D6A-0B3C84DED46B}"/>
              </a:ext>
            </a:extLst>
          </p:cNvPr>
          <p:cNvSpPr/>
          <p:nvPr/>
        </p:nvSpPr>
        <p:spPr>
          <a:xfrm>
            <a:off x="7748396" y="914401"/>
            <a:ext cx="4191091" cy="2043558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16" name="TextBox 15">
                <a:extLst>
                  <a:ext uri="{FF2B5EF4-FFF2-40B4-BE49-F238E27FC236}">
                    <a16:creationId xmlns:a16="http://schemas.microsoft.com/office/drawing/2014/main" id="{6A30E472-3E41-4845-AF8D-415FA3DF981D}"/>
                  </a:ext>
                </a:extLst>
              </p:cNvPr>
              <p:cNvSpPr txBox="1"/>
              <p:nvPr/>
            </p:nvSpPr>
            <p:spPr>
              <a:xfrm>
                <a:off x="7548456" y="867671"/>
                <a:ext cx="218137" cy="369332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GB" sz="240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𝜀</m:t>
                      </m:r>
                    </m:oMath>
                  </m:oMathPara>
                </a14:m>
                <a:endParaRPr lang="en-GB" sz="2400" dirty="0"/>
              </a:p>
            </p:txBody>
          </p:sp>
        </mc:Choice>
        <mc:Fallback xmlns="">
          <p:sp>
            <p:nvSpPr>
              <p:cNvPr id="16" name="TextBox 15">
                <a:extLst>
                  <a:ext uri="{FF2B5EF4-FFF2-40B4-BE49-F238E27FC236}">
                    <a16:creationId xmlns:a16="http://schemas.microsoft.com/office/drawing/2014/main" id="{6A30E472-3E41-4845-AF8D-415FA3DF981D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7548456" y="867671"/>
                <a:ext cx="218137" cy="369332"/>
              </a:xfrm>
              <a:prstGeom prst="rect">
                <a:avLst/>
              </a:prstGeom>
              <a:blipFill>
                <a:blip r:embed="rId8"/>
                <a:stretch>
                  <a:fillRect l="-16667" r="-16667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7" name="TextBox 16">
                <a:extLst>
                  <a:ext uri="{FF2B5EF4-FFF2-40B4-BE49-F238E27FC236}">
                    <a16:creationId xmlns:a16="http://schemas.microsoft.com/office/drawing/2014/main" id="{6F39F585-7BE9-4543-8B14-97DB7257B6FC}"/>
                  </a:ext>
                </a:extLst>
              </p:cNvPr>
              <p:cNvSpPr txBox="1"/>
              <p:nvPr/>
            </p:nvSpPr>
            <p:spPr>
              <a:xfrm>
                <a:off x="8515084" y="1052337"/>
                <a:ext cx="267189" cy="369332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GB" sz="2400" b="0" i="1" smtClean="0">
                          <a:latin typeface="Cambria Math" panose="02040503050406030204" pitchFamily="18" charset="0"/>
                        </a:rPr>
                        <m:t>𝑃</m:t>
                      </m:r>
                    </m:oMath>
                  </m:oMathPara>
                </a14:m>
                <a:endParaRPr lang="en-GB" sz="2400" dirty="0"/>
              </a:p>
            </p:txBody>
          </p:sp>
        </mc:Choice>
        <mc:Fallback xmlns="">
          <p:sp>
            <p:nvSpPr>
              <p:cNvPr id="17" name="TextBox 16">
                <a:extLst>
                  <a:ext uri="{FF2B5EF4-FFF2-40B4-BE49-F238E27FC236}">
                    <a16:creationId xmlns:a16="http://schemas.microsoft.com/office/drawing/2014/main" id="{6F39F585-7BE9-4543-8B14-97DB7257B6FC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8515084" y="1052337"/>
                <a:ext cx="267189" cy="369332"/>
              </a:xfrm>
              <a:prstGeom prst="rect">
                <a:avLst/>
              </a:prstGeom>
              <a:blipFill>
                <a:blip r:embed="rId9"/>
                <a:stretch>
                  <a:fillRect l="-27273" r="-22727" b="-6667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8" name="TextBox 17">
                <a:extLst>
                  <a:ext uri="{FF2B5EF4-FFF2-40B4-BE49-F238E27FC236}">
                    <a16:creationId xmlns:a16="http://schemas.microsoft.com/office/drawing/2014/main" id="{B8AB6896-9D29-4224-9EFC-0A3D5AD84933}"/>
                  </a:ext>
                </a:extLst>
              </p:cNvPr>
              <p:cNvSpPr txBox="1"/>
              <p:nvPr/>
            </p:nvSpPr>
            <p:spPr>
              <a:xfrm>
                <a:off x="11012358" y="1052337"/>
                <a:ext cx="286360" cy="369332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GB" sz="2400" b="0" i="1" smtClean="0">
                          <a:latin typeface="Cambria Math" panose="02040503050406030204" pitchFamily="18" charset="0"/>
                        </a:rPr>
                        <m:t>𝑄</m:t>
                      </m:r>
                    </m:oMath>
                  </m:oMathPara>
                </a14:m>
                <a:endParaRPr lang="en-GB" sz="2400" dirty="0"/>
              </a:p>
            </p:txBody>
          </p:sp>
        </mc:Choice>
        <mc:Fallback xmlns="">
          <p:sp>
            <p:nvSpPr>
              <p:cNvPr id="18" name="TextBox 17">
                <a:extLst>
                  <a:ext uri="{FF2B5EF4-FFF2-40B4-BE49-F238E27FC236}">
                    <a16:creationId xmlns:a16="http://schemas.microsoft.com/office/drawing/2014/main" id="{B8AB6896-9D29-4224-9EFC-0A3D5AD84933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1012358" y="1052337"/>
                <a:ext cx="286360" cy="369332"/>
              </a:xfrm>
              <a:prstGeom prst="rect">
                <a:avLst/>
              </a:prstGeom>
              <a:blipFill>
                <a:blip r:embed="rId10"/>
                <a:stretch>
                  <a:fillRect l="-34043" r="-31915" b="-30000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9" name="TextBox 18">
                <a:extLst>
                  <a:ext uri="{FF2B5EF4-FFF2-40B4-BE49-F238E27FC236}">
                    <a16:creationId xmlns:a16="http://schemas.microsoft.com/office/drawing/2014/main" id="{19976EC6-08CC-455A-91E8-F08105851F2C}"/>
                  </a:ext>
                </a:extLst>
              </p:cNvPr>
              <p:cNvSpPr txBox="1"/>
              <p:nvPr/>
            </p:nvSpPr>
            <p:spPr>
              <a:xfrm>
                <a:off x="8033319" y="2426509"/>
                <a:ext cx="238847" cy="369332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GB" sz="2400" b="0" i="1" smtClean="0">
                          <a:latin typeface="Cambria Math" panose="02040503050406030204" pitchFamily="18" charset="0"/>
                        </a:rPr>
                        <m:t>5</m:t>
                      </m:r>
                    </m:oMath>
                  </m:oMathPara>
                </a14:m>
                <a:endParaRPr lang="en-GB" sz="2400" dirty="0"/>
              </a:p>
            </p:txBody>
          </p:sp>
        </mc:Choice>
        <mc:Fallback xmlns="">
          <p:sp>
            <p:nvSpPr>
              <p:cNvPr id="19" name="TextBox 18">
                <a:extLst>
                  <a:ext uri="{FF2B5EF4-FFF2-40B4-BE49-F238E27FC236}">
                    <a16:creationId xmlns:a16="http://schemas.microsoft.com/office/drawing/2014/main" id="{19976EC6-08CC-455A-91E8-F08105851F2C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8033319" y="2426509"/>
                <a:ext cx="238847" cy="369332"/>
              </a:xfrm>
              <a:prstGeom prst="rect">
                <a:avLst/>
              </a:prstGeom>
              <a:blipFill>
                <a:blip r:embed="rId11"/>
                <a:stretch>
                  <a:fillRect l="-33333" r="-33333" b="-8197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20" name="TextBox 19">
            <a:extLst>
              <a:ext uri="{FF2B5EF4-FFF2-40B4-BE49-F238E27FC236}">
                <a16:creationId xmlns:a16="http://schemas.microsoft.com/office/drawing/2014/main" id="{793A3C14-E2FE-4BD7-8C46-8ED3F5B1EF08}"/>
              </a:ext>
            </a:extLst>
          </p:cNvPr>
          <p:cNvSpPr txBox="1"/>
          <p:nvPr/>
        </p:nvSpPr>
        <p:spPr>
          <a:xfrm>
            <a:off x="10396805" y="1802015"/>
            <a:ext cx="615553" cy="369332"/>
          </a:xfrm>
          <a:prstGeom prst="rect">
            <a:avLst/>
          </a:prstGeom>
          <a:noFill/>
        </p:spPr>
        <p:txBody>
          <a:bodyPr wrap="none" lIns="0" tIns="0" rIns="0" bIns="0" rtlCol="0">
            <a:spAutoFit/>
          </a:bodyPr>
          <a:lstStyle/>
          <a:p>
            <a:r>
              <a:rPr lang="en-GB" sz="2400" dirty="0"/>
              <a:t>____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21" name="TextBox 20">
                <a:extLst>
                  <a:ext uri="{FF2B5EF4-FFF2-40B4-BE49-F238E27FC236}">
                    <a16:creationId xmlns:a16="http://schemas.microsoft.com/office/drawing/2014/main" id="{47B62141-98F7-4CA1-AF1C-8DCEB434BB70}"/>
                  </a:ext>
                </a:extLst>
              </p:cNvPr>
              <p:cNvSpPr txBox="1"/>
              <p:nvPr/>
            </p:nvSpPr>
            <p:spPr>
              <a:xfrm>
                <a:off x="6546575" y="125644"/>
                <a:ext cx="5392912" cy="830997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GB" sz="2400" dirty="0"/>
                  <a:t>The Venn diagram below shows how twenty people voted between </a:t>
                </a:r>
                <a14:m>
                  <m:oMath xmlns:m="http://schemas.openxmlformats.org/officeDocument/2006/math">
                    <m:r>
                      <a:rPr lang="en-GB" sz="2400" b="0" i="1" smtClean="0">
                        <a:latin typeface="Cambria Math" panose="02040503050406030204" pitchFamily="18" charset="0"/>
                      </a:rPr>
                      <m:t>𝑃</m:t>
                    </m:r>
                  </m:oMath>
                </a14:m>
                <a:r>
                  <a:rPr lang="en-US" sz="2400" dirty="0"/>
                  <a:t> and </a:t>
                </a:r>
                <a14:m>
                  <m:oMath xmlns:m="http://schemas.openxmlformats.org/officeDocument/2006/math">
                    <m:r>
                      <a:rPr lang="en-GB" sz="2400" b="0" i="1" smtClean="0">
                        <a:latin typeface="Cambria Math" panose="02040503050406030204" pitchFamily="18" charset="0"/>
                      </a:rPr>
                      <m:t>𝑄</m:t>
                    </m:r>
                  </m:oMath>
                </a14:m>
                <a:r>
                  <a:rPr lang="en-US" sz="2400" dirty="0"/>
                  <a:t>.</a:t>
                </a:r>
              </a:p>
            </p:txBody>
          </p:sp>
        </mc:Choice>
        <mc:Fallback xmlns="">
          <p:sp>
            <p:nvSpPr>
              <p:cNvPr id="21" name="TextBox 20">
                <a:extLst>
                  <a:ext uri="{FF2B5EF4-FFF2-40B4-BE49-F238E27FC236}">
                    <a16:creationId xmlns:a16="http://schemas.microsoft.com/office/drawing/2014/main" id="{47B62141-98F7-4CA1-AF1C-8DCEB434BB70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546575" y="125644"/>
                <a:ext cx="5392912" cy="830997"/>
              </a:xfrm>
              <a:prstGeom prst="rect">
                <a:avLst/>
              </a:prstGeom>
              <a:blipFill>
                <a:blip r:embed="rId12"/>
                <a:stretch>
                  <a:fillRect l="-1808" t="-5882" b="-16176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22" name="TextBox 21">
            <a:extLst>
              <a:ext uri="{FF2B5EF4-FFF2-40B4-BE49-F238E27FC236}">
                <a16:creationId xmlns:a16="http://schemas.microsoft.com/office/drawing/2014/main" id="{C4736780-DA16-4195-95F6-1FA7D9CA5680}"/>
              </a:ext>
            </a:extLst>
          </p:cNvPr>
          <p:cNvSpPr txBox="1"/>
          <p:nvPr/>
        </p:nvSpPr>
        <p:spPr>
          <a:xfrm>
            <a:off x="9549812" y="1802015"/>
            <a:ext cx="615553" cy="369332"/>
          </a:xfrm>
          <a:prstGeom prst="rect">
            <a:avLst/>
          </a:prstGeom>
          <a:noFill/>
        </p:spPr>
        <p:txBody>
          <a:bodyPr wrap="none" lIns="0" tIns="0" rIns="0" bIns="0" rtlCol="0">
            <a:spAutoFit/>
          </a:bodyPr>
          <a:lstStyle/>
          <a:p>
            <a:r>
              <a:rPr lang="en-GB" sz="2400" dirty="0"/>
              <a:t>____</a:t>
            </a:r>
          </a:p>
        </p:txBody>
      </p:sp>
      <p:sp>
        <p:nvSpPr>
          <p:cNvPr id="23" name="TextBox 22">
            <a:extLst>
              <a:ext uri="{FF2B5EF4-FFF2-40B4-BE49-F238E27FC236}">
                <a16:creationId xmlns:a16="http://schemas.microsoft.com/office/drawing/2014/main" id="{05432060-456F-4537-89F9-865E2BF79B50}"/>
              </a:ext>
            </a:extLst>
          </p:cNvPr>
          <p:cNvSpPr txBox="1"/>
          <p:nvPr/>
        </p:nvSpPr>
        <p:spPr>
          <a:xfrm>
            <a:off x="8704849" y="1802015"/>
            <a:ext cx="615553" cy="369332"/>
          </a:xfrm>
          <a:prstGeom prst="rect">
            <a:avLst/>
          </a:prstGeom>
          <a:noFill/>
        </p:spPr>
        <p:txBody>
          <a:bodyPr wrap="none" lIns="0" tIns="0" rIns="0" bIns="0" rtlCol="0">
            <a:spAutoFit/>
          </a:bodyPr>
          <a:lstStyle/>
          <a:p>
            <a:r>
              <a:rPr lang="en-GB" sz="2400" dirty="0"/>
              <a:t>____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24" name="TextBox 23">
                <a:extLst>
                  <a:ext uri="{FF2B5EF4-FFF2-40B4-BE49-F238E27FC236}">
                    <a16:creationId xmlns:a16="http://schemas.microsoft.com/office/drawing/2014/main" id="{E9ECC972-9464-45B6-8816-4B404D6BCC6A}"/>
                  </a:ext>
                </a:extLst>
              </p:cNvPr>
              <p:cNvSpPr txBox="1"/>
              <p:nvPr/>
            </p:nvSpPr>
            <p:spPr>
              <a:xfrm>
                <a:off x="8871057" y="1774611"/>
                <a:ext cx="259686" cy="369332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GB" sz="2400" b="1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𝒂</m:t>
                      </m:r>
                    </m:oMath>
                  </m:oMathPara>
                </a14:m>
                <a:endParaRPr lang="en-GB" sz="2400" b="1" dirty="0">
                  <a:solidFill>
                    <a:srgbClr val="FF0000"/>
                  </a:solidFill>
                </a:endParaRPr>
              </a:p>
            </p:txBody>
          </p:sp>
        </mc:Choice>
        <mc:Fallback xmlns="">
          <p:sp>
            <p:nvSpPr>
              <p:cNvPr id="24" name="TextBox 23">
                <a:extLst>
                  <a:ext uri="{FF2B5EF4-FFF2-40B4-BE49-F238E27FC236}">
                    <a16:creationId xmlns:a16="http://schemas.microsoft.com/office/drawing/2014/main" id="{E9ECC972-9464-45B6-8816-4B404D6BCC6A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8871057" y="1774611"/>
                <a:ext cx="259686" cy="369332"/>
              </a:xfrm>
              <a:prstGeom prst="rect">
                <a:avLst/>
              </a:prstGeom>
              <a:blipFill>
                <a:blip r:embed="rId13"/>
                <a:stretch>
                  <a:fillRect l="-16279" r="-16279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25" name="TextBox 24">
                <a:extLst>
                  <a:ext uri="{FF2B5EF4-FFF2-40B4-BE49-F238E27FC236}">
                    <a16:creationId xmlns:a16="http://schemas.microsoft.com/office/drawing/2014/main" id="{B3279109-3A94-4E36-B77B-C389CAF2B994}"/>
                  </a:ext>
                </a:extLst>
              </p:cNvPr>
              <p:cNvSpPr txBox="1"/>
              <p:nvPr/>
            </p:nvSpPr>
            <p:spPr>
              <a:xfrm>
                <a:off x="9714098" y="1774611"/>
                <a:ext cx="256480" cy="369332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GB" sz="2400" b="1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𝒃</m:t>
                      </m:r>
                    </m:oMath>
                  </m:oMathPara>
                </a14:m>
                <a:endParaRPr lang="en-GB" sz="2400" b="1" dirty="0">
                  <a:solidFill>
                    <a:srgbClr val="FF0000"/>
                  </a:solidFill>
                </a:endParaRPr>
              </a:p>
            </p:txBody>
          </p:sp>
        </mc:Choice>
        <mc:Fallback xmlns="">
          <p:sp>
            <p:nvSpPr>
              <p:cNvPr id="25" name="TextBox 24">
                <a:extLst>
                  <a:ext uri="{FF2B5EF4-FFF2-40B4-BE49-F238E27FC236}">
                    <a16:creationId xmlns:a16="http://schemas.microsoft.com/office/drawing/2014/main" id="{B3279109-3A94-4E36-B77B-C389CAF2B994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9714098" y="1774611"/>
                <a:ext cx="256480" cy="369332"/>
              </a:xfrm>
              <a:prstGeom prst="rect">
                <a:avLst/>
              </a:prstGeom>
              <a:blipFill>
                <a:blip r:embed="rId14"/>
                <a:stretch>
                  <a:fillRect l="-30952" r="-28571" b="-8197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26" name="TextBox 25">
                <a:extLst>
                  <a:ext uri="{FF2B5EF4-FFF2-40B4-BE49-F238E27FC236}">
                    <a16:creationId xmlns:a16="http://schemas.microsoft.com/office/drawing/2014/main" id="{E81E3EFE-5751-48D3-AE43-7A2CDEFCA92B}"/>
                  </a:ext>
                </a:extLst>
              </p:cNvPr>
              <p:cNvSpPr txBox="1"/>
              <p:nvPr/>
            </p:nvSpPr>
            <p:spPr>
              <a:xfrm>
                <a:off x="10580421" y="1774611"/>
                <a:ext cx="253274" cy="369332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GB" sz="2400" b="1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𝟖</m:t>
                      </m:r>
                    </m:oMath>
                  </m:oMathPara>
                </a14:m>
                <a:endParaRPr lang="en-GB" sz="2400" b="1" dirty="0">
                  <a:solidFill>
                    <a:srgbClr val="FF0000"/>
                  </a:solidFill>
                </a:endParaRPr>
              </a:p>
            </p:txBody>
          </p:sp>
        </mc:Choice>
        <mc:Fallback xmlns="">
          <p:sp>
            <p:nvSpPr>
              <p:cNvPr id="26" name="TextBox 25">
                <a:extLst>
                  <a:ext uri="{FF2B5EF4-FFF2-40B4-BE49-F238E27FC236}">
                    <a16:creationId xmlns:a16="http://schemas.microsoft.com/office/drawing/2014/main" id="{E81E3EFE-5751-48D3-AE43-7A2CDEFCA92B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0580421" y="1774611"/>
                <a:ext cx="253274" cy="369332"/>
              </a:xfrm>
              <a:prstGeom prst="rect">
                <a:avLst/>
              </a:prstGeom>
              <a:blipFill>
                <a:blip r:embed="rId15"/>
                <a:stretch>
                  <a:fillRect l="-29268" r="-29268" b="-6557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27" name="TextBox 26">
                <a:extLst>
                  <a:ext uri="{FF2B5EF4-FFF2-40B4-BE49-F238E27FC236}">
                    <a16:creationId xmlns:a16="http://schemas.microsoft.com/office/drawing/2014/main" id="{F38689D9-4449-4F08-818C-F2D7AD753FCF}"/>
                  </a:ext>
                </a:extLst>
              </p:cNvPr>
              <p:cNvSpPr txBox="1"/>
              <p:nvPr/>
            </p:nvSpPr>
            <p:spPr>
              <a:xfrm>
                <a:off x="8480669" y="3020133"/>
                <a:ext cx="1397819" cy="369332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14:m>
                  <m:oMath xmlns:m="http://schemas.openxmlformats.org/officeDocument/2006/math">
                    <m:r>
                      <a:rPr lang="en-GB" sz="2400" b="1" i="1" smtClean="0">
                        <a:solidFill>
                          <a:srgbClr val="FF0000"/>
                        </a:solidFill>
                        <a:latin typeface="Cambria Math" panose="02040503050406030204" pitchFamily="18" charset="0"/>
                      </a:rPr>
                      <m:t>𝒂</m:t>
                    </m:r>
                    <m:r>
                      <a:rPr lang="en-GB" sz="2400" b="1" i="1" smtClean="0">
                        <a:solidFill>
                          <a:srgbClr val="FF0000"/>
                        </a:solidFill>
                        <a:latin typeface="Cambria Math" panose="02040503050406030204" pitchFamily="18" charset="0"/>
                      </a:rPr>
                      <m:t>+</m:t>
                    </m:r>
                    <m:r>
                      <a:rPr lang="en-GB" sz="2400" b="1" i="1" smtClean="0">
                        <a:solidFill>
                          <a:srgbClr val="FF0000"/>
                        </a:solidFill>
                        <a:latin typeface="Cambria Math" panose="02040503050406030204" pitchFamily="18" charset="0"/>
                      </a:rPr>
                      <m:t>𝒃</m:t>
                    </m:r>
                    <m:r>
                      <a:rPr lang="en-GB" sz="2400" b="1" i="1" smtClean="0">
                        <a:solidFill>
                          <a:srgbClr val="FF0000"/>
                        </a:solidFill>
                        <a:latin typeface="Cambria Math" panose="02040503050406030204" pitchFamily="18" charset="0"/>
                      </a:rPr>
                      <m:t>=</m:t>
                    </m:r>
                    <m:r>
                      <a:rPr lang="en-GB" sz="2400" b="1" i="1" smtClean="0">
                        <a:solidFill>
                          <a:srgbClr val="FF0000"/>
                        </a:solidFill>
                        <a:latin typeface="Cambria Math" panose="02040503050406030204" pitchFamily="18" charset="0"/>
                      </a:rPr>
                      <m:t>𝟕</m:t>
                    </m:r>
                  </m:oMath>
                </a14:m>
                <a:r>
                  <a:rPr lang="en-GB" sz="2400" b="1" dirty="0">
                    <a:solidFill>
                      <a:srgbClr val="FF0000"/>
                    </a:solidFill>
                  </a:rPr>
                  <a:t> </a:t>
                </a:r>
              </a:p>
            </p:txBody>
          </p:sp>
        </mc:Choice>
        <mc:Fallback xmlns="">
          <p:sp>
            <p:nvSpPr>
              <p:cNvPr id="27" name="TextBox 26">
                <a:extLst>
                  <a:ext uri="{FF2B5EF4-FFF2-40B4-BE49-F238E27FC236}">
                    <a16:creationId xmlns:a16="http://schemas.microsoft.com/office/drawing/2014/main" id="{F38689D9-4449-4F08-818C-F2D7AD753FCF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8480669" y="3020133"/>
                <a:ext cx="1397819" cy="369332"/>
              </a:xfrm>
              <a:prstGeom prst="rect">
                <a:avLst/>
              </a:prstGeom>
              <a:blipFill>
                <a:blip r:embed="rId16"/>
                <a:stretch>
                  <a:fillRect l="-5677" r="-2183" b="-8197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p:pic>
        <p:nvPicPr>
          <p:cNvPr id="29" name="Picture 28">
            <a:extLst>
              <a:ext uri="{FF2B5EF4-FFF2-40B4-BE49-F238E27FC236}">
                <a16:creationId xmlns:a16="http://schemas.microsoft.com/office/drawing/2014/main" id="{D4A5C4D7-2BFD-47FC-B279-F525DF9E4090}"/>
              </a:ext>
            </a:extLst>
          </p:cNvPr>
          <p:cNvPicPr>
            <a:picLocks noChangeAspect="1"/>
          </p:cNvPicPr>
          <p:nvPr/>
        </p:nvPicPr>
        <p:blipFill>
          <a:blip r:embed="rId1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339709" y="1394218"/>
            <a:ext cx="1160426" cy="1146814"/>
          </a:xfrm>
          <a:prstGeom prst="rect">
            <a:avLst/>
          </a:prstGeom>
        </p:spPr>
      </p:pic>
      <p:pic>
        <p:nvPicPr>
          <p:cNvPr id="35" name="Picture 34">
            <a:extLst>
              <a:ext uri="{FF2B5EF4-FFF2-40B4-BE49-F238E27FC236}">
                <a16:creationId xmlns:a16="http://schemas.microsoft.com/office/drawing/2014/main" id="{40092BD3-6A58-4AA5-8EB2-9969A91E96BB}"/>
              </a:ext>
            </a:extLst>
          </p:cNvPr>
          <p:cNvPicPr>
            <a:picLocks noChangeAspect="1"/>
          </p:cNvPicPr>
          <p:nvPr/>
        </p:nvPicPr>
        <p:blipFill>
          <a:blip r:embed="rId18"/>
          <a:stretch>
            <a:fillRect/>
          </a:stretch>
        </p:blipFill>
        <p:spPr>
          <a:xfrm>
            <a:off x="2880301" y="1883589"/>
            <a:ext cx="1541131" cy="1455172"/>
          </a:xfrm>
          <a:prstGeom prst="rect">
            <a:avLst/>
          </a:prstGeom>
        </p:spPr>
      </p:pic>
      <p:sp>
        <p:nvSpPr>
          <p:cNvPr id="58" name="TextBox 57">
            <a:extLst>
              <a:ext uri="{FF2B5EF4-FFF2-40B4-BE49-F238E27FC236}">
                <a16:creationId xmlns:a16="http://schemas.microsoft.com/office/drawing/2014/main" id="{78BA0C4E-3805-46FE-9781-F69DE11613C9}"/>
              </a:ext>
            </a:extLst>
          </p:cNvPr>
          <p:cNvSpPr txBox="1"/>
          <p:nvPr/>
        </p:nvSpPr>
        <p:spPr>
          <a:xfrm>
            <a:off x="4695359" y="5942238"/>
            <a:ext cx="1335822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sz="2400" dirty="0"/>
              <a:t>Find</a:t>
            </a:r>
          </a:p>
          <a:p>
            <a:pPr algn="ctr"/>
            <a:r>
              <a:rPr lang="en-GB" sz="2400" dirty="0"/>
              <a:t>_______</a:t>
            </a:r>
            <a:endParaRPr lang="en-US" sz="2400" dirty="0"/>
          </a:p>
        </p:txBody>
      </p:sp>
      <p:sp>
        <p:nvSpPr>
          <p:cNvPr id="59" name="Oval 58">
            <a:extLst>
              <a:ext uri="{FF2B5EF4-FFF2-40B4-BE49-F238E27FC236}">
                <a16:creationId xmlns:a16="http://schemas.microsoft.com/office/drawing/2014/main" id="{288C3AC6-71F8-4890-87F2-2D4CB67DF02E}"/>
              </a:ext>
            </a:extLst>
          </p:cNvPr>
          <p:cNvSpPr/>
          <p:nvPr/>
        </p:nvSpPr>
        <p:spPr>
          <a:xfrm>
            <a:off x="1607053" y="4838344"/>
            <a:ext cx="1749287" cy="1679734"/>
          </a:xfrm>
          <a:prstGeom prst="ellipse">
            <a:avLst/>
          </a:prstGeom>
          <a:noFill/>
          <a:ln w="285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60" name="Oval 59">
            <a:extLst>
              <a:ext uri="{FF2B5EF4-FFF2-40B4-BE49-F238E27FC236}">
                <a16:creationId xmlns:a16="http://schemas.microsoft.com/office/drawing/2014/main" id="{8F59AF40-7B84-4BBE-858E-C313BEEB75E0}"/>
              </a:ext>
            </a:extLst>
          </p:cNvPr>
          <p:cNvSpPr/>
          <p:nvPr/>
        </p:nvSpPr>
        <p:spPr>
          <a:xfrm>
            <a:off x="2730424" y="4838344"/>
            <a:ext cx="1749287" cy="1679734"/>
          </a:xfrm>
          <a:prstGeom prst="ellipse">
            <a:avLst/>
          </a:prstGeom>
          <a:noFill/>
          <a:ln w="285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61" name="Rectangle 60">
            <a:extLst>
              <a:ext uri="{FF2B5EF4-FFF2-40B4-BE49-F238E27FC236}">
                <a16:creationId xmlns:a16="http://schemas.microsoft.com/office/drawing/2014/main" id="{30004066-7B03-43FB-B3DB-C7F21EB908A2}"/>
              </a:ext>
            </a:extLst>
          </p:cNvPr>
          <p:cNvSpPr/>
          <p:nvPr/>
        </p:nvSpPr>
        <p:spPr>
          <a:xfrm>
            <a:off x="298551" y="4510477"/>
            <a:ext cx="4360717" cy="2267323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62" name="TextBox 61">
                <a:extLst>
                  <a:ext uri="{FF2B5EF4-FFF2-40B4-BE49-F238E27FC236}">
                    <a16:creationId xmlns:a16="http://schemas.microsoft.com/office/drawing/2014/main" id="{55918D9E-4F18-4C27-9B72-9D5CA0B4064A}"/>
                  </a:ext>
                </a:extLst>
              </p:cNvPr>
              <p:cNvSpPr txBox="1"/>
              <p:nvPr/>
            </p:nvSpPr>
            <p:spPr>
              <a:xfrm>
                <a:off x="79201" y="4457750"/>
                <a:ext cx="218137" cy="369332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GB" sz="240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𝜀</m:t>
                      </m:r>
                    </m:oMath>
                  </m:oMathPara>
                </a14:m>
                <a:endParaRPr lang="en-GB" sz="2400" dirty="0"/>
              </a:p>
            </p:txBody>
          </p:sp>
        </mc:Choice>
        <mc:Fallback xmlns="">
          <p:sp>
            <p:nvSpPr>
              <p:cNvPr id="62" name="TextBox 61">
                <a:extLst>
                  <a:ext uri="{FF2B5EF4-FFF2-40B4-BE49-F238E27FC236}">
                    <a16:creationId xmlns:a16="http://schemas.microsoft.com/office/drawing/2014/main" id="{55918D9E-4F18-4C27-9B72-9D5CA0B4064A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79201" y="4457750"/>
                <a:ext cx="218137" cy="369332"/>
              </a:xfrm>
              <a:prstGeom prst="rect">
                <a:avLst/>
              </a:prstGeom>
              <a:blipFill>
                <a:blip r:embed="rId19"/>
                <a:stretch>
                  <a:fillRect l="-19444" r="-13889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63" name="TextBox 62">
                <a:extLst>
                  <a:ext uri="{FF2B5EF4-FFF2-40B4-BE49-F238E27FC236}">
                    <a16:creationId xmlns:a16="http://schemas.microsoft.com/office/drawing/2014/main" id="{1F2EFCD9-31A8-4BE1-B425-DDCE53F1C756}"/>
                  </a:ext>
                </a:extLst>
              </p:cNvPr>
              <p:cNvSpPr txBox="1"/>
              <p:nvPr/>
            </p:nvSpPr>
            <p:spPr>
              <a:xfrm>
                <a:off x="537303" y="4715295"/>
                <a:ext cx="238720" cy="369332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GB" sz="2400" b="0" i="1" smtClean="0">
                          <a:latin typeface="Cambria Math" panose="02040503050406030204" pitchFamily="18" charset="0"/>
                        </a:rPr>
                        <m:t>𝐿</m:t>
                      </m:r>
                    </m:oMath>
                  </m:oMathPara>
                </a14:m>
                <a:endParaRPr lang="en-GB" sz="2400" dirty="0"/>
              </a:p>
            </p:txBody>
          </p:sp>
        </mc:Choice>
        <mc:Fallback xmlns="">
          <p:sp>
            <p:nvSpPr>
              <p:cNvPr id="63" name="TextBox 62">
                <a:extLst>
                  <a:ext uri="{FF2B5EF4-FFF2-40B4-BE49-F238E27FC236}">
                    <a16:creationId xmlns:a16="http://schemas.microsoft.com/office/drawing/2014/main" id="{1F2EFCD9-31A8-4BE1-B425-DDCE53F1C756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37303" y="4715295"/>
                <a:ext cx="238720" cy="369332"/>
              </a:xfrm>
              <a:prstGeom prst="rect">
                <a:avLst/>
              </a:prstGeom>
              <a:blipFill>
                <a:blip r:embed="rId20"/>
                <a:stretch>
                  <a:fillRect l="-28205" r="-30769" b="-6667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64" name="TextBox 63">
                <a:extLst>
                  <a:ext uri="{FF2B5EF4-FFF2-40B4-BE49-F238E27FC236}">
                    <a16:creationId xmlns:a16="http://schemas.microsoft.com/office/drawing/2014/main" id="{01947E4D-00D5-4910-A17E-59E70F439B9F}"/>
                  </a:ext>
                </a:extLst>
              </p:cNvPr>
              <p:cNvSpPr txBox="1"/>
              <p:nvPr/>
            </p:nvSpPr>
            <p:spPr>
              <a:xfrm>
                <a:off x="4240848" y="4729824"/>
                <a:ext cx="302454" cy="369332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GB" sz="2400" b="0" i="1" smtClean="0">
                          <a:latin typeface="Cambria Math" panose="02040503050406030204" pitchFamily="18" charset="0"/>
                        </a:rPr>
                        <m:t>𝑁</m:t>
                      </m:r>
                    </m:oMath>
                  </m:oMathPara>
                </a14:m>
                <a:endParaRPr lang="en-GB" sz="2400" dirty="0"/>
              </a:p>
            </p:txBody>
          </p:sp>
        </mc:Choice>
        <mc:Fallback xmlns="">
          <p:sp>
            <p:nvSpPr>
              <p:cNvPr id="64" name="TextBox 63">
                <a:extLst>
                  <a:ext uri="{FF2B5EF4-FFF2-40B4-BE49-F238E27FC236}">
                    <a16:creationId xmlns:a16="http://schemas.microsoft.com/office/drawing/2014/main" id="{01947E4D-00D5-4910-A17E-59E70F439B9F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240848" y="4729824"/>
                <a:ext cx="302454" cy="369332"/>
              </a:xfrm>
              <a:prstGeom prst="rect">
                <a:avLst/>
              </a:prstGeom>
              <a:blipFill>
                <a:blip r:embed="rId21"/>
                <a:stretch>
                  <a:fillRect l="-24490" r="-22449" b="-6667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65" name="TextBox 64">
                <a:extLst>
                  <a:ext uri="{FF2B5EF4-FFF2-40B4-BE49-F238E27FC236}">
                    <a16:creationId xmlns:a16="http://schemas.microsoft.com/office/drawing/2014/main" id="{B39F56EE-0172-4954-AA7F-B82F2B008756}"/>
                  </a:ext>
                </a:extLst>
              </p:cNvPr>
              <p:cNvSpPr txBox="1"/>
              <p:nvPr/>
            </p:nvSpPr>
            <p:spPr>
              <a:xfrm>
                <a:off x="401572" y="6322634"/>
                <a:ext cx="238847" cy="369332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GB" sz="2400" b="0" i="1" smtClean="0">
                          <a:latin typeface="Cambria Math" panose="02040503050406030204" pitchFamily="18" charset="0"/>
                        </a:rPr>
                        <m:t>6</m:t>
                      </m:r>
                    </m:oMath>
                  </m:oMathPara>
                </a14:m>
                <a:endParaRPr lang="en-GB" sz="2400" dirty="0"/>
              </a:p>
            </p:txBody>
          </p:sp>
        </mc:Choice>
        <mc:Fallback xmlns="">
          <p:sp>
            <p:nvSpPr>
              <p:cNvPr id="65" name="TextBox 64">
                <a:extLst>
                  <a:ext uri="{FF2B5EF4-FFF2-40B4-BE49-F238E27FC236}">
                    <a16:creationId xmlns:a16="http://schemas.microsoft.com/office/drawing/2014/main" id="{B39F56EE-0172-4954-AA7F-B82F2B008756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01572" y="6322634"/>
                <a:ext cx="238847" cy="369332"/>
              </a:xfrm>
              <a:prstGeom prst="rect">
                <a:avLst/>
              </a:prstGeom>
              <a:blipFill>
                <a:blip r:embed="rId22"/>
                <a:stretch>
                  <a:fillRect l="-30769" r="-30769" b="-6557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71" name="TextBox 70">
                <a:extLst>
                  <a:ext uri="{FF2B5EF4-FFF2-40B4-BE49-F238E27FC236}">
                    <a16:creationId xmlns:a16="http://schemas.microsoft.com/office/drawing/2014/main" id="{7B68E029-A308-41C2-A691-400F9971EBDB}"/>
                  </a:ext>
                </a:extLst>
              </p:cNvPr>
              <p:cNvSpPr txBox="1"/>
              <p:nvPr/>
            </p:nvSpPr>
            <p:spPr>
              <a:xfrm>
                <a:off x="4708922" y="6313013"/>
                <a:ext cx="1385572" cy="369332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GB" sz="2400" b="1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𝒏</m:t>
                      </m:r>
                      <m:r>
                        <a:rPr lang="en-GB" sz="2400" b="1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(</m:t>
                      </m:r>
                      <m:r>
                        <a:rPr lang="en-GB" sz="2400" b="1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𝑴</m:t>
                      </m:r>
                      <m:r>
                        <a:rPr lang="en-GB" sz="2400" b="1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∩</m:t>
                      </m:r>
                      <m:r>
                        <a:rPr lang="en-GB" sz="2400" b="1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𝑵</m:t>
                      </m:r>
                      <m:r>
                        <a:rPr lang="en-GB" sz="2400" b="1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)</m:t>
                      </m:r>
                    </m:oMath>
                  </m:oMathPara>
                </a14:m>
                <a:endParaRPr lang="en-GB" sz="2400" b="1" dirty="0">
                  <a:solidFill>
                    <a:srgbClr val="FF0000"/>
                  </a:solidFill>
                </a:endParaRPr>
              </a:p>
            </p:txBody>
          </p:sp>
        </mc:Choice>
        <mc:Fallback xmlns="">
          <p:sp>
            <p:nvSpPr>
              <p:cNvPr id="71" name="TextBox 70">
                <a:extLst>
                  <a:ext uri="{FF2B5EF4-FFF2-40B4-BE49-F238E27FC236}">
                    <a16:creationId xmlns:a16="http://schemas.microsoft.com/office/drawing/2014/main" id="{7B68E029-A308-41C2-A691-400F9971EBDB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708922" y="6313013"/>
                <a:ext cx="1385572" cy="369332"/>
              </a:xfrm>
              <a:prstGeom prst="rect">
                <a:avLst/>
              </a:prstGeom>
              <a:blipFill>
                <a:blip r:embed="rId23"/>
                <a:stretch>
                  <a:fillRect l="-2632" r="-7456" b="-35000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74" name="Oval 73">
            <a:extLst>
              <a:ext uri="{FF2B5EF4-FFF2-40B4-BE49-F238E27FC236}">
                <a16:creationId xmlns:a16="http://schemas.microsoft.com/office/drawing/2014/main" id="{D3AECFB7-B6B6-4A00-B5C0-31DC1C8639DC}"/>
              </a:ext>
            </a:extLst>
          </p:cNvPr>
          <p:cNvSpPr/>
          <p:nvPr/>
        </p:nvSpPr>
        <p:spPr>
          <a:xfrm>
            <a:off x="449757" y="4858993"/>
            <a:ext cx="1749287" cy="1679734"/>
          </a:xfrm>
          <a:prstGeom prst="ellipse">
            <a:avLst/>
          </a:prstGeom>
          <a:noFill/>
          <a:ln w="285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75" name="TextBox 74">
                <a:extLst>
                  <a:ext uri="{FF2B5EF4-FFF2-40B4-BE49-F238E27FC236}">
                    <a16:creationId xmlns:a16="http://schemas.microsoft.com/office/drawing/2014/main" id="{688B0B64-73C7-4609-89AD-6AA8F4E06B24}"/>
                  </a:ext>
                </a:extLst>
              </p:cNvPr>
              <p:cNvSpPr txBox="1"/>
              <p:nvPr/>
            </p:nvSpPr>
            <p:spPr>
              <a:xfrm>
                <a:off x="2346731" y="4510476"/>
                <a:ext cx="337721" cy="369332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GB" sz="2400" b="0" i="1" smtClean="0">
                          <a:latin typeface="Cambria Math" panose="02040503050406030204" pitchFamily="18" charset="0"/>
                        </a:rPr>
                        <m:t>𝑀</m:t>
                      </m:r>
                    </m:oMath>
                  </m:oMathPara>
                </a14:m>
                <a:endParaRPr lang="en-GB" sz="2400" dirty="0"/>
              </a:p>
            </p:txBody>
          </p:sp>
        </mc:Choice>
        <mc:Fallback xmlns="">
          <p:sp>
            <p:nvSpPr>
              <p:cNvPr id="75" name="TextBox 74">
                <a:extLst>
                  <a:ext uri="{FF2B5EF4-FFF2-40B4-BE49-F238E27FC236}">
                    <a16:creationId xmlns:a16="http://schemas.microsoft.com/office/drawing/2014/main" id="{688B0B64-73C7-4609-89AD-6AA8F4E06B24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346731" y="4510476"/>
                <a:ext cx="337721" cy="369332"/>
              </a:xfrm>
              <a:prstGeom prst="rect">
                <a:avLst/>
              </a:prstGeom>
              <a:blipFill>
                <a:blip r:embed="rId24"/>
                <a:stretch>
                  <a:fillRect l="-21818" r="-20000" b="-6667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76" name="TextBox 75">
            <a:extLst>
              <a:ext uri="{FF2B5EF4-FFF2-40B4-BE49-F238E27FC236}">
                <a16:creationId xmlns:a16="http://schemas.microsoft.com/office/drawing/2014/main" id="{500ABBF0-EAEC-4624-9D3F-B2458DE3CA56}"/>
              </a:ext>
            </a:extLst>
          </p:cNvPr>
          <p:cNvSpPr txBox="1"/>
          <p:nvPr/>
        </p:nvSpPr>
        <p:spPr>
          <a:xfrm>
            <a:off x="297337" y="3621622"/>
            <a:ext cx="4182373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2200" dirty="0"/>
              <a:t>The Venn diagram shows the number of people in each section</a:t>
            </a:r>
            <a:r>
              <a:rPr lang="en-US" sz="2200" dirty="0"/>
              <a:t>.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77" name="TextBox 76">
                <a:extLst>
                  <a:ext uri="{FF2B5EF4-FFF2-40B4-BE49-F238E27FC236}">
                    <a16:creationId xmlns:a16="http://schemas.microsoft.com/office/drawing/2014/main" id="{7FF41DB7-A384-4B4F-8115-EC77128C747B}"/>
                  </a:ext>
                </a:extLst>
              </p:cNvPr>
              <p:cNvSpPr txBox="1"/>
              <p:nvPr/>
            </p:nvSpPr>
            <p:spPr>
              <a:xfrm>
                <a:off x="1020656" y="5514194"/>
                <a:ext cx="238847" cy="369332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GB" sz="2400" b="0" i="1" smtClean="0">
                          <a:latin typeface="Cambria Math" panose="02040503050406030204" pitchFamily="18" charset="0"/>
                        </a:rPr>
                        <m:t>4</m:t>
                      </m:r>
                    </m:oMath>
                  </m:oMathPara>
                </a14:m>
                <a:endParaRPr lang="en-GB" sz="2400" dirty="0"/>
              </a:p>
            </p:txBody>
          </p:sp>
        </mc:Choice>
        <mc:Fallback xmlns="">
          <p:sp>
            <p:nvSpPr>
              <p:cNvPr id="77" name="TextBox 76">
                <a:extLst>
                  <a:ext uri="{FF2B5EF4-FFF2-40B4-BE49-F238E27FC236}">
                    <a16:creationId xmlns:a16="http://schemas.microsoft.com/office/drawing/2014/main" id="{7FF41DB7-A384-4B4F-8115-EC77128C747B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020656" y="5514194"/>
                <a:ext cx="238847" cy="369332"/>
              </a:xfrm>
              <a:prstGeom prst="rect">
                <a:avLst/>
              </a:prstGeom>
              <a:blipFill>
                <a:blip r:embed="rId25"/>
                <a:stretch>
                  <a:fillRect l="-27500" r="-30000" b="-6667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78" name="TextBox 77">
                <a:extLst>
                  <a:ext uri="{FF2B5EF4-FFF2-40B4-BE49-F238E27FC236}">
                    <a16:creationId xmlns:a16="http://schemas.microsoft.com/office/drawing/2014/main" id="{2C94AF65-6E70-4339-AD67-BE4EF177E0B8}"/>
                  </a:ext>
                </a:extLst>
              </p:cNvPr>
              <p:cNvSpPr txBox="1"/>
              <p:nvPr/>
            </p:nvSpPr>
            <p:spPr>
              <a:xfrm>
                <a:off x="1809482" y="5514194"/>
                <a:ext cx="238847" cy="369332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GB" sz="2400" b="0" i="1" smtClean="0">
                          <a:latin typeface="Cambria Math" panose="02040503050406030204" pitchFamily="18" charset="0"/>
                        </a:rPr>
                        <m:t>1</m:t>
                      </m:r>
                    </m:oMath>
                  </m:oMathPara>
                </a14:m>
                <a:endParaRPr lang="en-GB" sz="2400" dirty="0"/>
              </a:p>
            </p:txBody>
          </p:sp>
        </mc:Choice>
        <mc:Fallback xmlns="">
          <p:sp>
            <p:nvSpPr>
              <p:cNvPr id="78" name="TextBox 77">
                <a:extLst>
                  <a:ext uri="{FF2B5EF4-FFF2-40B4-BE49-F238E27FC236}">
                    <a16:creationId xmlns:a16="http://schemas.microsoft.com/office/drawing/2014/main" id="{2C94AF65-6E70-4339-AD67-BE4EF177E0B8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809482" y="5514194"/>
                <a:ext cx="238847" cy="369332"/>
              </a:xfrm>
              <a:prstGeom prst="rect">
                <a:avLst/>
              </a:prstGeom>
              <a:blipFill>
                <a:blip r:embed="rId26"/>
                <a:stretch>
                  <a:fillRect l="-30769" r="-30769" b="-6667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79" name="TextBox 78">
                <a:extLst>
                  <a:ext uri="{FF2B5EF4-FFF2-40B4-BE49-F238E27FC236}">
                    <a16:creationId xmlns:a16="http://schemas.microsoft.com/office/drawing/2014/main" id="{2F4B5F00-660B-498C-87D9-E9C39AA18907}"/>
                  </a:ext>
                </a:extLst>
              </p:cNvPr>
              <p:cNvSpPr txBox="1"/>
              <p:nvPr/>
            </p:nvSpPr>
            <p:spPr>
              <a:xfrm>
                <a:off x="2356407" y="5514194"/>
                <a:ext cx="238847" cy="369332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GB" sz="2400" b="0" i="1" smtClean="0">
                          <a:latin typeface="Cambria Math" panose="02040503050406030204" pitchFamily="18" charset="0"/>
                        </a:rPr>
                        <m:t>2</m:t>
                      </m:r>
                    </m:oMath>
                  </m:oMathPara>
                </a14:m>
                <a:endParaRPr lang="en-GB" sz="2400" dirty="0"/>
              </a:p>
            </p:txBody>
          </p:sp>
        </mc:Choice>
        <mc:Fallback xmlns="">
          <p:sp>
            <p:nvSpPr>
              <p:cNvPr id="79" name="TextBox 78">
                <a:extLst>
                  <a:ext uri="{FF2B5EF4-FFF2-40B4-BE49-F238E27FC236}">
                    <a16:creationId xmlns:a16="http://schemas.microsoft.com/office/drawing/2014/main" id="{2F4B5F00-660B-498C-87D9-E9C39AA18907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356407" y="5514194"/>
                <a:ext cx="238847" cy="369332"/>
              </a:xfrm>
              <a:prstGeom prst="rect">
                <a:avLst/>
              </a:prstGeom>
              <a:blipFill>
                <a:blip r:embed="rId27"/>
                <a:stretch>
                  <a:fillRect l="-30769" r="-30769" b="-6667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80" name="TextBox 79">
                <a:extLst>
                  <a:ext uri="{FF2B5EF4-FFF2-40B4-BE49-F238E27FC236}">
                    <a16:creationId xmlns:a16="http://schemas.microsoft.com/office/drawing/2014/main" id="{7D292E82-D053-4C55-A5B3-BFFE4B40CBA8}"/>
                  </a:ext>
                </a:extLst>
              </p:cNvPr>
              <p:cNvSpPr txBox="1"/>
              <p:nvPr/>
            </p:nvSpPr>
            <p:spPr>
              <a:xfrm>
                <a:off x="2928401" y="5516779"/>
                <a:ext cx="238847" cy="369332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GB" sz="2400" b="0" i="1" smtClean="0">
                          <a:latin typeface="Cambria Math" panose="02040503050406030204" pitchFamily="18" charset="0"/>
                        </a:rPr>
                        <m:t>7</m:t>
                      </m:r>
                    </m:oMath>
                  </m:oMathPara>
                </a14:m>
                <a:endParaRPr lang="en-GB" sz="2400" dirty="0"/>
              </a:p>
            </p:txBody>
          </p:sp>
        </mc:Choice>
        <mc:Fallback xmlns="">
          <p:sp>
            <p:nvSpPr>
              <p:cNvPr id="80" name="TextBox 79">
                <a:extLst>
                  <a:ext uri="{FF2B5EF4-FFF2-40B4-BE49-F238E27FC236}">
                    <a16:creationId xmlns:a16="http://schemas.microsoft.com/office/drawing/2014/main" id="{7D292E82-D053-4C55-A5B3-BFFE4B40CBA8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928401" y="5516779"/>
                <a:ext cx="238847" cy="369332"/>
              </a:xfrm>
              <a:prstGeom prst="rect">
                <a:avLst/>
              </a:prstGeom>
              <a:blipFill>
                <a:blip r:embed="rId28"/>
                <a:stretch>
                  <a:fillRect l="-27500" r="-30000" b="-4918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81" name="TextBox 80">
                <a:extLst>
                  <a:ext uri="{FF2B5EF4-FFF2-40B4-BE49-F238E27FC236}">
                    <a16:creationId xmlns:a16="http://schemas.microsoft.com/office/drawing/2014/main" id="{EF42FAA9-DF5F-4881-A8CB-91028B4751D8}"/>
                  </a:ext>
                </a:extLst>
              </p:cNvPr>
              <p:cNvSpPr txBox="1"/>
              <p:nvPr/>
            </p:nvSpPr>
            <p:spPr>
              <a:xfrm>
                <a:off x="3693170" y="5519132"/>
                <a:ext cx="238847" cy="369332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GB" sz="2400" b="0" i="1" smtClean="0">
                          <a:latin typeface="Cambria Math" panose="02040503050406030204" pitchFamily="18" charset="0"/>
                        </a:rPr>
                        <m:t>3</m:t>
                      </m:r>
                    </m:oMath>
                  </m:oMathPara>
                </a14:m>
                <a:endParaRPr lang="en-GB" sz="2400" dirty="0"/>
              </a:p>
            </p:txBody>
          </p:sp>
        </mc:Choice>
        <mc:Fallback xmlns="">
          <p:sp>
            <p:nvSpPr>
              <p:cNvPr id="81" name="TextBox 80">
                <a:extLst>
                  <a:ext uri="{FF2B5EF4-FFF2-40B4-BE49-F238E27FC236}">
                    <a16:creationId xmlns:a16="http://schemas.microsoft.com/office/drawing/2014/main" id="{EF42FAA9-DF5F-4881-A8CB-91028B4751D8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693170" y="5519132"/>
                <a:ext cx="238847" cy="369332"/>
              </a:xfrm>
              <a:prstGeom prst="rect">
                <a:avLst/>
              </a:prstGeom>
              <a:blipFill>
                <a:blip r:embed="rId29"/>
                <a:stretch>
                  <a:fillRect l="-30769" r="-30769" b="-6557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p:pic>
        <p:nvPicPr>
          <p:cNvPr id="83" name="Picture 82">
            <a:extLst>
              <a:ext uri="{FF2B5EF4-FFF2-40B4-BE49-F238E27FC236}">
                <a16:creationId xmlns:a16="http://schemas.microsoft.com/office/drawing/2014/main" id="{C8E10D6D-B72C-46B0-9F6C-C4C0AAC335C7}"/>
              </a:ext>
            </a:extLst>
          </p:cNvPr>
          <p:cNvPicPr>
            <a:picLocks noChangeAspect="1"/>
          </p:cNvPicPr>
          <p:nvPr/>
        </p:nvPicPr>
        <p:blipFill rotWithShape="1">
          <a:blip r:embed="rId30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6320" t="11704" r="27166" b="11061"/>
          <a:stretch/>
        </p:blipFill>
        <p:spPr>
          <a:xfrm>
            <a:off x="9522763" y="3585756"/>
            <a:ext cx="669649" cy="770011"/>
          </a:xfrm>
          <a:prstGeom prst="rect">
            <a:avLst/>
          </a:prstGeom>
        </p:spPr>
      </p:pic>
      <p:pic>
        <p:nvPicPr>
          <p:cNvPr id="85" name="Picture 84">
            <a:extLst>
              <a:ext uri="{FF2B5EF4-FFF2-40B4-BE49-F238E27FC236}">
                <a16:creationId xmlns:a16="http://schemas.microsoft.com/office/drawing/2014/main" id="{23AA621F-29FB-47F4-B537-617A719192AF}"/>
              </a:ext>
            </a:extLst>
          </p:cNvPr>
          <p:cNvPicPr>
            <a:picLocks noChangeAspect="1"/>
          </p:cNvPicPr>
          <p:nvPr/>
        </p:nvPicPr>
        <p:blipFill>
          <a:blip r:embed="rId31"/>
          <a:stretch>
            <a:fillRect/>
          </a:stretch>
        </p:blipFill>
        <p:spPr>
          <a:xfrm>
            <a:off x="4802068" y="4508434"/>
            <a:ext cx="1161014" cy="140450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80864834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2" dur="5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" fill="hold">
                            <p:stCondLst>
                              <p:cond delay="500"/>
                            </p:stCondLst>
                            <p:childTnLst>
                              <p:par>
                                <p:cTn id="14" presetID="22" presetClass="entr" presetSubtype="8" fill="hold" grpId="0" nodeType="after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6" dur="5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7" fill="hold">
                            <p:stCondLst>
                              <p:cond delay="1250"/>
                            </p:stCondLst>
                            <p:childTnLst>
                              <p:par>
                                <p:cTn id="18" presetID="22" presetClass="entr" presetSubtype="8" fill="hold" grpId="0" nodeType="after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0" dur="5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1" fill="hold">
                            <p:stCondLst>
                              <p:cond delay="2000"/>
                            </p:stCondLst>
                            <p:childTnLst>
                              <p:par>
                                <p:cTn id="22" presetID="22" presetClass="entr" presetSubtype="8" fill="hold" grpId="0" nodeType="after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4" dur="5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9" dur="500"/>
                                        <p:tgtEl>
                                          <p:spTgt spid="7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0" fill="hold">
                      <p:stCondLst>
                        <p:cond delay="indefinite"/>
                      </p:stCondLst>
                      <p:childTnLst>
                        <p:par>
                          <p:cTn id="31" fill="hold">
                            <p:stCondLst>
                              <p:cond delay="0"/>
                            </p:stCondLst>
                            <p:childTnLst>
                              <p:par>
                                <p:cTn id="32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4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1" grpId="0"/>
      <p:bldP spid="12" grpId="0"/>
      <p:bldP spid="24" grpId="0"/>
      <p:bldP spid="25" grpId="0"/>
      <p:bldP spid="26" grpId="0"/>
      <p:bldP spid="27" grpId="0"/>
      <p:bldP spid="71" grpId="0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3" name="Straight Connector 2">
            <a:extLst>
              <a:ext uri="{FF2B5EF4-FFF2-40B4-BE49-F238E27FC236}">
                <a16:creationId xmlns:a16="http://schemas.microsoft.com/office/drawing/2014/main" id="{53CB3646-2086-41AE-8BED-B160639AFCD7}"/>
              </a:ext>
            </a:extLst>
          </p:cNvPr>
          <p:cNvCxnSpPr/>
          <p:nvPr/>
        </p:nvCxnSpPr>
        <p:spPr>
          <a:xfrm>
            <a:off x="6082748" y="0"/>
            <a:ext cx="0" cy="6858000"/>
          </a:xfrm>
          <a:prstGeom prst="line">
            <a:avLst/>
          </a:prstGeom>
          <a:ln w="28575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" name="Straight Connector 4">
            <a:extLst>
              <a:ext uri="{FF2B5EF4-FFF2-40B4-BE49-F238E27FC236}">
                <a16:creationId xmlns:a16="http://schemas.microsoft.com/office/drawing/2014/main" id="{C7B7F970-E967-40FC-9EB9-BBAED7627C4F}"/>
              </a:ext>
            </a:extLst>
          </p:cNvPr>
          <p:cNvCxnSpPr/>
          <p:nvPr/>
        </p:nvCxnSpPr>
        <p:spPr>
          <a:xfrm>
            <a:off x="0" y="3511825"/>
            <a:ext cx="12192000" cy="0"/>
          </a:xfrm>
          <a:prstGeom prst="line">
            <a:avLst/>
          </a:prstGeom>
          <a:ln w="28575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mc:AlternateContent xmlns:mc="http://schemas.openxmlformats.org/markup-compatibility/2006" xmlns:a14="http://schemas.microsoft.com/office/drawing/2010/main">
        <mc:Choice Requires="a14">
          <p:sp>
            <p:nvSpPr>
              <p:cNvPr id="2" name="TextBox 1"/>
              <p:cNvSpPr txBox="1"/>
              <p:nvPr/>
            </p:nvSpPr>
            <p:spPr>
              <a:xfrm>
                <a:off x="4555524" y="2717053"/>
                <a:ext cx="3064476" cy="1569660"/>
              </a:xfrm>
              <a:prstGeom prst="rect">
                <a:avLst/>
              </a:prstGeom>
              <a:solidFill>
                <a:schemeClr val="bg1"/>
              </a:solidFill>
              <a:ln>
                <a:solidFill>
                  <a:schemeClr val="tx1"/>
                </a:solidFill>
              </a:ln>
            </p:spPr>
            <p:txBody>
              <a:bodyPr wrap="square" rtlCol="0">
                <a:spAutoFit/>
              </a:bodyPr>
              <a:lstStyle/>
              <a:p>
                <a:pPr algn="ctr"/>
                <a:r>
                  <a:rPr lang="en-GB" sz="4800" dirty="0"/>
                  <a:t>The answer is </a:t>
                </a:r>
                <a14:m>
                  <m:oMath xmlns:m="http://schemas.openxmlformats.org/officeDocument/2006/math">
                    <m:r>
                      <a:rPr lang="en-GB" sz="4800" b="0" i="1" smtClean="0">
                        <a:latin typeface="Cambria Math" panose="02040503050406030204" pitchFamily="18" charset="0"/>
                      </a:rPr>
                      <m:t>𝐴</m:t>
                    </m:r>
                    <m:r>
                      <a:rPr lang="en-GB" sz="4800" i="1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∪</m:t>
                    </m:r>
                    <m:r>
                      <a:rPr lang="en-GB" sz="4800" b="0" i="1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𝐵</m:t>
                    </m:r>
                  </m:oMath>
                </a14:m>
                <a:endParaRPr lang="en-GB" sz="4800" dirty="0"/>
              </a:p>
            </p:txBody>
          </p:sp>
        </mc:Choice>
        <mc:Fallback xmlns="">
          <p:sp>
            <p:nvSpPr>
              <p:cNvPr id="2" name="TextBox 1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555524" y="2717053"/>
                <a:ext cx="3064476" cy="1569660"/>
              </a:xfrm>
              <a:prstGeom prst="rect">
                <a:avLst/>
              </a:prstGeom>
              <a:blipFill>
                <a:blip r:embed="rId2"/>
                <a:stretch>
                  <a:fillRect l="-8317" t="-8108" r="-12871" b="-19691"/>
                </a:stretch>
              </a:blipFill>
              <a:ln>
                <a:solidFill>
                  <a:schemeClr val="tx1"/>
                </a:solidFill>
              </a:ln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6" name="TextBox 5">
                <a:extLst>
                  <a:ext uri="{FF2B5EF4-FFF2-40B4-BE49-F238E27FC236}">
                    <a16:creationId xmlns:a16="http://schemas.microsoft.com/office/drawing/2014/main" id="{7DAFD9CF-43BF-4887-A058-C4E9AFC30ED8}"/>
                  </a:ext>
                </a:extLst>
              </p:cNvPr>
              <p:cNvSpPr txBox="1"/>
              <p:nvPr/>
            </p:nvSpPr>
            <p:spPr>
              <a:xfrm>
                <a:off x="347729" y="257577"/>
                <a:ext cx="5414415" cy="2677656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14:m>
                  <m:oMath xmlns:m="http://schemas.openxmlformats.org/officeDocument/2006/math">
                    <m:r>
                      <a:rPr lang="en-US" sz="2400" i="1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𝜀</m:t>
                    </m:r>
                  </m:oMath>
                </a14:m>
                <a:r>
                  <a:rPr lang="en-US" sz="2400" dirty="0"/>
                  <a:t>: {</a:t>
                </a:r>
                <a:r>
                  <a:rPr lang="en-GB" sz="2400" dirty="0"/>
                  <a:t>Letters of the alphabet</a:t>
                </a:r>
                <a:r>
                  <a:rPr lang="en-US" sz="2400" dirty="0"/>
                  <a:t>}</a:t>
                </a:r>
              </a:p>
              <a:p>
                <a:r>
                  <a:rPr lang="en-US" sz="2400" dirty="0"/>
                  <a:t>Set </a:t>
                </a:r>
                <a14:m>
                  <m:oMath xmlns:m="http://schemas.openxmlformats.org/officeDocument/2006/math">
                    <m:r>
                      <a:rPr lang="en-GB" sz="2400" i="1">
                        <a:latin typeface="Cambria Math" panose="02040503050406030204" pitchFamily="18" charset="0"/>
                      </a:rPr>
                      <m:t>𝐴</m:t>
                    </m:r>
                  </m:oMath>
                </a14:m>
                <a:r>
                  <a:rPr lang="en-US" sz="2400" dirty="0"/>
                  <a:t>: {</a:t>
                </a:r>
                <a:r>
                  <a:rPr lang="en-GB" sz="2400" dirty="0" err="1"/>
                  <a:t>s,p,a,i,n</a:t>
                </a:r>
                <a:r>
                  <a:rPr lang="en-US" sz="2400" dirty="0"/>
                  <a:t>}</a:t>
                </a:r>
              </a:p>
              <a:p>
                <a:r>
                  <a:rPr lang="en-US" sz="2400" dirty="0"/>
                  <a:t>Set </a:t>
                </a:r>
                <a14:m>
                  <m:oMath xmlns:m="http://schemas.openxmlformats.org/officeDocument/2006/math">
                    <m:r>
                      <a:rPr lang="en-GB" sz="2400" i="1">
                        <a:latin typeface="Cambria Math" panose="02040503050406030204" pitchFamily="18" charset="0"/>
                      </a:rPr>
                      <m:t>𝐵</m:t>
                    </m:r>
                  </m:oMath>
                </a14:m>
                <a:r>
                  <a:rPr lang="en-US" sz="2400" dirty="0"/>
                  <a:t>: {</a:t>
                </a:r>
                <a:r>
                  <a:rPr lang="en-US" sz="2400" dirty="0" err="1"/>
                  <a:t>f,r,a,n,c,e</a:t>
                </a:r>
                <a:r>
                  <a:rPr lang="en-US" sz="2400" dirty="0"/>
                  <a:t>}</a:t>
                </a:r>
              </a:p>
              <a:p>
                <a:endParaRPr lang="en-US" sz="2400" dirty="0"/>
              </a:p>
              <a:p>
                <a:r>
                  <a:rPr lang="en-US" sz="2400" dirty="0"/>
                  <a:t>Use set notation to describe the letters:</a:t>
                </a:r>
              </a:p>
              <a:p>
                <a:endParaRPr lang="en-US" sz="2400" dirty="0"/>
              </a:p>
              <a:p>
                <a:r>
                  <a:rPr lang="en-US" sz="2400" dirty="0"/>
                  <a:t>__________________________</a:t>
                </a:r>
              </a:p>
            </p:txBody>
          </p:sp>
        </mc:Choice>
        <mc:Fallback xmlns="">
          <p:sp>
            <p:nvSpPr>
              <p:cNvPr id="6" name="TextBox 5">
                <a:extLst>
                  <a:ext uri="{FF2B5EF4-FFF2-40B4-BE49-F238E27FC236}">
                    <a16:creationId xmlns:a16="http://schemas.microsoft.com/office/drawing/2014/main" id="{7DAFD9CF-43BF-4887-A058-C4E9AFC30ED8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47729" y="257577"/>
                <a:ext cx="5414415" cy="2677656"/>
              </a:xfrm>
              <a:prstGeom prst="rect">
                <a:avLst/>
              </a:prstGeom>
              <a:blipFill>
                <a:blip r:embed="rId3"/>
                <a:stretch>
                  <a:fillRect l="-1689" t="-1818" b="-4091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7" name="TextBox 6">
            <a:extLst>
              <a:ext uri="{FF2B5EF4-FFF2-40B4-BE49-F238E27FC236}">
                <a16:creationId xmlns:a16="http://schemas.microsoft.com/office/drawing/2014/main" id="{1F7CB0AB-1D3C-4739-80F2-F254EE65B13C}"/>
              </a:ext>
            </a:extLst>
          </p:cNvPr>
          <p:cNvSpPr txBox="1"/>
          <p:nvPr/>
        </p:nvSpPr>
        <p:spPr>
          <a:xfrm>
            <a:off x="7607121" y="257577"/>
            <a:ext cx="4194915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dirty="0"/>
              <a:t>Using set notation, describe the shaded area of the Venn diagram below:</a:t>
            </a:r>
          </a:p>
        </p:txBody>
      </p:sp>
      <p:grpSp>
        <p:nvGrpSpPr>
          <p:cNvPr id="15" name="Group 14">
            <a:extLst>
              <a:ext uri="{FF2B5EF4-FFF2-40B4-BE49-F238E27FC236}">
                <a16:creationId xmlns:a16="http://schemas.microsoft.com/office/drawing/2014/main" id="{2F3D426D-983C-4589-99C0-DFFB35EA9DF8}"/>
              </a:ext>
            </a:extLst>
          </p:cNvPr>
          <p:cNvGrpSpPr/>
          <p:nvPr/>
        </p:nvGrpSpPr>
        <p:grpSpPr>
          <a:xfrm>
            <a:off x="7919868" y="1457906"/>
            <a:ext cx="3145697" cy="1855137"/>
            <a:chOff x="7919868" y="1457906"/>
            <a:chExt cx="3145697" cy="1855137"/>
          </a:xfrm>
        </p:grpSpPr>
        <p:sp>
          <p:nvSpPr>
            <p:cNvPr id="4" name="Oval 3">
              <a:extLst>
                <a:ext uri="{FF2B5EF4-FFF2-40B4-BE49-F238E27FC236}">
                  <a16:creationId xmlns:a16="http://schemas.microsoft.com/office/drawing/2014/main" id="{277624F0-00F7-4CC1-A803-01FFDEBAB8BC}"/>
                </a:ext>
              </a:extLst>
            </p:cNvPr>
            <p:cNvSpPr/>
            <p:nvPr/>
          </p:nvSpPr>
          <p:spPr>
            <a:xfrm>
              <a:off x="8494643" y="1616765"/>
              <a:ext cx="1510748" cy="1510748"/>
            </a:xfrm>
            <a:prstGeom prst="ellipse">
              <a:avLst/>
            </a:prstGeom>
            <a:noFill/>
            <a:ln w="28575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10" name="Oval 9">
              <a:extLst>
                <a:ext uri="{FF2B5EF4-FFF2-40B4-BE49-F238E27FC236}">
                  <a16:creationId xmlns:a16="http://schemas.microsoft.com/office/drawing/2014/main" id="{B8AE8EB3-BEA9-4F82-9D06-CC74B25847BB}"/>
                </a:ext>
              </a:extLst>
            </p:cNvPr>
            <p:cNvSpPr/>
            <p:nvPr/>
          </p:nvSpPr>
          <p:spPr>
            <a:xfrm>
              <a:off x="9250017" y="1603691"/>
              <a:ext cx="1510748" cy="1510748"/>
            </a:xfrm>
            <a:prstGeom prst="ellipse">
              <a:avLst/>
            </a:prstGeom>
            <a:noFill/>
            <a:ln w="28575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11" name="Rectangle 10">
              <a:extLst>
                <a:ext uri="{FF2B5EF4-FFF2-40B4-BE49-F238E27FC236}">
                  <a16:creationId xmlns:a16="http://schemas.microsoft.com/office/drawing/2014/main" id="{77F68755-1C32-45EC-BDA9-4D6512722F06}"/>
                </a:ext>
              </a:extLst>
            </p:cNvPr>
            <p:cNvSpPr/>
            <p:nvPr/>
          </p:nvSpPr>
          <p:spPr>
            <a:xfrm>
              <a:off x="8189843" y="1457906"/>
              <a:ext cx="2875722" cy="1855137"/>
            </a:xfrm>
            <a:prstGeom prst="rect">
              <a:avLst/>
            </a:prstGeom>
            <a:noFill/>
            <a:ln w="28575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mc:AlternateContent xmlns:mc="http://schemas.openxmlformats.org/markup-compatibility/2006" xmlns:a14="http://schemas.microsoft.com/office/drawing/2010/main">
          <mc:Choice Requires="a14">
            <p:sp>
              <p:nvSpPr>
                <p:cNvPr id="12" name="TextBox 11">
                  <a:extLst>
                    <a:ext uri="{FF2B5EF4-FFF2-40B4-BE49-F238E27FC236}">
                      <a16:creationId xmlns:a16="http://schemas.microsoft.com/office/drawing/2014/main" id="{F98D7A74-34F1-41B1-959C-5FBB7B93C7BA}"/>
                    </a:ext>
                  </a:extLst>
                </p:cNvPr>
                <p:cNvSpPr txBox="1"/>
                <p:nvPr/>
              </p:nvSpPr>
              <p:spPr>
                <a:xfrm>
                  <a:off x="8452421" y="1561536"/>
                  <a:ext cx="267509" cy="369332"/>
                </a:xfrm>
                <a:prstGeom prst="rect">
                  <a:avLst/>
                </a:prstGeom>
                <a:noFill/>
              </p:spPr>
              <p:txBody>
                <a:bodyPr wrap="none" lIns="0" tIns="0" rIns="0" bIns="0" rtlCol="0">
                  <a:spAutoFit/>
                </a:bodyPr>
                <a:lstStyle/>
                <a:p>
                  <a:pPr algn="ctr"/>
                  <a14:m>
                    <m:oMathPara xmlns:m="http://schemas.openxmlformats.org/officeDocument/2006/math">
                      <m:oMathParaPr>
                        <m:jc m:val="centerGroup"/>
                      </m:oMathParaPr>
                      <m:oMath xmlns:m="http://schemas.openxmlformats.org/officeDocument/2006/math">
                        <m:r>
                          <a:rPr lang="en-GB" sz="2400" b="0" i="1" smtClean="0">
                            <a:latin typeface="Cambria Math" panose="02040503050406030204" pitchFamily="18" charset="0"/>
                          </a:rPr>
                          <m:t>𝐴</m:t>
                        </m:r>
                      </m:oMath>
                    </m:oMathPara>
                  </a14:m>
                  <a:endParaRPr lang="en-GB" sz="2400" dirty="0"/>
                </a:p>
              </p:txBody>
            </p:sp>
          </mc:Choice>
          <mc:Fallback xmlns="">
            <p:sp>
              <p:nvSpPr>
                <p:cNvPr id="12" name="TextBox 11">
                  <a:extLst>
                    <a:ext uri="{FF2B5EF4-FFF2-40B4-BE49-F238E27FC236}">
                      <a16:creationId xmlns:a16="http://schemas.microsoft.com/office/drawing/2014/main" id="{F98D7A74-34F1-41B1-959C-5FBB7B93C7BA}"/>
                    </a:ext>
                  </a:extLst>
                </p:cNvPr>
                <p:cNvSpPr txBox="1"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8452421" y="1561536"/>
                  <a:ext cx="267509" cy="369332"/>
                </a:xfrm>
                <a:prstGeom prst="rect">
                  <a:avLst/>
                </a:prstGeom>
                <a:blipFill>
                  <a:blip r:embed="rId4"/>
                  <a:stretch>
                    <a:fillRect l="-39535" r="-16279" b="-6557"/>
                  </a:stretch>
                </a:blipFill>
              </p:spPr>
              <p:txBody>
                <a:bodyPr/>
                <a:lstStyle/>
                <a:p>
                  <a:r>
                    <a:rPr lang="en-GB">
                      <a:noFill/>
                    </a:rPr>
                    <a:t> </a:t>
                  </a:r>
                </a:p>
              </p:txBody>
            </p:sp>
          </mc:Fallback>
        </mc:AlternateContent>
        <mc:AlternateContent xmlns:mc="http://schemas.openxmlformats.org/markup-compatibility/2006" xmlns:a14="http://schemas.microsoft.com/office/drawing/2010/main">
          <mc:Choice Requires="a14">
            <p:sp>
              <p:nvSpPr>
                <p:cNvPr id="13" name="TextBox 12">
                  <a:extLst>
                    <a:ext uri="{FF2B5EF4-FFF2-40B4-BE49-F238E27FC236}">
                      <a16:creationId xmlns:a16="http://schemas.microsoft.com/office/drawing/2014/main" id="{AD8EA48D-F509-4D3E-8A29-59694A96627F}"/>
                    </a:ext>
                  </a:extLst>
                </p:cNvPr>
                <p:cNvSpPr txBox="1"/>
                <p:nvPr/>
              </p:nvSpPr>
              <p:spPr>
                <a:xfrm>
                  <a:off x="10564907" y="1561536"/>
                  <a:ext cx="279179" cy="369332"/>
                </a:xfrm>
                <a:prstGeom prst="rect">
                  <a:avLst/>
                </a:prstGeom>
                <a:noFill/>
              </p:spPr>
              <p:txBody>
                <a:bodyPr wrap="none" lIns="0" tIns="0" rIns="0" bIns="0" rtlCol="0">
                  <a:spAutoFit/>
                </a:bodyPr>
                <a:lstStyle/>
                <a:p>
                  <a:pPr algn="ctr"/>
                  <a14:m>
                    <m:oMathPara xmlns:m="http://schemas.openxmlformats.org/officeDocument/2006/math">
                      <m:oMathParaPr>
                        <m:jc m:val="centerGroup"/>
                      </m:oMathParaPr>
                      <m:oMath xmlns:m="http://schemas.openxmlformats.org/officeDocument/2006/math">
                        <m:r>
                          <a:rPr lang="en-GB" sz="2400" b="0" i="1" smtClean="0">
                            <a:latin typeface="Cambria Math" panose="02040503050406030204" pitchFamily="18" charset="0"/>
                          </a:rPr>
                          <m:t>𝐵</m:t>
                        </m:r>
                      </m:oMath>
                    </m:oMathPara>
                  </a14:m>
                  <a:endParaRPr lang="en-GB" sz="2400" dirty="0"/>
                </a:p>
              </p:txBody>
            </p:sp>
          </mc:Choice>
          <mc:Fallback xmlns="">
            <p:sp>
              <p:nvSpPr>
                <p:cNvPr id="13" name="TextBox 12">
                  <a:extLst>
                    <a:ext uri="{FF2B5EF4-FFF2-40B4-BE49-F238E27FC236}">
                      <a16:creationId xmlns:a16="http://schemas.microsoft.com/office/drawing/2014/main" id="{AD8EA48D-F509-4D3E-8A29-59694A96627F}"/>
                    </a:ext>
                  </a:extLst>
                </p:cNvPr>
                <p:cNvSpPr txBox="1"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10564907" y="1561536"/>
                  <a:ext cx="279179" cy="369332"/>
                </a:xfrm>
                <a:prstGeom prst="rect">
                  <a:avLst/>
                </a:prstGeom>
                <a:blipFill>
                  <a:blip r:embed="rId5"/>
                  <a:stretch>
                    <a:fillRect l="-36957" r="-10870" b="-6557"/>
                  </a:stretch>
                </a:blipFill>
              </p:spPr>
              <p:txBody>
                <a:bodyPr/>
                <a:lstStyle/>
                <a:p>
                  <a:r>
                    <a:rPr lang="en-GB">
                      <a:noFill/>
                    </a:rPr>
                    <a:t> </a:t>
                  </a:r>
                </a:p>
              </p:txBody>
            </p:sp>
          </mc:Fallback>
        </mc:AlternateContent>
        <mc:AlternateContent xmlns:mc="http://schemas.openxmlformats.org/markup-compatibility/2006" xmlns:a14="http://schemas.microsoft.com/office/drawing/2010/main">
          <mc:Choice Requires="a14">
            <p:sp>
              <p:nvSpPr>
                <p:cNvPr id="14" name="TextBox 13">
                  <a:extLst>
                    <a:ext uri="{FF2B5EF4-FFF2-40B4-BE49-F238E27FC236}">
                      <a16:creationId xmlns:a16="http://schemas.microsoft.com/office/drawing/2014/main" id="{EF92F963-7CA3-4E43-B066-2B074E33E89D}"/>
                    </a:ext>
                  </a:extLst>
                </p:cNvPr>
                <p:cNvSpPr txBox="1"/>
                <p:nvPr/>
              </p:nvSpPr>
              <p:spPr>
                <a:xfrm>
                  <a:off x="7919868" y="1472022"/>
                  <a:ext cx="218137" cy="369332"/>
                </a:xfrm>
                <a:prstGeom prst="rect">
                  <a:avLst/>
                </a:prstGeom>
                <a:noFill/>
              </p:spPr>
              <p:txBody>
                <a:bodyPr wrap="none" lIns="0" tIns="0" rIns="0" bIns="0" rtlCol="0">
                  <a:spAutoFit/>
                </a:bodyPr>
                <a:lstStyle/>
                <a:p>
                  <a:pPr algn="ctr"/>
                  <a14:m>
                    <m:oMathPara xmlns:m="http://schemas.openxmlformats.org/officeDocument/2006/math">
                      <m:oMathParaPr>
                        <m:jc m:val="centerGroup"/>
                      </m:oMathParaPr>
                      <m:oMath xmlns:m="http://schemas.openxmlformats.org/officeDocument/2006/math">
                        <m:r>
                          <a:rPr lang="en-GB" sz="2400" i="1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𝜀</m:t>
                        </m:r>
                      </m:oMath>
                    </m:oMathPara>
                  </a14:m>
                  <a:endParaRPr lang="en-GB" sz="2400" dirty="0"/>
                </a:p>
              </p:txBody>
            </p:sp>
          </mc:Choice>
          <mc:Fallback xmlns="">
            <p:sp>
              <p:nvSpPr>
                <p:cNvPr id="14" name="TextBox 13">
                  <a:extLst>
                    <a:ext uri="{FF2B5EF4-FFF2-40B4-BE49-F238E27FC236}">
                      <a16:creationId xmlns:a16="http://schemas.microsoft.com/office/drawing/2014/main" id="{EF92F963-7CA3-4E43-B066-2B074E33E89D}"/>
                    </a:ext>
                  </a:extLst>
                </p:cNvPr>
                <p:cNvSpPr txBox="1"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7919868" y="1472022"/>
                  <a:ext cx="218137" cy="369332"/>
                </a:xfrm>
                <a:prstGeom prst="rect">
                  <a:avLst/>
                </a:prstGeom>
                <a:blipFill>
                  <a:blip r:embed="rId6"/>
                  <a:stretch>
                    <a:fillRect l="-33333"/>
                  </a:stretch>
                </a:blipFill>
              </p:spPr>
              <p:txBody>
                <a:bodyPr/>
                <a:lstStyle/>
                <a:p>
                  <a:r>
                    <a:rPr lang="en-GB">
                      <a:noFill/>
                    </a:rPr>
                    <a:t> </a:t>
                  </a:r>
                </a:p>
              </p:txBody>
            </p:sp>
          </mc:Fallback>
        </mc:AlternateContent>
      </p:grpSp>
      <mc:AlternateContent xmlns:mc="http://schemas.openxmlformats.org/markup-compatibility/2006" xmlns:a14="http://schemas.microsoft.com/office/drawing/2010/main">
        <mc:Choice Requires="a14">
          <p:sp>
            <p:nvSpPr>
              <p:cNvPr id="35" name="TextBox 34">
                <a:extLst>
                  <a:ext uri="{FF2B5EF4-FFF2-40B4-BE49-F238E27FC236}">
                    <a16:creationId xmlns:a16="http://schemas.microsoft.com/office/drawing/2014/main" id="{66A9CE2B-4B15-4DE5-9C60-E7BA54AE64A8}"/>
                  </a:ext>
                </a:extLst>
              </p:cNvPr>
              <p:cNvSpPr txBox="1"/>
              <p:nvPr/>
            </p:nvSpPr>
            <p:spPr>
              <a:xfrm>
                <a:off x="6474985" y="4365553"/>
                <a:ext cx="5401535" cy="2308324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14:m>
                  <m:oMath xmlns:m="http://schemas.openxmlformats.org/officeDocument/2006/math">
                    <m:r>
                      <a:rPr lang="en-US" sz="2400" i="1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𝜀</m:t>
                    </m:r>
                  </m:oMath>
                </a14:m>
                <a:r>
                  <a:rPr lang="en-US" sz="2400" dirty="0"/>
                  <a:t>: {</a:t>
                </a:r>
                <a:r>
                  <a:rPr lang="en-GB" sz="2400" dirty="0"/>
                  <a:t>integers between </a:t>
                </a:r>
                <a14:m>
                  <m:oMath xmlns:m="http://schemas.openxmlformats.org/officeDocument/2006/math">
                    <m:r>
                      <a:rPr lang="en-GB" sz="2400" b="0" i="1" smtClean="0">
                        <a:latin typeface="Cambria Math" panose="02040503050406030204" pitchFamily="18" charset="0"/>
                      </a:rPr>
                      <m:t>1</m:t>
                    </m:r>
                  </m:oMath>
                </a14:m>
                <a:r>
                  <a:rPr lang="en-US" sz="2400" dirty="0"/>
                  <a:t> and </a:t>
                </a:r>
                <a14:m>
                  <m:oMath xmlns:m="http://schemas.openxmlformats.org/officeDocument/2006/math">
                    <m:r>
                      <a:rPr lang="en-GB" sz="2400" b="0" i="1" smtClean="0">
                        <a:latin typeface="Cambria Math" panose="02040503050406030204" pitchFamily="18" charset="0"/>
                      </a:rPr>
                      <m:t>10</m:t>
                    </m:r>
                  </m:oMath>
                </a14:m>
                <a:r>
                  <a:rPr lang="en-US" sz="2400" dirty="0"/>
                  <a:t> inclusive}</a:t>
                </a:r>
              </a:p>
              <a:p>
                <a:r>
                  <a:rPr lang="en-US" sz="2400" dirty="0"/>
                  <a:t>Set </a:t>
                </a:r>
                <a14:m>
                  <m:oMath xmlns:m="http://schemas.openxmlformats.org/officeDocument/2006/math">
                    <m:r>
                      <a:rPr lang="en-GB" sz="2400" i="1">
                        <a:latin typeface="Cambria Math" panose="02040503050406030204" pitchFamily="18" charset="0"/>
                      </a:rPr>
                      <m:t>𝐴</m:t>
                    </m:r>
                  </m:oMath>
                </a14:m>
                <a:r>
                  <a:rPr lang="en-US" sz="2400" dirty="0"/>
                  <a:t>: {_________________________}</a:t>
                </a:r>
              </a:p>
              <a:p>
                <a:r>
                  <a:rPr lang="en-US" sz="2400" dirty="0"/>
                  <a:t>Set </a:t>
                </a:r>
                <a14:m>
                  <m:oMath xmlns:m="http://schemas.openxmlformats.org/officeDocument/2006/math">
                    <m:r>
                      <a:rPr lang="en-GB" sz="2400" i="1">
                        <a:latin typeface="Cambria Math" panose="02040503050406030204" pitchFamily="18" charset="0"/>
                      </a:rPr>
                      <m:t>𝐵</m:t>
                    </m:r>
                  </m:oMath>
                </a14:m>
                <a:r>
                  <a:rPr lang="en-US" sz="2400" dirty="0"/>
                  <a:t>: {_________________________}</a:t>
                </a:r>
              </a:p>
              <a:p>
                <a:endParaRPr lang="en-US" sz="2400" dirty="0"/>
              </a:p>
              <a:p>
                <a:r>
                  <a:rPr lang="en-US" sz="2400" dirty="0"/>
                  <a:t>Use set notation to describe the numbers:</a:t>
                </a:r>
              </a:p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GB" sz="2400" b="0" i="1" smtClean="0">
                          <a:latin typeface="Cambria Math" panose="02040503050406030204" pitchFamily="18" charset="0"/>
                        </a:rPr>
                        <m:t>2,3,5,6,7,9</m:t>
                      </m:r>
                    </m:oMath>
                  </m:oMathPara>
                </a14:m>
                <a:endParaRPr lang="en-US" sz="2400" dirty="0"/>
              </a:p>
            </p:txBody>
          </p:sp>
        </mc:Choice>
        <mc:Fallback xmlns="">
          <p:sp>
            <p:nvSpPr>
              <p:cNvPr id="35" name="TextBox 34">
                <a:extLst>
                  <a:ext uri="{FF2B5EF4-FFF2-40B4-BE49-F238E27FC236}">
                    <a16:creationId xmlns:a16="http://schemas.microsoft.com/office/drawing/2014/main" id="{66A9CE2B-4B15-4DE5-9C60-E7BA54AE64A8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474985" y="4365553"/>
                <a:ext cx="5401535" cy="2308324"/>
              </a:xfrm>
              <a:prstGeom prst="rect">
                <a:avLst/>
              </a:prstGeom>
              <a:blipFill>
                <a:blip r:embed="rId7"/>
                <a:stretch>
                  <a:fillRect l="-1693" t="-2111" r="-1354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38" name="TextBox 37">
            <a:extLst>
              <a:ext uri="{FF2B5EF4-FFF2-40B4-BE49-F238E27FC236}">
                <a16:creationId xmlns:a16="http://schemas.microsoft.com/office/drawing/2014/main" id="{C31A606D-5929-4692-945A-15391276DFF4}"/>
              </a:ext>
            </a:extLst>
          </p:cNvPr>
          <p:cNvSpPr txBox="1"/>
          <p:nvPr/>
        </p:nvSpPr>
        <p:spPr>
          <a:xfrm>
            <a:off x="347729" y="3579121"/>
            <a:ext cx="4194915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dirty="0"/>
              <a:t>Using set notation, describe the shaded area of the Venn diagram below:</a:t>
            </a:r>
          </a:p>
        </p:txBody>
      </p:sp>
      <p:grpSp>
        <p:nvGrpSpPr>
          <p:cNvPr id="48" name="Group 47">
            <a:extLst>
              <a:ext uri="{FF2B5EF4-FFF2-40B4-BE49-F238E27FC236}">
                <a16:creationId xmlns:a16="http://schemas.microsoft.com/office/drawing/2014/main" id="{2C03F943-E02D-4259-92AC-7CDCC734F22D}"/>
              </a:ext>
            </a:extLst>
          </p:cNvPr>
          <p:cNvGrpSpPr/>
          <p:nvPr/>
        </p:nvGrpSpPr>
        <p:grpSpPr>
          <a:xfrm>
            <a:off x="704018" y="4808478"/>
            <a:ext cx="3102155" cy="1855137"/>
            <a:chOff x="704018" y="4779450"/>
            <a:chExt cx="3102155" cy="1855137"/>
          </a:xfrm>
        </p:grpSpPr>
        <p:grpSp>
          <p:nvGrpSpPr>
            <p:cNvPr id="39" name="Group 38">
              <a:extLst>
                <a:ext uri="{FF2B5EF4-FFF2-40B4-BE49-F238E27FC236}">
                  <a16:creationId xmlns:a16="http://schemas.microsoft.com/office/drawing/2014/main" id="{6973256F-65D4-431D-98E7-2BB5EDDFE19D}"/>
                </a:ext>
              </a:extLst>
            </p:cNvPr>
            <p:cNvGrpSpPr/>
            <p:nvPr/>
          </p:nvGrpSpPr>
          <p:grpSpPr>
            <a:xfrm>
              <a:off x="704018" y="4779450"/>
              <a:ext cx="3102155" cy="1855137"/>
              <a:chOff x="7963410" y="1457906"/>
              <a:chExt cx="3102155" cy="1855137"/>
            </a:xfrm>
          </p:grpSpPr>
          <p:sp>
            <p:nvSpPr>
              <p:cNvPr id="40" name="Oval 39">
                <a:extLst>
                  <a:ext uri="{FF2B5EF4-FFF2-40B4-BE49-F238E27FC236}">
                    <a16:creationId xmlns:a16="http://schemas.microsoft.com/office/drawing/2014/main" id="{80AD162E-358A-4114-9D7A-ED969B952B58}"/>
                  </a:ext>
                </a:extLst>
              </p:cNvPr>
              <p:cNvSpPr/>
              <p:nvPr/>
            </p:nvSpPr>
            <p:spPr>
              <a:xfrm>
                <a:off x="8652164" y="1536067"/>
                <a:ext cx="1164563" cy="1197269"/>
              </a:xfrm>
              <a:prstGeom prst="ellipse">
                <a:avLst/>
              </a:prstGeom>
              <a:noFill/>
              <a:ln w="28575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GB"/>
              </a:p>
            </p:txBody>
          </p:sp>
          <p:sp>
            <p:nvSpPr>
              <p:cNvPr id="41" name="Oval 40">
                <a:extLst>
                  <a:ext uri="{FF2B5EF4-FFF2-40B4-BE49-F238E27FC236}">
                    <a16:creationId xmlns:a16="http://schemas.microsoft.com/office/drawing/2014/main" id="{736FFB25-1906-461D-85F5-2B9029AEA03E}"/>
                  </a:ext>
                </a:extLst>
              </p:cNvPr>
              <p:cNvSpPr/>
              <p:nvPr/>
            </p:nvSpPr>
            <p:spPr>
              <a:xfrm>
                <a:off x="9407538" y="1522993"/>
                <a:ext cx="1164563" cy="1197269"/>
              </a:xfrm>
              <a:prstGeom prst="ellipse">
                <a:avLst/>
              </a:prstGeom>
              <a:noFill/>
              <a:ln w="28575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GB" dirty="0"/>
              </a:p>
            </p:txBody>
          </p:sp>
          <p:sp>
            <p:nvSpPr>
              <p:cNvPr id="42" name="Rectangle 41">
                <a:extLst>
                  <a:ext uri="{FF2B5EF4-FFF2-40B4-BE49-F238E27FC236}">
                    <a16:creationId xmlns:a16="http://schemas.microsoft.com/office/drawing/2014/main" id="{AD262FEE-2730-4654-AE85-A4C6BBDF501F}"/>
                  </a:ext>
                </a:extLst>
              </p:cNvPr>
              <p:cNvSpPr/>
              <p:nvPr/>
            </p:nvSpPr>
            <p:spPr>
              <a:xfrm>
                <a:off x="8189843" y="1457906"/>
                <a:ext cx="2875722" cy="1855137"/>
              </a:xfrm>
              <a:prstGeom prst="rect">
                <a:avLst/>
              </a:prstGeom>
              <a:noFill/>
              <a:ln w="28575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GB"/>
              </a:p>
            </p:txBody>
          </p:sp>
          <mc:AlternateContent xmlns:mc="http://schemas.openxmlformats.org/markup-compatibility/2006" xmlns:a14="http://schemas.microsoft.com/office/drawing/2010/main">
            <mc:Choice Requires="a14">
              <p:sp>
                <p:nvSpPr>
                  <p:cNvPr id="43" name="TextBox 42">
                    <a:extLst>
                      <a:ext uri="{FF2B5EF4-FFF2-40B4-BE49-F238E27FC236}">
                        <a16:creationId xmlns:a16="http://schemas.microsoft.com/office/drawing/2014/main" id="{12BE36FA-84F6-425D-96D5-4543D56067B9}"/>
                      </a:ext>
                    </a:extLst>
                  </p:cNvPr>
                  <p:cNvSpPr txBox="1"/>
                  <p:nvPr/>
                </p:nvSpPr>
                <p:spPr>
                  <a:xfrm>
                    <a:off x="8452421" y="1561536"/>
                    <a:ext cx="267509" cy="369332"/>
                  </a:xfrm>
                  <a:prstGeom prst="rect">
                    <a:avLst/>
                  </a:prstGeom>
                  <a:noFill/>
                </p:spPr>
                <p:txBody>
                  <a:bodyPr wrap="none" lIns="0" tIns="0" rIns="0" bIns="0" rtlCol="0">
                    <a:spAutoFit/>
                  </a:bodyPr>
                  <a:lstStyle/>
                  <a:p>
                    <a:pPr algn="ctr"/>
                    <a14:m>
                      <m:oMathPara xmlns:m="http://schemas.openxmlformats.org/officeDocument/2006/math">
                        <m:oMathParaPr>
                          <m:jc m:val="centerGroup"/>
                        </m:oMathParaPr>
                        <m:oMath xmlns:m="http://schemas.openxmlformats.org/officeDocument/2006/math">
                          <m:r>
                            <a:rPr lang="en-GB" sz="2400" b="0" i="1" smtClean="0">
                              <a:latin typeface="Cambria Math" panose="02040503050406030204" pitchFamily="18" charset="0"/>
                            </a:rPr>
                            <m:t>𝐴</m:t>
                          </m:r>
                        </m:oMath>
                      </m:oMathPara>
                    </a14:m>
                    <a:endParaRPr lang="en-GB" sz="2400" dirty="0"/>
                  </a:p>
                </p:txBody>
              </p:sp>
            </mc:Choice>
            <mc:Fallback xmlns="">
              <p:sp>
                <p:nvSpPr>
                  <p:cNvPr id="43" name="TextBox 42">
                    <a:extLst>
                      <a:ext uri="{FF2B5EF4-FFF2-40B4-BE49-F238E27FC236}">
                        <a16:creationId xmlns:a16="http://schemas.microsoft.com/office/drawing/2014/main" id="{12BE36FA-84F6-425D-96D5-4543D56067B9}"/>
                      </a:ext>
                    </a:extLst>
                  </p:cNvPr>
                  <p:cNvSpPr txBox="1">
                    <a:spLocks noRot="1" noChangeAspect="1" noMove="1" noResize="1" noEditPoints="1" noAdjustHandles="1" noChangeArrowheads="1" noChangeShapeType="1" noTextEdit="1"/>
                  </p:cNvSpPr>
                  <p:nvPr/>
                </p:nvSpPr>
                <p:spPr>
                  <a:xfrm>
                    <a:off x="8452421" y="1561536"/>
                    <a:ext cx="267509" cy="369332"/>
                  </a:xfrm>
                  <a:prstGeom prst="rect">
                    <a:avLst/>
                  </a:prstGeom>
                  <a:blipFill>
                    <a:blip r:embed="rId8"/>
                    <a:stretch>
                      <a:fillRect l="-38636" r="-13636" b="-6667"/>
                    </a:stretch>
                  </a:blipFill>
                </p:spPr>
                <p:txBody>
                  <a:bodyPr/>
                  <a:lstStyle/>
                  <a:p>
                    <a:r>
                      <a:rPr lang="en-GB">
                        <a:noFill/>
                      </a:rPr>
                      <a:t> </a:t>
                    </a:r>
                  </a:p>
                </p:txBody>
              </p:sp>
            </mc:Fallback>
          </mc:AlternateContent>
          <mc:AlternateContent xmlns:mc="http://schemas.openxmlformats.org/markup-compatibility/2006" xmlns:a14="http://schemas.microsoft.com/office/drawing/2010/main">
            <mc:Choice Requires="a14">
              <p:sp>
                <p:nvSpPr>
                  <p:cNvPr id="44" name="TextBox 43">
                    <a:extLst>
                      <a:ext uri="{FF2B5EF4-FFF2-40B4-BE49-F238E27FC236}">
                        <a16:creationId xmlns:a16="http://schemas.microsoft.com/office/drawing/2014/main" id="{F556128F-A58E-4613-8447-9B077259B376}"/>
                      </a:ext>
                    </a:extLst>
                  </p:cNvPr>
                  <p:cNvSpPr txBox="1"/>
                  <p:nvPr/>
                </p:nvSpPr>
                <p:spPr>
                  <a:xfrm>
                    <a:off x="8849864" y="2778225"/>
                    <a:ext cx="279179" cy="369332"/>
                  </a:xfrm>
                  <a:prstGeom prst="rect">
                    <a:avLst/>
                  </a:prstGeom>
                  <a:noFill/>
                </p:spPr>
                <p:txBody>
                  <a:bodyPr wrap="none" lIns="0" tIns="0" rIns="0" bIns="0" rtlCol="0">
                    <a:spAutoFit/>
                  </a:bodyPr>
                  <a:lstStyle/>
                  <a:p>
                    <a:pPr algn="ctr"/>
                    <a14:m>
                      <m:oMathPara xmlns:m="http://schemas.openxmlformats.org/officeDocument/2006/math">
                        <m:oMathParaPr>
                          <m:jc m:val="centerGroup"/>
                        </m:oMathParaPr>
                        <m:oMath xmlns:m="http://schemas.openxmlformats.org/officeDocument/2006/math">
                          <m:r>
                            <a:rPr lang="en-GB" sz="2400" b="0" i="1" smtClean="0">
                              <a:latin typeface="Cambria Math" panose="02040503050406030204" pitchFamily="18" charset="0"/>
                            </a:rPr>
                            <m:t>𝐵</m:t>
                          </m:r>
                        </m:oMath>
                      </m:oMathPara>
                    </a14:m>
                    <a:endParaRPr lang="en-GB" sz="2400" dirty="0"/>
                  </a:p>
                </p:txBody>
              </p:sp>
            </mc:Choice>
            <mc:Fallback xmlns="">
              <p:sp>
                <p:nvSpPr>
                  <p:cNvPr id="44" name="TextBox 43">
                    <a:extLst>
                      <a:ext uri="{FF2B5EF4-FFF2-40B4-BE49-F238E27FC236}">
                        <a16:creationId xmlns:a16="http://schemas.microsoft.com/office/drawing/2014/main" id="{F556128F-A58E-4613-8447-9B077259B376}"/>
                      </a:ext>
                    </a:extLst>
                  </p:cNvPr>
                  <p:cNvSpPr txBox="1">
                    <a:spLocks noRot="1" noChangeAspect="1" noMove="1" noResize="1" noEditPoints="1" noAdjustHandles="1" noChangeArrowheads="1" noChangeShapeType="1" noTextEdit="1"/>
                  </p:cNvSpPr>
                  <p:nvPr/>
                </p:nvSpPr>
                <p:spPr>
                  <a:xfrm>
                    <a:off x="8849864" y="2778225"/>
                    <a:ext cx="279179" cy="369332"/>
                  </a:xfrm>
                  <a:prstGeom prst="rect">
                    <a:avLst/>
                  </a:prstGeom>
                  <a:blipFill>
                    <a:blip r:embed="rId9"/>
                    <a:stretch>
                      <a:fillRect l="-36957" r="-10870" b="-6557"/>
                    </a:stretch>
                  </a:blipFill>
                </p:spPr>
                <p:txBody>
                  <a:bodyPr/>
                  <a:lstStyle/>
                  <a:p>
                    <a:r>
                      <a:rPr lang="en-GB">
                        <a:noFill/>
                      </a:rPr>
                      <a:t> </a:t>
                    </a:r>
                  </a:p>
                </p:txBody>
              </p:sp>
            </mc:Fallback>
          </mc:AlternateContent>
          <mc:AlternateContent xmlns:mc="http://schemas.openxmlformats.org/markup-compatibility/2006" xmlns:a14="http://schemas.microsoft.com/office/drawing/2010/main">
            <mc:Choice Requires="a14">
              <p:sp>
                <p:nvSpPr>
                  <p:cNvPr id="45" name="TextBox 44">
                    <a:extLst>
                      <a:ext uri="{FF2B5EF4-FFF2-40B4-BE49-F238E27FC236}">
                        <a16:creationId xmlns:a16="http://schemas.microsoft.com/office/drawing/2014/main" id="{E2C2313C-43ED-4DFB-B648-C8ECAE4BF1ED}"/>
                      </a:ext>
                    </a:extLst>
                  </p:cNvPr>
                  <p:cNvSpPr txBox="1"/>
                  <p:nvPr/>
                </p:nvSpPr>
                <p:spPr>
                  <a:xfrm>
                    <a:off x="7963410" y="1472022"/>
                    <a:ext cx="218137" cy="369332"/>
                  </a:xfrm>
                  <a:prstGeom prst="rect">
                    <a:avLst/>
                  </a:prstGeom>
                  <a:noFill/>
                </p:spPr>
                <p:txBody>
                  <a:bodyPr wrap="none" lIns="0" tIns="0" rIns="0" bIns="0" rtlCol="0">
                    <a:spAutoFit/>
                  </a:bodyPr>
                  <a:lstStyle/>
                  <a:p>
                    <a:pPr algn="ctr"/>
                    <a14:m>
                      <m:oMathPara xmlns:m="http://schemas.openxmlformats.org/officeDocument/2006/math">
                        <m:oMathParaPr>
                          <m:jc m:val="centerGroup"/>
                        </m:oMathParaPr>
                        <m:oMath xmlns:m="http://schemas.openxmlformats.org/officeDocument/2006/math">
                          <m:r>
                            <a:rPr lang="en-GB" sz="240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𝜀</m:t>
                          </m:r>
                        </m:oMath>
                      </m:oMathPara>
                    </a14:m>
                    <a:endParaRPr lang="en-GB" sz="2400" dirty="0"/>
                  </a:p>
                </p:txBody>
              </p:sp>
            </mc:Choice>
            <mc:Fallback xmlns="">
              <p:sp>
                <p:nvSpPr>
                  <p:cNvPr id="45" name="TextBox 44">
                    <a:extLst>
                      <a:ext uri="{FF2B5EF4-FFF2-40B4-BE49-F238E27FC236}">
                        <a16:creationId xmlns:a16="http://schemas.microsoft.com/office/drawing/2014/main" id="{E2C2313C-43ED-4DFB-B648-C8ECAE4BF1ED}"/>
                      </a:ext>
                    </a:extLst>
                  </p:cNvPr>
                  <p:cNvSpPr txBox="1">
                    <a:spLocks noRot="1" noChangeAspect="1" noMove="1" noResize="1" noEditPoints="1" noAdjustHandles="1" noChangeArrowheads="1" noChangeShapeType="1" noTextEdit="1"/>
                  </p:cNvSpPr>
                  <p:nvPr/>
                </p:nvSpPr>
                <p:spPr>
                  <a:xfrm>
                    <a:off x="7963410" y="1472022"/>
                    <a:ext cx="218137" cy="369332"/>
                  </a:xfrm>
                  <a:prstGeom prst="rect">
                    <a:avLst/>
                  </a:prstGeom>
                  <a:blipFill>
                    <a:blip r:embed="rId10"/>
                    <a:stretch>
                      <a:fillRect l="-33333"/>
                    </a:stretch>
                  </a:blipFill>
                </p:spPr>
                <p:txBody>
                  <a:bodyPr/>
                  <a:lstStyle/>
                  <a:p>
                    <a:r>
                      <a:rPr lang="en-GB">
                        <a:noFill/>
                      </a:rPr>
                      <a:t> </a:t>
                    </a:r>
                  </a:p>
                </p:txBody>
              </p:sp>
            </mc:Fallback>
          </mc:AlternateContent>
        </p:grpSp>
        <p:sp>
          <p:nvSpPr>
            <p:cNvPr id="46" name="Oval 45">
              <a:extLst>
                <a:ext uri="{FF2B5EF4-FFF2-40B4-BE49-F238E27FC236}">
                  <a16:creationId xmlns:a16="http://schemas.microsoft.com/office/drawing/2014/main" id="{04846AB4-AF77-4D55-8E14-A2BD5AA6A429}"/>
                </a:ext>
              </a:extLst>
            </p:cNvPr>
            <p:cNvSpPr/>
            <p:nvPr/>
          </p:nvSpPr>
          <p:spPr>
            <a:xfrm>
              <a:off x="1785008" y="5381144"/>
              <a:ext cx="1164563" cy="1197269"/>
            </a:xfrm>
            <a:prstGeom prst="ellipse">
              <a:avLst/>
            </a:prstGeom>
            <a:noFill/>
            <a:ln w="28575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 dirty="0"/>
            </a:p>
          </p:txBody>
        </p:sp>
        <mc:AlternateContent xmlns:mc="http://schemas.openxmlformats.org/markup-compatibility/2006" xmlns:a14="http://schemas.microsoft.com/office/drawing/2010/main">
          <mc:Choice Requires="a14">
            <p:sp>
              <p:nvSpPr>
                <p:cNvPr id="47" name="TextBox 46">
                  <a:extLst>
                    <a:ext uri="{FF2B5EF4-FFF2-40B4-BE49-F238E27FC236}">
                      <a16:creationId xmlns:a16="http://schemas.microsoft.com/office/drawing/2014/main" id="{53BE027F-B77C-4EEA-B357-8D4943285394}"/>
                    </a:ext>
                  </a:extLst>
                </p:cNvPr>
                <p:cNvSpPr txBox="1"/>
                <p:nvPr/>
              </p:nvSpPr>
              <p:spPr>
                <a:xfrm>
                  <a:off x="3286448" y="4885657"/>
                  <a:ext cx="266803" cy="369332"/>
                </a:xfrm>
                <a:prstGeom prst="rect">
                  <a:avLst/>
                </a:prstGeom>
                <a:noFill/>
              </p:spPr>
              <p:txBody>
                <a:bodyPr wrap="none" lIns="0" tIns="0" rIns="0" bIns="0" rtlCol="0">
                  <a:spAutoFit/>
                </a:bodyPr>
                <a:lstStyle/>
                <a:p>
                  <a:pPr algn="ctr"/>
                  <a14:m>
                    <m:oMathPara xmlns:m="http://schemas.openxmlformats.org/officeDocument/2006/math">
                      <m:oMathParaPr>
                        <m:jc m:val="centerGroup"/>
                      </m:oMathParaPr>
                      <m:oMath xmlns:m="http://schemas.openxmlformats.org/officeDocument/2006/math">
                        <m:r>
                          <a:rPr lang="en-GB" sz="2400" b="0" i="1" smtClean="0">
                            <a:latin typeface="Cambria Math" panose="02040503050406030204" pitchFamily="18" charset="0"/>
                          </a:rPr>
                          <m:t>𝐶</m:t>
                        </m:r>
                      </m:oMath>
                    </m:oMathPara>
                  </a14:m>
                  <a:endParaRPr lang="en-GB" sz="2400" dirty="0"/>
                </a:p>
              </p:txBody>
            </p:sp>
          </mc:Choice>
          <mc:Fallback xmlns="">
            <p:sp>
              <p:nvSpPr>
                <p:cNvPr id="47" name="TextBox 46">
                  <a:extLst>
                    <a:ext uri="{FF2B5EF4-FFF2-40B4-BE49-F238E27FC236}">
                      <a16:creationId xmlns:a16="http://schemas.microsoft.com/office/drawing/2014/main" id="{53BE027F-B77C-4EEA-B357-8D4943285394}"/>
                    </a:ext>
                  </a:extLst>
                </p:cNvPr>
                <p:cNvSpPr txBox="1"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3286448" y="4885657"/>
                  <a:ext cx="266803" cy="369332"/>
                </a:xfrm>
                <a:prstGeom prst="rect">
                  <a:avLst/>
                </a:prstGeom>
                <a:blipFill>
                  <a:blip r:embed="rId11"/>
                  <a:stretch>
                    <a:fillRect l="-38636" r="-9091" b="-6557"/>
                  </a:stretch>
                </a:blipFill>
              </p:spPr>
              <p:txBody>
                <a:bodyPr/>
                <a:lstStyle/>
                <a:p>
                  <a:r>
                    <a:rPr lang="en-GB">
                      <a:noFill/>
                    </a:rPr>
                    <a:t> </a:t>
                  </a:r>
                </a:p>
              </p:txBody>
            </p:sp>
          </mc:Fallback>
        </mc:AlternateContent>
      </p:grpSp>
      <p:pic>
        <p:nvPicPr>
          <p:cNvPr id="63" name="Picture 62">
            <a:extLst>
              <a:ext uri="{FF2B5EF4-FFF2-40B4-BE49-F238E27FC236}">
                <a16:creationId xmlns:a16="http://schemas.microsoft.com/office/drawing/2014/main" id="{E3EE54F7-8664-49B9-A0AE-A7FD8785B2F7}"/>
              </a:ext>
            </a:extLst>
          </p:cNvPr>
          <p:cNvPicPr>
            <a:picLocks noChangeAspect="1"/>
          </p:cNvPicPr>
          <p:nvPr/>
        </p:nvPicPr>
        <p:blipFill>
          <a:blip r:embed="rId12"/>
          <a:stretch>
            <a:fillRect/>
          </a:stretch>
        </p:blipFill>
        <p:spPr>
          <a:xfrm>
            <a:off x="4146816" y="298231"/>
            <a:ext cx="1764770" cy="1263305"/>
          </a:xfrm>
          <a:prstGeom prst="rect">
            <a:avLst/>
          </a:prstGeom>
        </p:spPr>
      </p:pic>
      <p:pic>
        <p:nvPicPr>
          <p:cNvPr id="64" name="Picture 63">
            <a:extLst>
              <a:ext uri="{FF2B5EF4-FFF2-40B4-BE49-F238E27FC236}">
                <a16:creationId xmlns:a16="http://schemas.microsoft.com/office/drawing/2014/main" id="{3C511D0A-F13D-48EB-94F0-2E0BFF67C0D6}"/>
              </a:ext>
            </a:extLst>
          </p:cNvPr>
          <p:cNvPicPr>
            <a:picLocks noChangeAspect="1"/>
          </p:cNvPicPr>
          <p:nvPr/>
        </p:nvPicPr>
        <p:blipFill>
          <a:blip r:embed="rId13"/>
          <a:stretch>
            <a:fillRect/>
          </a:stretch>
        </p:blipFill>
        <p:spPr>
          <a:xfrm>
            <a:off x="9098168" y="3547664"/>
            <a:ext cx="724076" cy="925208"/>
          </a:xfrm>
          <a:prstGeom prst="rect">
            <a:avLst/>
          </a:prstGeom>
        </p:spPr>
      </p:pic>
      <p:pic>
        <p:nvPicPr>
          <p:cNvPr id="66" name="Picture 65">
            <a:extLst>
              <a:ext uri="{FF2B5EF4-FFF2-40B4-BE49-F238E27FC236}">
                <a16:creationId xmlns:a16="http://schemas.microsoft.com/office/drawing/2014/main" id="{C74C1A56-3D37-4E14-AAF7-5840D9B46BD8}"/>
              </a:ext>
            </a:extLst>
          </p:cNvPr>
          <p:cNvPicPr>
            <a:picLocks noChangeAspect="1"/>
          </p:cNvPicPr>
          <p:nvPr/>
        </p:nvPicPr>
        <p:blipFill rotWithShape="1">
          <a:blip r:embed="rId1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1198" r="18695"/>
          <a:stretch/>
        </p:blipFill>
        <p:spPr>
          <a:xfrm>
            <a:off x="4282365" y="4732747"/>
            <a:ext cx="1547462" cy="1930868"/>
          </a:xfrm>
          <a:prstGeom prst="rect">
            <a:avLst/>
          </a:prstGeom>
        </p:spPr>
      </p:pic>
      <p:pic>
        <p:nvPicPr>
          <p:cNvPr id="67" name="Picture 66">
            <a:extLst>
              <a:ext uri="{FF2B5EF4-FFF2-40B4-BE49-F238E27FC236}">
                <a16:creationId xmlns:a16="http://schemas.microsoft.com/office/drawing/2014/main" id="{4051905F-72B0-44DE-B2B4-760D75AE7A21}"/>
              </a:ext>
            </a:extLst>
          </p:cNvPr>
          <p:cNvPicPr>
            <a:picLocks noChangeAspect="1"/>
          </p:cNvPicPr>
          <p:nvPr/>
        </p:nvPicPr>
        <p:blipFill rotWithShape="1">
          <a:blip r:embed="rId15"/>
          <a:srcRect l="2943" r="2813"/>
          <a:stretch/>
        </p:blipFill>
        <p:spPr>
          <a:xfrm flipH="1">
            <a:off x="6341506" y="1309699"/>
            <a:ext cx="993234" cy="124233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731870361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3" name="Straight Connector 2">
            <a:extLst>
              <a:ext uri="{FF2B5EF4-FFF2-40B4-BE49-F238E27FC236}">
                <a16:creationId xmlns:a16="http://schemas.microsoft.com/office/drawing/2014/main" id="{53CB3646-2086-41AE-8BED-B160639AFCD7}"/>
              </a:ext>
            </a:extLst>
          </p:cNvPr>
          <p:cNvCxnSpPr/>
          <p:nvPr/>
        </p:nvCxnSpPr>
        <p:spPr>
          <a:xfrm>
            <a:off x="6082748" y="0"/>
            <a:ext cx="0" cy="6858000"/>
          </a:xfrm>
          <a:prstGeom prst="line">
            <a:avLst/>
          </a:prstGeom>
          <a:ln w="28575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" name="Straight Connector 4">
            <a:extLst>
              <a:ext uri="{FF2B5EF4-FFF2-40B4-BE49-F238E27FC236}">
                <a16:creationId xmlns:a16="http://schemas.microsoft.com/office/drawing/2014/main" id="{C7B7F970-E967-40FC-9EB9-BBAED7627C4F}"/>
              </a:ext>
            </a:extLst>
          </p:cNvPr>
          <p:cNvCxnSpPr/>
          <p:nvPr/>
        </p:nvCxnSpPr>
        <p:spPr>
          <a:xfrm>
            <a:off x="0" y="3511825"/>
            <a:ext cx="12192000" cy="0"/>
          </a:xfrm>
          <a:prstGeom prst="line">
            <a:avLst/>
          </a:prstGeom>
          <a:ln w="28575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mc:AlternateContent xmlns:mc="http://schemas.openxmlformats.org/markup-compatibility/2006" xmlns:a14="http://schemas.microsoft.com/office/drawing/2010/main">
        <mc:Choice Requires="a14">
          <p:sp>
            <p:nvSpPr>
              <p:cNvPr id="2" name="TextBox 1"/>
              <p:cNvSpPr txBox="1"/>
              <p:nvPr/>
            </p:nvSpPr>
            <p:spPr>
              <a:xfrm>
                <a:off x="4555524" y="2717053"/>
                <a:ext cx="3064476" cy="1569660"/>
              </a:xfrm>
              <a:prstGeom prst="rect">
                <a:avLst/>
              </a:prstGeom>
              <a:solidFill>
                <a:schemeClr val="bg1"/>
              </a:solidFill>
              <a:ln>
                <a:solidFill>
                  <a:schemeClr val="tx1"/>
                </a:solidFill>
              </a:ln>
            </p:spPr>
            <p:txBody>
              <a:bodyPr wrap="square" rtlCol="0">
                <a:spAutoFit/>
              </a:bodyPr>
              <a:lstStyle/>
              <a:p>
                <a:pPr algn="ctr"/>
                <a:r>
                  <a:rPr lang="en-GB" sz="4800" dirty="0"/>
                  <a:t>The answer is </a:t>
                </a:r>
                <a14:m>
                  <m:oMath xmlns:m="http://schemas.openxmlformats.org/officeDocument/2006/math">
                    <m:r>
                      <a:rPr lang="en-GB" sz="4800" b="0" i="1" smtClean="0">
                        <a:latin typeface="Cambria Math" panose="02040503050406030204" pitchFamily="18" charset="0"/>
                      </a:rPr>
                      <m:t>𝐴</m:t>
                    </m:r>
                    <m:r>
                      <a:rPr lang="en-GB" sz="4800" i="1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∪</m:t>
                    </m:r>
                    <m:r>
                      <a:rPr lang="en-GB" sz="4800" b="0" i="1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𝐵</m:t>
                    </m:r>
                  </m:oMath>
                </a14:m>
                <a:endParaRPr lang="en-GB" sz="4800" dirty="0"/>
              </a:p>
            </p:txBody>
          </p:sp>
        </mc:Choice>
        <mc:Fallback xmlns="">
          <p:sp>
            <p:nvSpPr>
              <p:cNvPr id="2" name="TextBox 1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555524" y="2717053"/>
                <a:ext cx="3064476" cy="1569660"/>
              </a:xfrm>
              <a:prstGeom prst="rect">
                <a:avLst/>
              </a:prstGeom>
              <a:blipFill>
                <a:blip r:embed="rId2"/>
                <a:stretch>
                  <a:fillRect l="-8317" t="-8108" r="-12871" b="-19691"/>
                </a:stretch>
              </a:blipFill>
              <a:ln>
                <a:solidFill>
                  <a:schemeClr val="tx1"/>
                </a:solidFill>
              </a:ln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6" name="TextBox 5">
                <a:extLst>
                  <a:ext uri="{FF2B5EF4-FFF2-40B4-BE49-F238E27FC236}">
                    <a16:creationId xmlns:a16="http://schemas.microsoft.com/office/drawing/2014/main" id="{7DAFD9CF-43BF-4887-A058-C4E9AFC30ED8}"/>
                  </a:ext>
                </a:extLst>
              </p:cNvPr>
              <p:cNvSpPr txBox="1"/>
              <p:nvPr/>
            </p:nvSpPr>
            <p:spPr>
              <a:xfrm>
                <a:off x="347729" y="257577"/>
                <a:ext cx="5414415" cy="2677656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14:m>
                  <m:oMath xmlns:m="http://schemas.openxmlformats.org/officeDocument/2006/math">
                    <m:r>
                      <a:rPr lang="en-US" sz="2400" i="1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𝜀</m:t>
                    </m:r>
                  </m:oMath>
                </a14:m>
                <a:r>
                  <a:rPr lang="en-US" sz="2400" dirty="0"/>
                  <a:t>: {</a:t>
                </a:r>
                <a:r>
                  <a:rPr lang="en-GB" sz="2400" dirty="0"/>
                  <a:t>Letters of the alphabet</a:t>
                </a:r>
                <a:r>
                  <a:rPr lang="en-US" sz="2400" dirty="0"/>
                  <a:t>}</a:t>
                </a:r>
              </a:p>
              <a:p>
                <a:r>
                  <a:rPr lang="en-US" sz="2400" dirty="0"/>
                  <a:t>Set </a:t>
                </a:r>
                <a14:m>
                  <m:oMath xmlns:m="http://schemas.openxmlformats.org/officeDocument/2006/math">
                    <m:r>
                      <a:rPr lang="en-GB" sz="2400" i="1">
                        <a:latin typeface="Cambria Math" panose="02040503050406030204" pitchFamily="18" charset="0"/>
                      </a:rPr>
                      <m:t>𝐴</m:t>
                    </m:r>
                  </m:oMath>
                </a14:m>
                <a:r>
                  <a:rPr lang="en-US" sz="2400" dirty="0"/>
                  <a:t>: {</a:t>
                </a:r>
                <a:r>
                  <a:rPr lang="en-GB" sz="2400" dirty="0" err="1"/>
                  <a:t>s,p,a,i,n</a:t>
                </a:r>
                <a:r>
                  <a:rPr lang="en-US" sz="2400" dirty="0"/>
                  <a:t>}</a:t>
                </a:r>
              </a:p>
              <a:p>
                <a:r>
                  <a:rPr lang="en-US" sz="2400" dirty="0"/>
                  <a:t>Set </a:t>
                </a:r>
                <a14:m>
                  <m:oMath xmlns:m="http://schemas.openxmlformats.org/officeDocument/2006/math">
                    <m:r>
                      <a:rPr lang="en-GB" sz="2400" i="1">
                        <a:latin typeface="Cambria Math" panose="02040503050406030204" pitchFamily="18" charset="0"/>
                      </a:rPr>
                      <m:t>𝐵</m:t>
                    </m:r>
                  </m:oMath>
                </a14:m>
                <a:r>
                  <a:rPr lang="en-US" sz="2400" dirty="0"/>
                  <a:t>: {</a:t>
                </a:r>
                <a:r>
                  <a:rPr lang="en-US" sz="2400" dirty="0" err="1"/>
                  <a:t>f,r,a,n,c,e</a:t>
                </a:r>
                <a:r>
                  <a:rPr lang="en-US" sz="2400" dirty="0"/>
                  <a:t>}</a:t>
                </a:r>
              </a:p>
              <a:p>
                <a:endParaRPr lang="en-US" sz="2400" dirty="0"/>
              </a:p>
              <a:p>
                <a:r>
                  <a:rPr lang="en-US" sz="2400" dirty="0"/>
                  <a:t>Use set notation to describe the letters:</a:t>
                </a:r>
              </a:p>
              <a:p>
                <a:endParaRPr lang="en-US" sz="2400" dirty="0"/>
              </a:p>
              <a:p>
                <a:r>
                  <a:rPr lang="en-US" sz="2400" dirty="0"/>
                  <a:t>__________________________</a:t>
                </a:r>
              </a:p>
            </p:txBody>
          </p:sp>
        </mc:Choice>
        <mc:Fallback xmlns="">
          <p:sp>
            <p:nvSpPr>
              <p:cNvPr id="6" name="TextBox 5">
                <a:extLst>
                  <a:ext uri="{FF2B5EF4-FFF2-40B4-BE49-F238E27FC236}">
                    <a16:creationId xmlns:a16="http://schemas.microsoft.com/office/drawing/2014/main" id="{7DAFD9CF-43BF-4887-A058-C4E9AFC30ED8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47729" y="257577"/>
                <a:ext cx="5414415" cy="2677656"/>
              </a:xfrm>
              <a:prstGeom prst="rect">
                <a:avLst/>
              </a:prstGeom>
              <a:blipFill>
                <a:blip r:embed="rId3"/>
                <a:stretch>
                  <a:fillRect l="-1689" t="-1818" b="-4091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7" name="TextBox 6">
            <a:extLst>
              <a:ext uri="{FF2B5EF4-FFF2-40B4-BE49-F238E27FC236}">
                <a16:creationId xmlns:a16="http://schemas.microsoft.com/office/drawing/2014/main" id="{1F7CB0AB-1D3C-4739-80F2-F254EE65B13C}"/>
              </a:ext>
            </a:extLst>
          </p:cNvPr>
          <p:cNvSpPr txBox="1"/>
          <p:nvPr/>
        </p:nvSpPr>
        <p:spPr>
          <a:xfrm>
            <a:off x="7607121" y="257577"/>
            <a:ext cx="4194915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dirty="0"/>
              <a:t>Using set notation, describe the shaded area of the Venn diagram below:</a:t>
            </a:r>
          </a:p>
        </p:txBody>
      </p:sp>
      <p:grpSp>
        <p:nvGrpSpPr>
          <p:cNvPr id="15" name="Group 14">
            <a:extLst>
              <a:ext uri="{FF2B5EF4-FFF2-40B4-BE49-F238E27FC236}">
                <a16:creationId xmlns:a16="http://schemas.microsoft.com/office/drawing/2014/main" id="{2F3D426D-983C-4589-99C0-DFFB35EA9DF8}"/>
              </a:ext>
            </a:extLst>
          </p:cNvPr>
          <p:cNvGrpSpPr/>
          <p:nvPr/>
        </p:nvGrpSpPr>
        <p:grpSpPr>
          <a:xfrm>
            <a:off x="7919868" y="1457906"/>
            <a:ext cx="3145697" cy="1855137"/>
            <a:chOff x="7919868" y="1457906"/>
            <a:chExt cx="3145697" cy="1855137"/>
          </a:xfrm>
        </p:grpSpPr>
        <p:sp>
          <p:nvSpPr>
            <p:cNvPr id="4" name="Oval 3">
              <a:extLst>
                <a:ext uri="{FF2B5EF4-FFF2-40B4-BE49-F238E27FC236}">
                  <a16:creationId xmlns:a16="http://schemas.microsoft.com/office/drawing/2014/main" id="{277624F0-00F7-4CC1-A803-01FFDEBAB8BC}"/>
                </a:ext>
              </a:extLst>
            </p:cNvPr>
            <p:cNvSpPr/>
            <p:nvPr/>
          </p:nvSpPr>
          <p:spPr>
            <a:xfrm>
              <a:off x="8494643" y="1616765"/>
              <a:ext cx="1510748" cy="1510748"/>
            </a:xfrm>
            <a:prstGeom prst="ellipse">
              <a:avLst/>
            </a:prstGeom>
            <a:noFill/>
            <a:ln w="28575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10" name="Oval 9">
              <a:extLst>
                <a:ext uri="{FF2B5EF4-FFF2-40B4-BE49-F238E27FC236}">
                  <a16:creationId xmlns:a16="http://schemas.microsoft.com/office/drawing/2014/main" id="{B8AE8EB3-BEA9-4F82-9D06-CC74B25847BB}"/>
                </a:ext>
              </a:extLst>
            </p:cNvPr>
            <p:cNvSpPr/>
            <p:nvPr/>
          </p:nvSpPr>
          <p:spPr>
            <a:xfrm>
              <a:off x="9250017" y="1603691"/>
              <a:ext cx="1510748" cy="1510748"/>
            </a:xfrm>
            <a:prstGeom prst="ellipse">
              <a:avLst/>
            </a:prstGeom>
            <a:noFill/>
            <a:ln w="28575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11" name="Rectangle 10">
              <a:extLst>
                <a:ext uri="{FF2B5EF4-FFF2-40B4-BE49-F238E27FC236}">
                  <a16:creationId xmlns:a16="http://schemas.microsoft.com/office/drawing/2014/main" id="{77F68755-1C32-45EC-BDA9-4D6512722F06}"/>
                </a:ext>
              </a:extLst>
            </p:cNvPr>
            <p:cNvSpPr/>
            <p:nvPr/>
          </p:nvSpPr>
          <p:spPr>
            <a:xfrm>
              <a:off x="8189843" y="1457906"/>
              <a:ext cx="2875722" cy="1855137"/>
            </a:xfrm>
            <a:prstGeom prst="rect">
              <a:avLst/>
            </a:prstGeom>
            <a:noFill/>
            <a:ln w="28575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mc:AlternateContent xmlns:mc="http://schemas.openxmlformats.org/markup-compatibility/2006" xmlns:a14="http://schemas.microsoft.com/office/drawing/2010/main">
          <mc:Choice Requires="a14">
            <p:sp>
              <p:nvSpPr>
                <p:cNvPr id="12" name="TextBox 11">
                  <a:extLst>
                    <a:ext uri="{FF2B5EF4-FFF2-40B4-BE49-F238E27FC236}">
                      <a16:creationId xmlns:a16="http://schemas.microsoft.com/office/drawing/2014/main" id="{F98D7A74-34F1-41B1-959C-5FBB7B93C7BA}"/>
                    </a:ext>
                  </a:extLst>
                </p:cNvPr>
                <p:cNvSpPr txBox="1"/>
                <p:nvPr/>
              </p:nvSpPr>
              <p:spPr>
                <a:xfrm>
                  <a:off x="8452421" y="1561536"/>
                  <a:ext cx="267509" cy="369332"/>
                </a:xfrm>
                <a:prstGeom prst="rect">
                  <a:avLst/>
                </a:prstGeom>
                <a:noFill/>
              </p:spPr>
              <p:txBody>
                <a:bodyPr wrap="none" lIns="0" tIns="0" rIns="0" bIns="0" rtlCol="0">
                  <a:spAutoFit/>
                </a:bodyPr>
                <a:lstStyle/>
                <a:p>
                  <a:pPr algn="ctr"/>
                  <a14:m>
                    <m:oMathPara xmlns:m="http://schemas.openxmlformats.org/officeDocument/2006/math">
                      <m:oMathParaPr>
                        <m:jc m:val="centerGroup"/>
                      </m:oMathParaPr>
                      <m:oMath xmlns:m="http://schemas.openxmlformats.org/officeDocument/2006/math">
                        <m:r>
                          <a:rPr lang="en-GB" sz="2400" b="0" i="1" smtClean="0">
                            <a:latin typeface="Cambria Math" panose="02040503050406030204" pitchFamily="18" charset="0"/>
                          </a:rPr>
                          <m:t>𝐴</m:t>
                        </m:r>
                      </m:oMath>
                    </m:oMathPara>
                  </a14:m>
                  <a:endParaRPr lang="en-GB" sz="2400" dirty="0"/>
                </a:p>
              </p:txBody>
            </p:sp>
          </mc:Choice>
          <mc:Fallback xmlns="">
            <p:sp>
              <p:nvSpPr>
                <p:cNvPr id="12" name="TextBox 11">
                  <a:extLst>
                    <a:ext uri="{FF2B5EF4-FFF2-40B4-BE49-F238E27FC236}">
                      <a16:creationId xmlns:a16="http://schemas.microsoft.com/office/drawing/2014/main" id="{F98D7A74-34F1-41B1-959C-5FBB7B93C7BA}"/>
                    </a:ext>
                  </a:extLst>
                </p:cNvPr>
                <p:cNvSpPr txBox="1"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8452421" y="1561536"/>
                  <a:ext cx="267509" cy="369332"/>
                </a:xfrm>
                <a:prstGeom prst="rect">
                  <a:avLst/>
                </a:prstGeom>
                <a:blipFill>
                  <a:blip r:embed="rId4"/>
                  <a:stretch>
                    <a:fillRect l="-39535" r="-16279" b="-6557"/>
                  </a:stretch>
                </a:blipFill>
              </p:spPr>
              <p:txBody>
                <a:bodyPr/>
                <a:lstStyle/>
                <a:p>
                  <a:r>
                    <a:rPr lang="en-GB">
                      <a:noFill/>
                    </a:rPr>
                    <a:t> </a:t>
                  </a:r>
                </a:p>
              </p:txBody>
            </p:sp>
          </mc:Fallback>
        </mc:AlternateContent>
        <mc:AlternateContent xmlns:mc="http://schemas.openxmlformats.org/markup-compatibility/2006" xmlns:a14="http://schemas.microsoft.com/office/drawing/2010/main">
          <mc:Choice Requires="a14">
            <p:sp>
              <p:nvSpPr>
                <p:cNvPr id="13" name="TextBox 12">
                  <a:extLst>
                    <a:ext uri="{FF2B5EF4-FFF2-40B4-BE49-F238E27FC236}">
                      <a16:creationId xmlns:a16="http://schemas.microsoft.com/office/drawing/2014/main" id="{AD8EA48D-F509-4D3E-8A29-59694A96627F}"/>
                    </a:ext>
                  </a:extLst>
                </p:cNvPr>
                <p:cNvSpPr txBox="1"/>
                <p:nvPr/>
              </p:nvSpPr>
              <p:spPr>
                <a:xfrm>
                  <a:off x="10564907" y="1561536"/>
                  <a:ext cx="279179" cy="369332"/>
                </a:xfrm>
                <a:prstGeom prst="rect">
                  <a:avLst/>
                </a:prstGeom>
                <a:noFill/>
              </p:spPr>
              <p:txBody>
                <a:bodyPr wrap="none" lIns="0" tIns="0" rIns="0" bIns="0" rtlCol="0">
                  <a:spAutoFit/>
                </a:bodyPr>
                <a:lstStyle/>
                <a:p>
                  <a:pPr algn="ctr"/>
                  <a14:m>
                    <m:oMathPara xmlns:m="http://schemas.openxmlformats.org/officeDocument/2006/math">
                      <m:oMathParaPr>
                        <m:jc m:val="centerGroup"/>
                      </m:oMathParaPr>
                      <m:oMath xmlns:m="http://schemas.openxmlformats.org/officeDocument/2006/math">
                        <m:r>
                          <a:rPr lang="en-GB" sz="2400" b="0" i="1" smtClean="0">
                            <a:latin typeface="Cambria Math" panose="02040503050406030204" pitchFamily="18" charset="0"/>
                          </a:rPr>
                          <m:t>𝐵</m:t>
                        </m:r>
                      </m:oMath>
                    </m:oMathPara>
                  </a14:m>
                  <a:endParaRPr lang="en-GB" sz="2400" dirty="0"/>
                </a:p>
              </p:txBody>
            </p:sp>
          </mc:Choice>
          <mc:Fallback xmlns="">
            <p:sp>
              <p:nvSpPr>
                <p:cNvPr id="13" name="TextBox 12">
                  <a:extLst>
                    <a:ext uri="{FF2B5EF4-FFF2-40B4-BE49-F238E27FC236}">
                      <a16:creationId xmlns:a16="http://schemas.microsoft.com/office/drawing/2014/main" id="{AD8EA48D-F509-4D3E-8A29-59694A96627F}"/>
                    </a:ext>
                  </a:extLst>
                </p:cNvPr>
                <p:cNvSpPr txBox="1"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10564907" y="1561536"/>
                  <a:ext cx="279179" cy="369332"/>
                </a:xfrm>
                <a:prstGeom prst="rect">
                  <a:avLst/>
                </a:prstGeom>
                <a:blipFill>
                  <a:blip r:embed="rId5"/>
                  <a:stretch>
                    <a:fillRect l="-36957" r="-10870" b="-6557"/>
                  </a:stretch>
                </a:blipFill>
              </p:spPr>
              <p:txBody>
                <a:bodyPr/>
                <a:lstStyle/>
                <a:p>
                  <a:r>
                    <a:rPr lang="en-GB">
                      <a:noFill/>
                    </a:rPr>
                    <a:t> </a:t>
                  </a:r>
                </a:p>
              </p:txBody>
            </p:sp>
          </mc:Fallback>
        </mc:AlternateContent>
        <mc:AlternateContent xmlns:mc="http://schemas.openxmlformats.org/markup-compatibility/2006" xmlns:a14="http://schemas.microsoft.com/office/drawing/2010/main">
          <mc:Choice Requires="a14">
            <p:sp>
              <p:nvSpPr>
                <p:cNvPr id="14" name="TextBox 13">
                  <a:extLst>
                    <a:ext uri="{FF2B5EF4-FFF2-40B4-BE49-F238E27FC236}">
                      <a16:creationId xmlns:a16="http://schemas.microsoft.com/office/drawing/2014/main" id="{EF92F963-7CA3-4E43-B066-2B074E33E89D}"/>
                    </a:ext>
                  </a:extLst>
                </p:cNvPr>
                <p:cNvSpPr txBox="1"/>
                <p:nvPr/>
              </p:nvSpPr>
              <p:spPr>
                <a:xfrm>
                  <a:off x="7919868" y="1472022"/>
                  <a:ext cx="218137" cy="369332"/>
                </a:xfrm>
                <a:prstGeom prst="rect">
                  <a:avLst/>
                </a:prstGeom>
                <a:noFill/>
              </p:spPr>
              <p:txBody>
                <a:bodyPr wrap="none" lIns="0" tIns="0" rIns="0" bIns="0" rtlCol="0">
                  <a:spAutoFit/>
                </a:bodyPr>
                <a:lstStyle/>
                <a:p>
                  <a:pPr algn="ctr"/>
                  <a14:m>
                    <m:oMathPara xmlns:m="http://schemas.openxmlformats.org/officeDocument/2006/math">
                      <m:oMathParaPr>
                        <m:jc m:val="centerGroup"/>
                      </m:oMathParaPr>
                      <m:oMath xmlns:m="http://schemas.openxmlformats.org/officeDocument/2006/math">
                        <m:r>
                          <a:rPr lang="en-GB" sz="2400" i="1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𝜀</m:t>
                        </m:r>
                      </m:oMath>
                    </m:oMathPara>
                  </a14:m>
                  <a:endParaRPr lang="en-GB" sz="2400" dirty="0"/>
                </a:p>
              </p:txBody>
            </p:sp>
          </mc:Choice>
          <mc:Fallback xmlns="">
            <p:sp>
              <p:nvSpPr>
                <p:cNvPr id="14" name="TextBox 13">
                  <a:extLst>
                    <a:ext uri="{FF2B5EF4-FFF2-40B4-BE49-F238E27FC236}">
                      <a16:creationId xmlns:a16="http://schemas.microsoft.com/office/drawing/2014/main" id="{EF92F963-7CA3-4E43-B066-2B074E33E89D}"/>
                    </a:ext>
                  </a:extLst>
                </p:cNvPr>
                <p:cNvSpPr txBox="1"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7919868" y="1472022"/>
                  <a:ext cx="218137" cy="369332"/>
                </a:xfrm>
                <a:prstGeom prst="rect">
                  <a:avLst/>
                </a:prstGeom>
                <a:blipFill>
                  <a:blip r:embed="rId6"/>
                  <a:stretch>
                    <a:fillRect l="-33333"/>
                  </a:stretch>
                </a:blipFill>
              </p:spPr>
              <p:txBody>
                <a:bodyPr/>
                <a:lstStyle/>
                <a:p>
                  <a:r>
                    <a:rPr lang="en-GB">
                      <a:noFill/>
                    </a:rPr>
                    <a:t> </a:t>
                  </a:r>
                </a:p>
              </p:txBody>
            </p:sp>
          </mc:Fallback>
        </mc:AlternateContent>
      </p:grpSp>
      <p:grpSp>
        <p:nvGrpSpPr>
          <p:cNvPr id="31" name="Group 30">
            <a:extLst>
              <a:ext uri="{FF2B5EF4-FFF2-40B4-BE49-F238E27FC236}">
                <a16:creationId xmlns:a16="http://schemas.microsoft.com/office/drawing/2014/main" id="{EFAEE6FC-66CD-40BA-90CF-55FDCAE4A2C3}"/>
              </a:ext>
            </a:extLst>
          </p:cNvPr>
          <p:cNvGrpSpPr/>
          <p:nvPr/>
        </p:nvGrpSpPr>
        <p:grpSpPr>
          <a:xfrm>
            <a:off x="7903492" y="1457905"/>
            <a:ext cx="3160211" cy="1855137"/>
            <a:chOff x="8175329" y="4638176"/>
            <a:chExt cx="3160211" cy="1855137"/>
          </a:xfrm>
        </p:grpSpPr>
        <p:grpSp>
          <p:nvGrpSpPr>
            <p:cNvPr id="24" name="Group 23">
              <a:extLst>
                <a:ext uri="{FF2B5EF4-FFF2-40B4-BE49-F238E27FC236}">
                  <a16:creationId xmlns:a16="http://schemas.microsoft.com/office/drawing/2014/main" id="{B12CF8E4-1171-4111-A0A1-D1578B44F6F6}"/>
                </a:ext>
              </a:extLst>
            </p:cNvPr>
            <p:cNvGrpSpPr/>
            <p:nvPr/>
          </p:nvGrpSpPr>
          <p:grpSpPr>
            <a:xfrm>
              <a:off x="8175329" y="4638176"/>
              <a:ext cx="3160211" cy="1855137"/>
              <a:chOff x="7905354" y="1457906"/>
              <a:chExt cx="3160211" cy="1855137"/>
            </a:xfrm>
          </p:grpSpPr>
          <p:sp>
            <p:nvSpPr>
              <p:cNvPr id="25" name="Oval 24">
                <a:extLst>
                  <a:ext uri="{FF2B5EF4-FFF2-40B4-BE49-F238E27FC236}">
                    <a16:creationId xmlns:a16="http://schemas.microsoft.com/office/drawing/2014/main" id="{8EA73B3D-37CF-418A-9CB0-3CA27694B5E9}"/>
                  </a:ext>
                </a:extLst>
              </p:cNvPr>
              <p:cNvSpPr/>
              <p:nvPr/>
            </p:nvSpPr>
            <p:spPr>
              <a:xfrm>
                <a:off x="8494643" y="1616765"/>
                <a:ext cx="1510748" cy="1510748"/>
              </a:xfrm>
              <a:prstGeom prst="ellipse">
                <a:avLst/>
              </a:prstGeom>
              <a:solidFill>
                <a:srgbClr val="FF0000"/>
              </a:solidFill>
              <a:ln w="28575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GB"/>
              </a:p>
            </p:txBody>
          </p:sp>
          <p:sp>
            <p:nvSpPr>
              <p:cNvPr id="26" name="Oval 25">
                <a:extLst>
                  <a:ext uri="{FF2B5EF4-FFF2-40B4-BE49-F238E27FC236}">
                    <a16:creationId xmlns:a16="http://schemas.microsoft.com/office/drawing/2014/main" id="{FAACB66C-C2AE-4EE7-9D7A-F47419E1F60F}"/>
                  </a:ext>
                </a:extLst>
              </p:cNvPr>
              <p:cNvSpPr/>
              <p:nvPr/>
            </p:nvSpPr>
            <p:spPr>
              <a:xfrm>
                <a:off x="9250017" y="1603691"/>
                <a:ext cx="1510748" cy="1510748"/>
              </a:xfrm>
              <a:prstGeom prst="ellipse">
                <a:avLst/>
              </a:prstGeom>
              <a:solidFill>
                <a:srgbClr val="FF0000"/>
              </a:solidFill>
              <a:ln w="28575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GB"/>
              </a:p>
            </p:txBody>
          </p:sp>
          <p:sp>
            <p:nvSpPr>
              <p:cNvPr id="27" name="Rectangle 26">
                <a:extLst>
                  <a:ext uri="{FF2B5EF4-FFF2-40B4-BE49-F238E27FC236}">
                    <a16:creationId xmlns:a16="http://schemas.microsoft.com/office/drawing/2014/main" id="{50CAE7A8-3C11-4D32-A903-8BEEAE050009}"/>
                  </a:ext>
                </a:extLst>
              </p:cNvPr>
              <p:cNvSpPr/>
              <p:nvPr/>
            </p:nvSpPr>
            <p:spPr>
              <a:xfrm>
                <a:off x="8189843" y="1457906"/>
                <a:ext cx="2875722" cy="1855137"/>
              </a:xfrm>
              <a:prstGeom prst="rect">
                <a:avLst/>
              </a:prstGeom>
              <a:noFill/>
              <a:ln w="28575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GB"/>
              </a:p>
            </p:txBody>
          </p:sp>
          <mc:AlternateContent xmlns:mc="http://schemas.openxmlformats.org/markup-compatibility/2006" xmlns:a14="http://schemas.microsoft.com/office/drawing/2010/main">
            <mc:Choice Requires="a14">
              <p:sp>
                <p:nvSpPr>
                  <p:cNvPr id="28" name="TextBox 27">
                    <a:extLst>
                      <a:ext uri="{FF2B5EF4-FFF2-40B4-BE49-F238E27FC236}">
                        <a16:creationId xmlns:a16="http://schemas.microsoft.com/office/drawing/2014/main" id="{22D7AF1C-160F-4F95-BA1B-9C9DCF081160}"/>
                      </a:ext>
                    </a:extLst>
                  </p:cNvPr>
                  <p:cNvSpPr txBox="1"/>
                  <p:nvPr/>
                </p:nvSpPr>
                <p:spPr>
                  <a:xfrm>
                    <a:off x="8437907" y="1561536"/>
                    <a:ext cx="267509" cy="369332"/>
                  </a:xfrm>
                  <a:prstGeom prst="rect">
                    <a:avLst/>
                  </a:prstGeom>
                  <a:noFill/>
                </p:spPr>
                <p:txBody>
                  <a:bodyPr wrap="none" lIns="0" tIns="0" rIns="0" bIns="0" rtlCol="0">
                    <a:spAutoFit/>
                  </a:bodyPr>
                  <a:lstStyle/>
                  <a:p>
                    <a:pPr/>
                    <a14:m>
                      <m:oMathPara xmlns:m="http://schemas.openxmlformats.org/officeDocument/2006/math">
                        <m:oMathParaPr>
                          <m:jc m:val="centerGroup"/>
                        </m:oMathParaPr>
                        <m:oMath xmlns:m="http://schemas.openxmlformats.org/officeDocument/2006/math">
                          <m:r>
                            <a:rPr lang="en-GB" sz="2400" b="0" i="1" smtClean="0">
                              <a:latin typeface="Cambria Math" panose="02040503050406030204" pitchFamily="18" charset="0"/>
                            </a:rPr>
                            <m:t>𝐴</m:t>
                          </m:r>
                        </m:oMath>
                      </m:oMathPara>
                    </a14:m>
                    <a:endParaRPr lang="en-GB" sz="2400" dirty="0"/>
                  </a:p>
                </p:txBody>
              </p:sp>
            </mc:Choice>
            <mc:Fallback xmlns="">
              <p:sp>
                <p:nvSpPr>
                  <p:cNvPr id="28" name="TextBox 27">
                    <a:extLst>
                      <a:ext uri="{FF2B5EF4-FFF2-40B4-BE49-F238E27FC236}">
                        <a16:creationId xmlns:a16="http://schemas.microsoft.com/office/drawing/2014/main" id="{22D7AF1C-160F-4F95-BA1B-9C9DCF081160}"/>
                      </a:ext>
                    </a:extLst>
                  </p:cNvPr>
                  <p:cNvSpPr txBox="1">
                    <a:spLocks noRot="1" noChangeAspect="1" noMove="1" noResize="1" noEditPoints="1" noAdjustHandles="1" noChangeArrowheads="1" noChangeShapeType="1" noTextEdit="1"/>
                  </p:cNvSpPr>
                  <p:nvPr/>
                </p:nvSpPr>
                <p:spPr>
                  <a:xfrm>
                    <a:off x="8437907" y="1561536"/>
                    <a:ext cx="267509" cy="369332"/>
                  </a:xfrm>
                  <a:prstGeom prst="rect">
                    <a:avLst/>
                  </a:prstGeom>
                  <a:blipFill>
                    <a:blip r:embed="rId7"/>
                    <a:stretch>
                      <a:fillRect l="-27273" r="-25000" b="-6557"/>
                    </a:stretch>
                  </a:blipFill>
                </p:spPr>
                <p:txBody>
                  <a:bodyPr/>
                  <a:lstStyle/>
                  <a:p>
                    <a:r>
                      <a:rPr lang="en-GB">
                        <a:noFill/>
                      </a:rPr>
                      <a:t> </a:t>
                    </a:r>
                  </a:p>
                </p:txBody>
              </p:sp>
            </mc:Fallback>
          </mc:AlternateContent>
          <mc:AlternateContent xmlns:mc="http://schemas.openxmlformats.org/markup-compatibility/2006" xmlns:a14="http://schemas.microsoft.com/office/drawing/2010/main">
            <mc:Choice Requires="a14">
              <p:sp>
                <p:nvSpPr>
                  <p:cNvPr id="29" name="TextBox 28">
                    <a:extLst>
                      <a:ext uri="{FF2B5EF4-FFF2-40B4-BE49-F238E27FC236}">
                        <a16:creationId xmlns:a16="http://schemas.microsoft.com/office/drawing/2014/main" id="{6260B8C7-5CD5-4A7B-AB7D-9532C254A94E}"/>
                      </a:ext>
                    </a:extLst>
                  </p:cNvPr>
                  <p:cNvSpPr txBox="1"/>
                  <p:nvPr/>
                </p:nvSpPr>
                <p:spPr>
                  <a:xfrm>
                    <a:off x="10550393" y="1561536"/>
                    <a:ext cx="279179" cy="369332"/>
                  </a:xfrm>
                  <a:prstGeom prst="rect">
                    <a:avLst/>
                  </a:prstGeom>
                  <a:noFill/>
                </p:spPr>
                <p:txBody>
                  <a:bodyPr wrap="none" lIns="0" tIns="0" rIns="0" bIns="0" rtlCol="0">
                    <a:spAutoFit/>
                  </a:bodyPr>
                  <a:lstStyle/>
                  <a:p>
                    <a:pPr/>
                    <a14:m>
                      <m:oMathPara xmlns:m="http://schemas.openxmlformats.org/officeDocument/2006/math">
                        <m:oMathParaPr>
                          <m:jc m:val="centerGroup"/>
                        </m:oMathParaPr>
                        <m:oMath xmlns:m="http://schemas.openxmlformats.org/officeDocument/2006/math">
                          <m:r>
                            <a:rPr lang="en-GB" sz="2400" b="0" i="1" smtClean="0">
                              <a:latin typeface="Cambria Math" panose="02040503050406030204" pitchFamily="18" charset="0"/>
                            </a:rPr>
                            <m:t>𝐵</m:t>
                          </m:r>
                        </m:oMath>
                      </m:oMathPara>
                    </a14:m>
                    <a:endParaRPr lang="en-GB" sz="2400" dirty="0"/>
                  </a:p>
                </p:txBody>
              </p:sp>
            </mc:Choice>
            <mc:Fallback xmlns="">
              <p:sp>
                <p:nvSpPr>
                  <p:cNvPr id="29" name="TextBox 28">
                    <a:extLst>
                      <a:ext uri="{FF2B5EF4-FFF2-40B4-BE49-F238E27FC236}">
                        <a16:creationId xmlns:a16="http://schemas.microsoft.com/office/drawing/2014/main" id="{6260B8C7-5CD5-4A7B-AB7D-9532C254A94E}"/>
                      </a:ext>
                    </a:extLst>
                  </p:cNvPr>
                  <p:cNvSpPr txBox="1">
                    <a:spLocks noRot="1" noChangeAspect="1" noMove="1" noResize="1" noEditPoints="1" noAdjustHandles="1" noChangeArrowheads="1" noChangeShapeType="1" noTextEdit="1"/>
                  </p:cNvSpPr>
                  <p:nvPr/>
                </p:nvSpPr>
                <p:spPr>
                  <a:xfrm>
                    <a:off x="10550393" y="1561536"/>
                    <a:ext cx="279179" cy="369332"/>
                  </a:xfrm>
                  <a:prstGeom prst="rect">
                    <a:avLst/>
                  </a:prstGeom>
                  <a:blipFill>
                    <a:blip r:embed="rId8"/>
                    <a:stretch>
                      <a:fillRect l="-23913" r="-23913" b="-6557"/>
                    </a:stretch>
                  </a:blipFill>
                </p:spPr>
                <p:txBody>
                  <a:bodyPr/>
                  <a:lstStyle/>
                  <a:p>
                    <a:r>
                      <a:rPr lang="en-GB">
                        <a:noFill/>
                      </a:rPr>
                      <a:t> </a:t>
                    </a:r>
                  </a:p>
                </p:txBody>
              </p:sp>
            </mc:Fallback>
          </mc:AlternateContent>
          <mc:AlternateContent xmlns:mc="http://schemas.openxmlformats.org/markup-compatibility/2006" xmlns:a14="http://schemas.microsoft.com/office/drawing/2010/main">
            <mc:Choice Requires="a14">
              <p:sp>
                <p:nvSpPr>
                  <p:cNvPr id="30" name="TextBox 29">
                    <a:extLst>
                      <a:ext uri="{FF2B5EF4-FFF2-40B4-BE49-F238E27FC236}">
                        <a16:creationId xmlns:a16="http://schemas.microsoft.com/office/drawing/2014/main" id="{B5B2A175-63B1-4679-BE51-C0E8CD3D7FD0}"/>
                      </a:ext>
                    </a:extLst>
                  </p:cNvPr>
                  <p:cNvSpPr txBox="1"/>
                  <p:nvPr/>
                </p:nvSpPr>
                <p:spPr>
                  <a:xfrm>
                    <a:off x="7905354" y="1472022"/>
                    <a:ext cx="218137" cy="369332"/>
                  </a:xfrm>
                  <a:prstGeom prst="rect">
                    <a:avLst/>
                  </a:prstGeom>
                  <a:noFill/>
                </p:spPr>
                <p:txBody>
                  <a:bodyPr wrap="none" lIns="0" tIns="0" rIns="0" bIns="0" rtlCol="0">
                    <a:spAutoFit/>
                  </a:bodyPr>
                  <a:lstStyle/>
                  <a:p>
                    <a:pPr/>
                    <a14:m>
                      <m:oMathPara xmlns:m="http://schemas.openxmlformats.org/officeDocument/2006/math">
                        <m:oMathParaPr>
                          <m:jc m:val="centerGroup"/>
                        </m:oMathParaPr>
                        <m:oMath xmlns:m="http://schemas.openxmlformats.org/officeDocument/2006/math">
                          <m:r>
                            <a:rPr lang="en-GB" sz="240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𝜀</m:t>
                          </m:r>
                        </m:oMath>
                      </m:oMathPara>
                    </a14:m>
                    <a:endParaRPr lang="en-GB" sz="2400" dirty="0"/>
                  </a:p>
                </p:txBody>
              </p:sp>
            </mc:Choice>
            <mc:Fallback xmlns="">
              <p:sp>
                <p:nvSpPr>
                  <p:cNvPr id="30" name="TextBox 29">
                    <a:extLst>
                      <a:ext uri="{FF2B5EF4-FFF2-40B4-BE49-F238E27FC236}">
                        <a16:creationId xmlns:a16="http://schemas.microsoft.com/office/drawing/2014/main" id="{B5B2A175-63B1-4679-BE51-C0E8CD3D7FD0}"/>
                      </a:ext>
                    </a:extLst>
                  </p:cNvPr>
                  <p:cNvSpPr txBox="1">
                    <a:spLocks noRot="1" noChangeAspect="1" noMove="1" noResize="1" noEditPoints="1" noAdjustHandles="1" noChangeArrowheads="1" noChangeShapeType="1" noTextEdit="1"/>
                  </p:cNvSpPr>
                  <p:nvPr/>
                </p:nvSpPr>
                <p:spPr>
                  <a:xfrm>
                    <a:off x="7905354" y="1472022"/>
                    <a:ext cx="218137" cy="369332"/>
                  </a:xfrm>
                  <a:prstGeom prst="rect">
                    <a:avLst/>
                  </a:prstGeom>
                  <a:blipFill>
                    <a:blip r:embed="rId9"/>
                    <a:stretch>
                      <a:fillRect l="-20000" r="-17143"/>
                    </a:stretch>
                  </a:blipFill>
                </p:spPr>
                <p:txBody>
                  <a:bodyPr/>
                  <a:lstStyle/>
                  <a:p>
                    <a:r>
                      <a:rPr lang="en-GB">
                        <a:noFill/>
                      </a:rPr>
                      <a:t> </a:t>
                    </a:r>
                  </a:p>
                </p:txBody>
              </p:sp>
            </mc:Fallback>
          </mc:AlternateContent>
        </p:grpSp>
        <p:sp>
          <p:nvSpPr>
            <p:cNvPr id="23" name="Oval 22">
              <a:extLst>
                <a:ext uri="{FF2B5EF4-FFF2-40B4-BE49-F238E27FC236}">
                  <a16:creationId xmlns:a16="http://schemas.microsoft.com/office/drawing/2014/main" id="{6A7A58F2-EF20-4FBC-ABBE-BE5499BB4181}"/>
                </a:ext>
              </a:extLst>
            </p:cNvPr>
            <p:cNvSpPr/>
            <p:nvPr/>
          </p:nvSpPr>
          <p:spPr>
            <a:xfrm>
              <a:off x="8764618" y="4793865"/>
              <a:ext cx="1510748" cy="1510748"/>
            </a:xfrm>
            <a:prstGeom prst="ellipse">
              <a:avLst/>
            </a:prstGeom>
            <a:noFill/>
            <a:ln w="28575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</p:grpSp>
      <p:sp>
        <p:nvSpPr>
          <p:cNvPr id="32" name="TextBox 31">
            <a:extLst>
              <a:ext uri="{FF2B5EF4-FFF2-40B4-BE49-F238E27FC236}">
                <a16:creationId xmlns:a16="http://schemas.microsoft.com/office/drawing/2014/main" id="{1A72D2AB-CD81-4C27-85F6-F8B78F00C298}"/>
              </a:ext>
            </a:extLst>
          </p:cNvPr>
          <p:cNvSpPr txBox="1"/>
          <p:nvPr/>
        </p:nvSpPr>
        <p:spPr>
          <a:xfrm>
            <a:off x="622852" y="2385569"/>
            <a:ext cx="3591339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sz="2400" b="1" dirty="0" err="1">
                <a:solidFill>
                  <a:srgbClr val="FF0000"/>
                </a:solidFill>
              </a:rPr>
              <a:t>a,c,e,f,i,n,p,r,s</a:t>
            </a:r>
            <a:endParaRPr lang="en-GB" sz="2400" b="1" dirty="0">
              <a:solidFill>
                <a:srgbClr val="FF0000"/>
              </a:solidFill>
            </a:endParaRP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5" name="TextBox 34">
                <a:extLst>
                  <a:ext uri="{FF2B5EF4-FFF2-40B4-BE49-F238E27FC236}">
                    <a16:creationId xmlns:a16="http://schemas.microsoft.com/office/drawing/2014/main" id="{66A9CE2B-4B15-4DE5-9C60-E7BA54AE64A8}"/>
                  </a:ext>
                </a:extLst>
              </p:cNvPr>
              <p:cNvSpPr txBox="1"/>
              <p:nvPr/>
            </p:nvSpPr>
            <p:spPr>
              <a:xfrm>
                <a:off x="6474985" y="4365553"/>
                <a:ext cx="5401535" cy="2308324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14:m>
                  <m:oMath xmlns:m="http://schemas.openxmlformats.org/officeDocument/2006/math">
                    <m:r>
                      <a:rPr lang="en-US" sz="2400" i="1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𝜀</m:t>
                    </m:r>
                  </m:oMath>
                </a14:m>
                <a:r>
                  <a:rPr lang="en-US" sz="2400" dirty="0"/>
                  <a:t>: {</a:t>
                </a:r>
                <a:r>
                  <a:rPr lang="en-GB" sz="2400" dirty="0"/>
                  <a:t>integers between </a:t>
                </a:r>
                <a14:m>
                  <m:oMath xmlns:m="http://schemas.openxmlformats.org/officeDocument/2006/math">
                    <m:r>
                      <a:rPr lang="en-GB" sz="2400" b="0" i="1" smtClean="0">
                        <a:latin typeface="Cambria Math" panose="02040503050406030204" pitchFamily="18" charset="0"/>
                      </a:rPr>
                      <m:t>1</m:t>
                    </m:r>
                  </m:oMath>
                </a14:m>
                <a:r>
                  <a:rPr lang="en-US" sz="2400" dirty="0"/>
                  <a:t> and </a:t>
                </a:r>
                <a14:m>
                  <m:oMath xmlns:m="http://schemas.openxmlformats.org/officeDocument/2006/math">
                    <m:r>
                      <a:rPr lang="en-GB" sz="2400" b="0" i="1" smtClean="0">
                        <a:latin typeface="Cambria Math" panose="02040503050406030204" pitchFamily="18" charset="0"/>
                      </a:rPr>
                      <m:t>10</m:t>
                    </m:r>
                  </m:oMath>
                </a14:m>
                <a:r>
                  <a:rPr lang="en-US" sz="2400" dirty="0"/>
                  <a:t> inclusive}</a:t>
                </a:r>
              </a:p>
              <a:p>
                <a:r>
                  <a:rPr lang="en-US" sz="2400" dirty="0"/>
                  <a:t>Set </a:t>
                </a:r>
                <a14:m>
                  <m:oMath xmlns:m="http://schemas.openxmlformats.org/officeDocument/2006/math">
                    <m:r>
                      <a:rPr lang="en-GB" sz="2400" i="1">
                        <a:latin typeface="Cambria Math" panose="02040503050406030204" pitchFamily="18" charset="0"/>
                      </a:rPr>
                      <m:t>𝐴</m:t>
                    </m:r>
                  </m:oMath>
                </a14:m>
                <a:r>
                  <a:rPr lang="en-US" sz="2400" dirty="0"/>
                  <a:t>: {_________________________}</a:t>
                </a:r>
              </a:p>
              <a:p>
                <a:r>
                  <a:rPr lang="en-US" sz="2400" dirty="0"/>
                  <a:t>Set </a:t>
                </a:r>
                <a14:m>
                  <m:oMath xmlns:m="http://schemas.openxmlformats.org/officeDocument/2006/math">
                    <m:r>
                      <a:rPr lang="en-GB" sz="2400" i="1">
                        <a:latin typeface="Cambria Math" panose="02040503050406030204" pitchFamily="18" charset="0"/>
                      </a:rPr>
                      <m:t>𝐵</m:t>
                    </m:r>
                  </m:oMath>
                </a14:m>
                <a:r>
                  <a:rPr lang="en-US" sz="2400" dirty="0"/>
                  <a:t>: {_________________________}</a:t>
                </a:r>
              </a:p>
              <a:p>
                <a:endParaRPr lang="en-US" sz="2400" dirty="0"/>
              </a:p>
              <a:p>
                <a:r>
                  <a:rPr lang="en-US" sz="2400" dirty="0"/>
                  <a:t>Use set notation to describe the numbers:</a:t>
                </a:r>
              </a:p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GB" sz="2400" b="0" i="1" smtClean="0">
                          <a:latin typeface="Cambria Math" panose="02040503050406030204" pitchFamily="18" charset="0"/>
                        </a:rPr>
                        <m:t>2,3,5,6,7,9</m:t>
                      </m:r>
                    </m:oMath>
                  </m:oMathPara>
                </a14:m>
                <a:endParaRPr lang="en-US" sz="2400" dirty="0"/>
              </a:p>
            </p:txBody>
          </p:sp>
        </mc:Choice>
        <mc:Fallback xmlns="">
          <p:sp>
            <p:nvSpPr>
              <p:cNvPr id="35" name="TextBox 34">
                <a:extLst>
                  <a:ext uri="{FF2B5EF4-FFF2-40B4-BE49-F238E27FC236}">
                    <a16:creationId xmlns:a16="http://schemas.microsoft.com/office/drawing/2014/main" id="{66A9CE2B-4B15-4DE5-9C60-E7BA54AE64A8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474985" y="4365553"/>
                <a:ext cx="5401535" cy="2308324"/>
              </a:xfrm>
              <a:prstGeom prst="rect">
                <a:avLst/>
              </a:prstGeom>
              <a:blipFill>
                <a:blip r:embed="rId10"/>
                <a:stretch>
                  <a:fillRect l="-1693" t="-2111" r="-1354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36" name="TextBox 35">
            <a:extLst>
              <a:ext uri="{FF2B5EF4-FFF2-40B4-BE49-F238E27FC236}">
                <a16:creationId xmlns:a16="http://schemas.microsoft.com/office/drawing/2014/main" id="{BEE1D688-CB3C-4B94-BC50-4197BADA7E25}"/>
              </a:ext>
            </a:extLst>
          </p:cNvPr>
          <p:cNvSpPr txBox="1"/>
          <p:nvPr/>
        </p:nvSpPr>
        <p:spPr>
          <a:xfrm>
            <a:off x="7638004" y="4728435"/>
            <a:ext cx="3511826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sz="2400" b="1" dirty="0">
                <a:solidFill>
                  <a:srgbClr val="FF0000"/>
                </a:solidFill>
              </a:rPr>
              <a:t>Prime numbers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7" name="TextBox 36">
                <a:extLst>
                  <a:ext uri="{FF2B5EF4-FFF2-40B4-BE49-F238E27FC236}">
                    <a16:creationId xmlns:a16="http://schemas.microsoft.com/office/drawing/2014/main" id="{0F0A43EF-1F08-4EF5-B2FD-056AEE48D4E8}"/>
                  </a:ext>
                </a:extLst>
              </p:cNvPr>
              <p:cNvSpPr txBox="1"/>
              <p:nvPr/>
            </p:nvSpPr>
            <p:spPr>
              <a:xfrm>
                <a:off x="7638004" y="5092391"/>
                <a:ext cx="3511826" cy="461665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ctr"/>
                <a:r>
                  <a:rPr lang="en-GB" sz="2400" b="1" dirty="0">
                    <a:solidFill>
                      <a:srgbClr val="FF0000"/>
                    </a:solidFill>
                  </a:rPr>
                  <a:t>Multiples of </a:t>
                </a:r>
                <a14:m>
                  <m:oMath xmlns:m="http://schemas.openxmlformats.org/officeDocument/2006/math">
                    <m:r>
                      <a:rPr lang="en-GB" sz="2400" b="1" i="1" dirty="0" smtClean="0">
                        <a:solidFill>
                          <a:srgbClr val="FF0000"/>
                        </a:solidFill>
                        <a:latin typeface="Cambria Math" panose="02040503050406030204" pitchFamily="18" charset="0"/>
                      </a:rPr>
                      <m:t>𝟑</m:t>
                    </m:r>
                  </m:oMath>
                </a14:m>
                <a:endParaRPr lang="en-GB" sz="2400" b="1" dirty="0">
                  <a:solidFill>
                    <a:srgbClr val="FF0000"/>
                  </a:solidFill>
                </a:endParaRPr>
              </a:p>
            </p:txBody>
          </p:sp>
        </mc:Choice>
        <mc:Fallback xmlns="">
          <p:sp>
            <p:nvSpPr>
              <p:cNvPr id="37" name="TextBox 36">
                <a:extLst>
                  <a:ext uri="{FF2B5EF4-FFF2-40B4-BE49-F238E27FC236}">
                    <a16:creationId xmlns:a16="http://schemas.microsoft.com/office/drawing/2014/main" id="{0F0A43EF-1F08-4EF5-B2FD-056AEE48D4E8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7638004" y="5092391"/>
                <a:ext cx="3511826" cy="461665"/>
              </a:xfrm>
              <a:prstGeom prst="rect">
                <a:avLst/>
              </a:prstGeom>
              <a:blipFill>
                <a:blip r:embed="rId11"/>
                <a:stretch>
                  <a:fillRect t="-10526" b="-28947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38" name="TextBox 37">
            <a:extLst>
              <a:ext uri="{FF2B5EF4-FFF2-40B4-BE49-F238E27FC236}">
                <a16:creationId xmlns:a16="http://schemas.microsoft.com/office/drawing/2014/main" id="{C31A606D-5929-4692-945A-15391276DFF4}"/>
              </a:ext>
            </a:extLst>
          </p:cNvPr>
          <p:cNvSpPr txBox="1"/>
          <p:nvPr/>
        </p:nvSpPr>
        <p:spPr>
          <a:xfrm>
            <a:off x="347729" y="3579121"/>
            <a:ext cx="4194915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dirty="0"/>
              <a:t>Using set notation, describe the shaded area of the Venn diagram below:</a:t>
            </a:r>
          </a:p>
        </p:txBody>
      </p:sp>
      <p:grpSp>
        <p:nvGrpSpPr>
          <p:cNvPr id="48" name="Group 47">
            <a:extLst>
              <a:ext uri="{FF2B5EF4-FFF2-40B4-BE49-F238E27FC236}">
                <a16:creationId xmlns:a16="http://schemas.microsoft.com/office/drawing/2014/main" id="{2C03F943-E02D-4259-92AC-7CDCC734F22D}"/>
              </a:ext>
            </a:extLst>
          </p:cNvPr>
          <p:cNvGrpSpPr/>
          <p:nvPr/>
        </p:nvGrpSpPr>
        <p:grpSpPr>
          <a:xfrm>
            <a:off x="704018" y="4808478"/>
            <a:ext cx="3102155" cy="1855137"/>
            <a:chOff x="704018" y="4779450"/>
            <a:chExt cx="3102155" cy="1855137"/>
          </a:xfrm>
        </p:grpSpPr>
        <p:grpSp>
          <p:nvGrpSpPr>
            <p:cNvPr id="39" name="Group 38">
              <a:extLst>
                <a:ext uri="{FF2B5EF4-FFF2-40B4-BE49-F238E27FC236}">
                  <a16:creationId xmlns:a16="http://schemas.microsoft.com/office/drawing/2014/main" id="{6973256F-65D4-431D-98E7-2BB5EDDFE19D}"/>
                </a:ext>
              </a:extLst>
            </p:cNvPr>
            <p:cNvGrpSpPr/>
            <p:nvPr/>
          </p:nvGrpSpPr>
          <p:grpSpPr>
            <a:xfrm>
              <a:off x="704018" y="4779450"/>
              <a:ext cx="3102155" cy="1855137"/>
              <a:chOff x="7963410" y="1457906"/>
              <a:chExt cx="3102155" cy="1855137"/>
            </a:xfrm>
          </p:grpSpPr>
          <p:sp>
            <p:nvSpPr>
              <p:cNvPr id="40" name="Oval 39">
                <a:extLst>
                  <a:ext uri="{FF2B5EF4-FFF2-40B4-BE49-F238E27FC236}">
                    <a16:creationId xmlns:a16="http://schemas.microsoft.com/office/drawing/2014/main" id="{80AD162E-358A-4114-9D7A-ED969B952B58}"/>
                  </a:ext>
                </a:extLst>
              </p:cNvPr>
              <p:cNvSpPr/>
              <p:nvPr/>
            </p:nvSpPr>
            <p:spPr>
              <a:xfrm>
                <a:off x="8652164" y="1536067"/>
                <a:ext cx="1164563" cy="1197269"/>
              </a:xfrm>
              <a:prstGeom prst="ellipse">
                <a:avLst/>
              </a:prstGeom>
              <a:noFill/>
              <a:ln w="28575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GB"/>
              </a:p>
            </p:txBody>
          </p:sp>
          <p:sp>
            <p:nvSpPr>
              <p:cNvPr id="41" name="Oval 40">
                <a:extLst>
                  <a:ext uri="{FF2B5EF4-FFF2-40B4-BE49-F238E27FC236}">
                    <a16:creationId xmlns:a16="http://schemas.microsoft.com/office/drawing/2014/main" id="{736FFB25-1906-461D-85F5-2B9029AEA03E}"/>
                  </a:ext>
                </a:extLst>
              </p:cNvPr>
              <p:cNvSpPr/>
              <p:nvPr/>
            </p:nvSpPr>
            <p:spPr>
              <a:xfrm>
                <a:off x="9407538" y="1522993"/>
                <a:ext cx="1164563" cy="1197269"/>
              </a:xfrm>
              <a:prstGeom prst="ellipse">
                <a:avLst/>
              </a:prstGeom>
              <a:noFill/>
              <a:ln w="28575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GB" dirty="0"/>
              </a:p>
            </p:txBody>
          </p:sp>
          <p:sp>
            <p:nvSpPr>
              <p:cNvPr id="42" name="Rectangle 41">
                <a:extLst>
                  <a:ext uri="{FF2B5EF4-FFF2-40B4-BE49-F238E27FC236}">
                    <a16:creationId xmlns:a16="http://schemas.microsoft.com/office/drawing/2014/main" id="{AD262FEE-2730-4654-AE85-A4C6BBDF501F}"/>
                  </a:ext>
                </a:extLst>
              </p:cNvPr>
              <p:cNvSpPr/>
              <p:nvPr/>
            </p:nvSpPr>
            <p:spPr>
              <a:xfrm>
                <a:off x="8189843" y="1457906"/>
                <a:ext cx="2875722" cy="1855137"/>
              </a:xfrm>
              <a:prstGeom prst="rect">
                <a:avLst/>
              </a:prstGeom>
              <a:noFill/>
              <a:ln w="28575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GB"/>
              </a:p>
            </p:txBody>
          </p:sp>
          <mc:AlternateContent xmlns:mc="http://schemas.openxmlformats.org/markup-compatibility/2006" xmlns:a14="http://schemas.microsoft.com/office/drawing/2010/main">
            <mc:Choice Requires="a14">
              <p:sp>
                <p:nvSpPr>
                  <p:cNvPr id="43" name="TextBox 42">
                    <a:extLst>
                      <a:ext uri="{FF2B5EF4-FFF2-40B4-BE49-F238E27FC236}">
                        <a16:creationId xmlns:a16="http://schemas.microsoft.com/office/drawing/2014/main" id="{12BE36FA-84F6-425D-96D5-4543D56067B9}"/>
                      </a:ext>
                    </a:extLst>
                  </p:cNvPr>
                  <p:cNvSpPr txBox="1"/>
                  <p:nvPr/>
                </p:nvSpPr>
                <p:spPr>
                  <a:xfrm>
                    <a:off x="8452421" y="1561536"/>
                    <a:ext cx="267509" cy="369332"/>
                  </a:xfrm>
                  <a:prstGeom prst="rect">
                    <a:avLst/>
                  </a:prstGeom>
                  <a:noFill/>
                </p:spPr>
                <p:txBody>
                  <a:bodyPr wrap="none" lIns="0" tIns="0" rIns="0" bIns="0" rtlCol="0">
                    <a:spAutoFit/>
                  </a:bodyPr>
                  <a:lstStyle/>
                  <a:p>
                    <a:pPr algn="ctr"/>
                    <a14:m>
                      <m:oMathPara xmlns:m="http://schemas.openxmlformats.org/officeDocument/2006/math">
                        <m:oMathParaPr>
                          <m:jc m:val="centerGroup"/>
                        </m:oMathParaPr>
                        <m:oMath xmlns:m="http://schemas.openxmlformats.org/officeDocument/2006/math">
                          <m:r>
                            <a:rPr lang="en-GB" sz="2400" b="0" i="1" smtClean="0">
                              <a:latin typeface="Cambria Math" panose="02040503050406030204" pitchFamily="18" charset="0"/>
                            </a:rPr>
                            <m:t>𝐴</m:t>
                          </m:r>
                        </m:oMath>
                      </m:oMathPara>
                    </a14:m>
                    <a:endParaRPr lang="en-GB" sz="2400" dirty="0"/>
                  </a:p>
                </p:txBody>
              </p:sp>
            </mc:Choice>
            <mc:Fallback xmlns="">
              <p:sp>
                <p:nvSpPr>
                  <p:cNvPr id="43" name="TextBox 42">
                    <a:extLst>
                      <a:ext uri="{FF2B5EF4-FFF2-40B4-BE49-F238E27FC236}">
                        <a16:creationId xmlns:a16="http://schemas.microsoft.com/office/drawing/2014/main" id="{12BE36FA-84F6-425D-96D5-4543D56067B9}"/>
                      </a:ext>
                    </a:extLst>
                  </p:cNvPr>
                  <p:cNvSpPr txBox="1">
                    <a:spLocks noRot="1" noChangeAspect="1" noMove="1" noResize="1" noEditPoints="1" noAdjustHandles="1" noChangeArrowheads="1" noChangeShapeType="1" noTextEdit="1"/>
                  </p:cNvSpPr>
                  <p:nvPr/>
                </p:nvSpPr>
                <p:spPr>
                  <a:xfrm>
                    <a:off x="8452421" y="1561536"/>
                    <a:ext cx="267509" cy="369332"/>
                  </a:xfrm>
                  <a:prstGeom prst="rect">
                    <a:avLst/>
                  </a:prstGeom>
                  <a:blipFill>
                    <a:blip r:embed="rId12"/>
                    <a:stretch>
                      <a:fillRect l="-38636" r="-13636" b="-6667"/>
                    </a:stretch>
                  </a:blipFill>
                </p:spPr>
                <p:txBody>
                  <a:bodyPr/>
                  <a:lstStyle/>
                  <a:p>
                    <a:r>
                      <a:rPr lang="en-GB">
                        <a:noFill/>
                      </a:rPr>
                      <a:t> </a:t>
                    </a:r>
                  </a:p>
                </p:txBody>
              </p:sp>
            </mc:Fallback>
          </mc:AlternateContent>
          <mc:AlternateContent xmlns:mc="http://schemas.openxmlformats.org/markup-compatibility/2006" xmlns:a14="http://schemas.microsoft.com/office/drawing/2010/main">
            <mc:Choice Requires="a14">
              <p:sp>
                <p:nvSpPr>
                  <p:cNvPr id="44" name="TextBox 43">
                    <a:extLst>
                      <a:ext uri="{FF2B5EF4-FFF2-40B4-BE49-F238E27FC236}">
                        <a16:creationId xmlns:a16="http://schemas.microsoft.com/office/drawing/2014/main" id="{F556128F-A58E-4613-8447-9B077259B376}"/>
                      </a:ext>
                    </a:extLst>
                  </p:cNvPr>
                  <p:cNvSpPr txBox="1"/>
                  <p:nvPr/>
                </p:nvSpPr>
                <p:spPr>
                  <a:xfrm>
                    <a:off x="8849864" y="2778225"/>
                    <a:ext cx="279179" cy="369332"/>
                  </a:xfrm>
                  <a:prstGeom prst="rect">
                    <a:avLst/>
                  </a:prstGeom>
                  <a:noFill/>
                </p:spPr>
                <p:txBody>
                  <a:bodyPr wrap="none" lIns="0" tIns="0" rIns="0" bIns="0" rtlCol="0">
                    <a:spAutoFit/>
                  </a:bodyPr>
                  <a:lstStyle/>
                  <a:p>
                    <a:pPr algn="ctr"/>
                    <a14:m>
                      <m:oMathPara xmlns:m="http://schemas.openxmlformats.org/officeDocument/2006/math">
                        <m:oMathParaPr>
                          <m:jc m:val="centerGroup"/>
                        </m:oMathParaPr>
                        <m:oMath xmlns:m="http://schemas.openxmlformats.org/officeDocument/2006/math">
                          <m:r>
                            <a:rPr lang="en-GB" sz="2400" b="0" i="1" smtClean="0">
                              <a:latin typeface="Cambria Math" panose="02040503050406030204" pitchFamily="18" charset="0"/>
                            </a:rPr>
                            <m:t>𝐵</m:t>
                          </m:r>
                        </m:oMath>
                      </m:oMathPara>
                    </a14:m>
                    <a:endParaRPr lang="en-GB" sz="2400" dirty="0"/>
                  </a:p>
                </p:txBody>
              </p:sp>
            </mc:Choice>
            <mc:Fallback xmlns="">
              <p:sp>
                <p:nvSpPr>
                  <p:cNvPr id="44" name="TextBox 43">
                    <a:extLst>
                      <a:ext uri="{FF2B5EF4-FFF2-40B4-BE49-F238E27FC236}">
                        <a16:creationId xmlns:a16="http://schemas.microsoft.com/office/drawing/2014/main" id="{F556128F-A58E-4613-8447-9B077259B376}"/>
                      </a:ext>
                    </a:extLst>
                  </p:cNvPr>
                  <p:cNvSpPr txBox="1">
                    <a:spLocks noRot="1" noChangeAspect="1" noMove="1" noResize="1" noEditPoints="1" noAdjustHandles="1" noChangeArrowheads="1" noChangeShapeType="1" noTextEdit="1"/>
                  </p:cNvSpPr>
                  <p:nvPr/>
                </p:nvSpPr>
                <p:spPr>
                  <a:xfrm>
                    <a:off x="8849864" y="2778225"/>
                    <a:ext cx="279179" cy="369332"/>
                  </a:xfrm>
                  <a:prstGeom prst="rect">
                    <a:avLst/>
                  </a:prstGeom>
                  <a:blipFill>
                    <a:blip r:embed="rId13"/>
                    <a:stretch>
                      <a:fillRect l="-36957" r="-10870" b="-6557"/>
                    </a:stretch>
                  </a:blipFill>
                </p:spPr>
                <p:txBody>
                  <a:bodyPr/>
                  <a:lstStyle/>
                  <a:p>
                    <a:r>
                      <a:rPr lang="en-GB">
                        <a:noFill/>
                      </a:rPr>
                      <a:t> </a:t>
                    </a:r>
                  </a:p>
                </p:txBody>
              </p:sp>
            </mc:Fallback>
          </mc:AlternateContent>
          <mc:AlternateContent xmlns:mc="http://schemas.openxmlformats.org/markup-compatibility/2006" xmlns:a14="http://schemas.microsoft.com/office/drawing/2010/main">
            <mc:Choice Requires="a14">
              <p:sp>
                <p:nvSpPr>
                  <p:cNvPr id="45" name="TextBox 44">
                    <a:extLst>
                      <a:ext uri="{FF2B5EF4-FFF2-40B4-BE49-F238E27FC236}">
                        <a16:creationId xmlns:a16="http://schemas.microsoft.com/office/drawing/2014/main" id="{E2C2313C-43ED-4DFB-B648-C8ECAE4BF1ED}"/>
                      </a:ext>
                    </a:extLst>
                  </p:cNvPr>
                  <p:cNvSpPr txBox="1"/>
                  <p:nvPr/>
                </p:nvSpPr>
                <p:spPr>
                  <a:xfrm>
                    <a:off x="7963410" y="1472022"/>
                    <a:ext cx="218137" cy="369332"/>
                  </a:xfrm>
                  <a:prstGeom prst="rect">
                    <a:avLst/>
                  </a:prstGeom>
                  <a:noFill/>
                </p:spPr>
                <p:txBody>
                  <a:bodyPr wrap="none" lIns="0" tIns="0" rIns="0" bIns="0" rtlCol="0">
                    <a:spAutoFit/>
                  </a:bodyPr>
                  <a:lstStyle/>
                  <a:p>
                    <a:pPr algn="ctr"/>
                    <a14:m>
                      <m:oMathPara xmlns:m="http://schemas.openxmlformats.org/officeDocument/2006/math">
                        <m:oMathParaPr>
                          <m:jc m:val="centerGroup"/>
                        </m:oMathParaPr>
                        <m:oMath xmlns:m="http://schemas.openxmlformats.org/officeDocument/2006/math">
                          <m:r>
                            <a:rPr lang="en-GB" sz="240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𝜀</m:t>
                          </m:r>
                        </m:oMath>
                      </m:oMathPara>
                    </a14:m>
                    <a:endParaRPr lang="en-GB" sz="2400" dirty="0"/>
                  </a:p>
                </p:txBody>
              </p:sp>
            </mc:Choice>
            <mc:Fallback xmlns="">
              <p:sp>
                <p:nvSpPr>
                  <p:cNvPr id="45" name="TextBox 44">
                    <a:extLst>
                      <a:ext uri="{FF2B5EF4-FFF2-40B4-BE49-F238E27FC236}">
                        <a16:creationId xmlns:a16="http://schemas.microsoft.com/office/drawing/2014/main" id="{E2C2313C-43ED-4DFB-B648-C8ECAE4BF1ED}"/>
                      </a:ext>
                    </a:extLst>
                  </p:cNvPr>
                  <p:cNvSpPr txBox="1">
                    <a:spLocks noRot="1" noChangeAspect="1" noMove="1" noResize="1" noEditPoints="1" noAdjustHandles="1" noChangeArrowheads="1" noChangeShapeType="1" noTextEdit="1"/>
                  </p:cNvSpPr>
                  <p:nvPr/>
                </p:nvSpPr>
                <p:spPr>
                  <a:xfrm>
                    <a:off x="7963410" y="1472022"/>
                    <a:ext cx="218137" cy="369332"/>
                  </a:xfrm>
                  <a:prstGeom prst="rect">
                    <a:avLst/>
                  </a:prstGeom>
                  <a:blipFill>
                    <a:blip r:embed="rId14"/>
                    <a:stretch>
                      <a:fillRect l="-33333"/>
                    </a:stretch>
                  </a:blipFill>
                </p:spPr>
                <p:txBody>
                  <a:bodyPr/>
                  <a:lstStyle/>
                  <a:p>
                    <a:r>
                      <a:rPr lang="en-GB">
                        <a:noFill/>
                      </a:rPr>
                      <a:t> </a:t>
                    </a:r>
                  </a:p>
                </p:txBody>
              </p:sp>
            </mc:Fallback>
          </mc:AlternateContent>
        </p:grpSp>
        <p:sp>
          <p:nvSpPr>
            <p:cNvPr id="46" name="Oval 45">
              <a:extLst>
                <a:ext uri="{FF2B5EF4-FFF2-40B4-BE49-F238E27FC236}">
                  <a16:creationId xmlns:a16="http://schemas.microsoft.com/office/drawing/2014/main" id="{04846AB4-AF77-4D55-8E14-A2BD5AA6A429}"/>
                </a:ext>
              </a:extLst>
            </p:cNvPr>
            <p:cNvSpPr/>
            <p:nvPr/>
          </p:nvSpPr>
          <p:spPr>
            <a:xfrm>
              <a:off x="1785008" y="5381144"/>
              <a:ext cx="1164563" cy="1197269"/>
            </a:xfrm>
            <a:prstGeom prst="ellipse">
              <a:avLst/>
            </a:prstGeom>
            <a:noFill/>
            <a:ln w="28575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 dirty="0"/>
            </a:p>
          </p:txBody>
        </p:sp>
        <mc:AlternateContent xmlns:mc="http://schemas.openxmlformats.org/markup-compatibility/2006" xmlns:a14="http://schemas.microsoft.com/office/drawing/2010/main">
          <mc:Choice Requires="a14">
            <p:sp>
              <p:nvSpPr>
                <p:cNvPr id="47" name="TextBox 46">
                  <a:extLst>
                    <a:ext uri="{FF2B5EF4-FFF2-40B4-BE49-F238E27FC236}">
                      <a16:creationId xmlns:a16="http://schemas.microsoft.com/office/drawing/2014/main" id="{53BE027F-B77C-4EEA-B357-8D4943285394}"/>
                    </a:ext>
                  </a:extLst>
                </p:cNvPr>
                <p:cNvSpPr txBox="1"/>
                <p:nvPr/>
              </p:nvSpPr>
              <p:spPr>
                <a:xfrm>
                  <a:off x="3286448" y="4885657"/>
                  <a:ext cx="266803" cy="369332"/>
                </a:xfrm>
                <a:prstGeom prst="rect">
                  <a:avLst/>
                </a:prstGeom>
                <a:noFill/>
              </p:spPr>
              <p:txBody>
                <a:bodyPr wrap="none" lIns="0" tIns="0" rIns="0" bIns="0" rtlCol="0">
                  <a:spAutoFit/>
                </a:bodyPr>
                <a:lstStyle/>
                <a:p>
                  <a:pPr algn="ctr"/>
                  <a14:m>
                    <m:oMathPara xmlns:m="http://schemas.openxmlformats.org/officeDocument/2006/math">
                      <m:oMathParaPr>
                        <m:jc m:val="centerGroup"/>
                      </m:oMathParaPr>
                      <m:oMath xmlns:m="http://schemas.openxmlformats.org/officeDocument/2006/math">
                        <m:r>
                          <a:rPr lang="en-GB" sz="2400" b="0" i="1" smtClean="0">
                            <a:latin typeface="Cambria Math" panose="02040503050406030204" pitchFamily="18" charset="0"/>
                          </a:rPr>
                          <m:t>𝐶</m:t>
                        </m:r>
                      </m:oMath>
                    </m:oMathPara>
                  </a14:m>
                  <a:endParaRPr lang="en-GB" sz="2400" dirty="0"/>
                </a:p>
              </p:txBody>
            </p:sp>
          </mc:Choice>
          <mc:Fallback xmlns="">
            <p:sp>
              <p:nvSpPr>
                <p:cNvPr id="47" name="TextBox 46">
                  <a:extLst>
                    <a:ext uri="{FF2B5EF4-FFF2-40B4-BE49-F238E27FC236}">
                      <a16:creationId xmlns:a16="http://schemas.microsoft.com/office/drawing/2014/main" id="{53BE027F-B77C-4EEA-B357-8D4943285394}"/>
                    </a:ext>
                  </a:extLst>
                </p:cNvPr>
                <p:cNvSpPr txBox="1"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3286448" y="4885657"/>
                  <a:ext cx="266803" cy="369332"/>
                </a:xfrm>
                <a:prstGeom prst="rect">
                  <a:avLst/>
                </a:prstGeom>
                <a:blipFill>
                  <a:blip r:embed="rId15"/>
                  <a:stretch>
                    <a:fillRect l="-38636" r="-9091" b="-6557"/>
                  </a:stretch>
                </a:blipFill>
              </p:spPr>
              <p:txBody>
                <a:bodyPr/>
                <a:lstStyle/>
                <a:p>
                  <a:r>
                    <a:rPr lang="en-GB">
                      <a:noFill/>
                    </a:rPr>
                    <a:t> </a:t>
                  </a:r>
                </a:p>
              </p:txBody>
            </p:sp>
          </mc:Fallback>
        </mc:AlternateContent>
      </p:grpSp>
      <p:grpSp>
        <p:nvGrpSpPr>
          <p:cNvPr id="61" name="Group 60">
            <a:extLst>
              <a:ext uri="{FF2B5EF4-FFF2-40B4-BE49-F238E27FC236}">
                <a16:creationId xmlns:a16="http://schemas.microsoft.com/office/drawing/2014/main" id="{E38335EF-1FEA-467A-8B01-D2DF88D272BE}"/>
              </a:ext>
            </a:extLst>
          </p:cNvPr>
          <p:cNvGrpSpPr/>
          <p:nvPr/>
        </p:nvGrpSpPr>
        <p:grpSpPr>
          <a:xfrm>
            <a:off x="704018" y="4808478"/>
            <a:ext cx="3102155" cy="1855137"/>
            <a:chOff x="3286448" y="4846745"/>
            <a:chExt cx="3102155" cy="1855137"/>
          </a:xfrm>
        </p:grpSpPr>
        <p:grpSp>
          <p:nvGrpSpPr>
            <p:cNvPr id="49" name="Group 48">
              <a:extLst>
                <a:ext uri="{FF2B5EF4-FFF2-40B4-BE49-F238E27FC236}">
                  <a16:creationId xmlns:a16="http://schemas.microsoft.com/office/drawing/2014/main" id="{E454A172-B762-4C96-950D-3FA125AB66BE}"/>
                </a:ext>
              </a:extLst>
            </p:cNvPr>
            <p:cNvGrpSpPr/>
            <p:nvPr/>
          </p:nvGrpSpPr>
          <p:grpSpPr>
            <a:xfrm>
              <a:off x="3286448" y="4846745"/>
              <a:ext cx="3102155" cy="1855137"/>
              <a:chOff x="704018" y="4779450"/>
              <a:chExt cx="3102155" cy="1855137"/>
            </a:xfrm>
          </p:grpSpPr>
          <p:grpSp>
            <p:nvGrpSpPr>
              <p:cNvPr id="50" name="Group 49">
                <a:extLst>
                  <a:ext uri="{FF2B5EF4-FFF2-40B4-BE49-F238E27FC236}">
                    <a16:creationId xmlns:a16="http://schemas.microsoft.com/office/drawing/2014/main" id="{1B100BC1-950E-4769-AB29-6FDFE737AF89}"/>
                  </a:ext>
                </a:extLst>
              </p:cNvPr>
              <p:cNvGrpSpPr/>
              <p:nvPr/>
            </p:nvGrpSpPr>
            <p:grpSpPr>
              <a:xfrm>
                <a:off x="704018" y="4779450"/>
                <a:ext cx="3102155" cy="1855137"/>
                <a:chOff x="7963410" y="1457906"/>
                <a:chExt cx="3102155" cy="1855137"/>
              </a:xfrm>
            </p:grpSpPr>
            <p:sp>
              <p:nvSpPr>
                <p:cNvPr id="53" name="Oval 52">
                  <a:extLst>
                    <a:ext uri="{FF2B5EF4-FFF2-40B4-BE49-F238E27FC236}">
                      <a16:creationId xmlns:a16="http://schemas.microsoft.com/office/drawing/2014/main" id="{9BE0D373-BF69-4DEC-87E5-74032EC95854}"/>
                    </a:ext>
                  </a:extLst>
                </p:cNvPr>
                <p:cNvSpPr/>
                <p:nvPr/>
              </p:nvSpPr>
              <p:spPr>
                <a:xfrm>
                  <a:off x="8652164" y="1536067"/>
                  <a:ext cx="1164563" cy="1197269"/>
                </a:xfrm>
                <a:prstGeom prst="ellipse">
                  <a:avLst/>
                </a:prstGeom>
                <a:solidFill>
                  <a:srgbClr val="FF0000"/>
                </a:solidFill>
                <a:ln w="28575">
                  <a:solidFill>
                    <a:schemeClr val="tx1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GB"/>
                </a:p>
              </p:txBody>
            </p:sp>
            <p:sp>
              <p:nvSpPr>
                <p:cNvPr id="54" name="Oval 53">
                  <a:extLst>
                    <a:ext uri="{FF2B5EF4-FFF2-40B4-BE49-F238E27FC236}">
                      <a16:creationId xmlns:a16="http://schemas.microsoft.com/office/drawing/2014/main" id="{BF970735-7B7D-4B37-BB83-1A445353BAE2}"/>
                    </a:ext>
                  </a:extLst>
                </p:cNvPr>
                <p:cNvSpPr/>
                <p:nvPr/>
              </p:nvSpPr>
              <p:spPr>
                <a:xfrm>
                  <a:off x="9407538" y="1522993"/>
                  <a:ext cx="1164563" cy="1197269"/>
                </a:xfrm>
                <a:prstGeom prst="ellipse">
                  <a:avLst/>
                </a:prstGeom>
                <a:noFill/>
                <a:ln w="28575">
                  <a:solidFill>
                    <a:schemeClr val="tx1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GB" dirty="0"/>
                </a:p>
              </p:txBody>
            </p:sp>
            <p:sp>
              <p:nvSpPr>
                <p:cNvPr id="55" name="Rectangle 54">
                  <a:extLst>
                    <a:ext uri="{FF2B5EF4-FFF2-40B4-BE49-F238E27FC236}">
                      <a16:creationId xmlns:a16="http://schemas.microsoft.com/office/drawing/2014/main" id="{353730F8-9674-4A0D-950A-BB8C5663D95A}"/>
                    </a:ext>
                  </a:extLst>
                </p:cNvPr>
                <p:cNvSpPr/>
                <p:nvPr/>
              </p:nvSpPr>
              <p:spPr>
                <a:xfrm>
                  <a:off x="8189843" y="1457906"/>
                  <a:ext cx="2875722" cy="1855137"/>
                </a:xfrm>
                <a:prstGeom prst="rect">
                  <a:avLst/>
                </a:prstGeom>
                <a:noFill/>
                <a:ln w="28575">
                  <a:solidFill>
                    <a:schemeClr val="tx1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GB"/>
                </a:p>
              </p:txBody>
            </p:sp>
            <mc:AlternateContent xmlns:mc="http://schemas.openxmlformats.org/markup-compatibility/2006" xmlns:a14="http://schemas.microsoft.com/office/drawing/2010/main">
              <mc:Choice Requires="a14">
                <p:sp>
                  <p:nvSpPr>
                    <p:cNvPr id="56" name="TextBox 55">
                      <a:extLst>
                        <a:ext uri="{FF2B5EF4-FFF2-40B4-BE49-F238E27FC236}">
                          <a16:creationId xmlns:a16="http://schemas.microsoft.com/office/drawing/2014/main" id="{9D18888C-3327-4E72-8603-609ADE28DCF6}"/>
                        </a:ext>
                      </a:extLst>
                    </p:cNvPr>
                    <p:cNvSpPr txBox="1"/>
                    <p:nvPr/>
                  </p:nvSpPr>
                  <p:spPr>
                    <a:xfrm>
                      <a:off x="8452421" y="1561536"/>
                      <a:ext cx="267509" cy="369332"/>
                    </a:xfrm>
                    <a:prstGeom prst="rect">
                      <a:avLst/>
                    </a:prstGeom>
                    <a:noFill/>
                  </p:spPr>
                  <p:txBody>
                    <a:bodyPr wrap="none" lIns="0" tIns="0" rIns="0" bIns="0" rtlCol="0">
                      <a:spAutoFit/>
                    </a:bodyPr>
                    <a:lstStyle/>
                    <a:p>
                      <a:pPr algn="ctr"/>
                      <a14:m>
                        <m:oMathPara xmlns:m="http://schemas.openxmlformats.org/officeDocument/2006/math">
                          <m:oMathParaPr>
                            <m:jc m:val="centerGroup"/>
                          </m:oMathParaPr>
                          <m:oMath xmlns:m="http://schemas.openxmlformats.org/officeDocument/2006/math">
                            <m:r>
                              <a:rPr lang="en-GB" sz="2400" b="0" i="1" smtClean="0">
                                <a:latin typeface="Cambria Math" panose="02040503050406030204" pitchFamily="18" charset="0"/>
                              </a:rPr>
                              <m:t>𝐴</m:t>
                            </m:r>
                          </m:oMath>
                        </m:oMathPara>
                      </a14:m>
                      <a:endParaRPr lang="en-GB" sz="2400" dirty="0"/>
                    </a:p>
                  </p:txBody>
                </p:sp>
              </mc:Choice>
              <mc:Fallback xmlns="">
                <p:sp>
                  <p:nvSpPr>
                    <p:cNvPr id="56" name="TextBox 55">
                      <a:extLst>
                        <a:ext uri="{FF2B5EF4-FFF2-40B4-BE49-F238E27FC236}">
                          <a16:creationId xmlns:a16="http://schemas.microsoft.com/office/drawing/2014/main" id="{9D18888C-3327-4E72-8603-609ADE28DCF6}"/>
                        </a:ext>
                      </a:extLst>
                    </p:cNvPr>
                    <p:cNvSpPr txBox="1">
                      <a:spLocks noRot="1" noChangeAspect="1" noMove="1" noResize="1" noEditPoints="1" noAdjustHandles="1" noChangeArrowheads="1" noChangeShapeType="1" noTextEdit="1"/>
                    </p:cNvSpPr>
                    <p:nvPr/>
                  </p:nvSpPr>
                  <p:spPr>
                    <a:xfrm>
                      <a:off x="8452421" y="1561536"/>
                      <a:ext cx="267509" cy="369332"/>
                    </a:xfrm>
                    <a:prstGeom prst="rect">
                      <a:avLst/>
                    </a:prstGeom>
                    <a:blipFill>
                      <a:blip r:embed="rId12"/>
                      <a:stretch>
                        <a:fillRect l="-38636" r="-13636" b="-6667"/>
                      </a:stretch>
                    </a:blipFill>
                  </p:spPr>
                  <p:txBody>
                    <a:bodyPr/>
                    <a:lstStyle/>
                    <a:p>
                      <a:r>
                        <a:rPr lang="en-GB">
                          <a:noFill/>
                        </a:rPr>
                        <a:t> </a:t>
                      </a:r>
                    </a:p>
                  </p:txBody>
                </p:sp>
              </mc:Fallback>
            </mc:AlternateContent>
            <mc:AlternateContent xmlns:mc="http://schemas.openxmlformats.org/markup-compatibility/2006" xmlns:a14="http://schemas.microsoft.com/office/drawing/2010/main">
              <mc:Choice Requires="a14">
                <p:sp>
                  <p:nvSpPr>
                    <p:cNvPr id="57" name="TextBox 56">
                      <a:extLst>
                        <a:ext uri="{FF2B5EF4-FFF2-40B4-BE49-F238E27FC236}">
                          <a16:creationId xmlns:a16="http://schemas.microsoft.com/office/drawing/2014/main" id="{5AAA16C9-1578-4AB4-811F-F42274924DCC}"/>
                        </a:ext>
                      </a:extLst>
                    </p:cNvPr>
                    <p:cNvSpPr txBox="1"/>
                    <p:nvPr/>
                  </p:nvSpPr>
                  <p:spPr>
                    <a:xfrm>
                      <a:off x="8849864" y="2778225"/>
                      <a:ext cx="279179" cy="369332"/>
                    </a:xfrm>
                    <a:prstGeom prst="rect">
                      <a:avLst/>
                    </a:prstGeom>
                    <a:noFill/>
                  </p:spPr>
                  <p:txBody>
                    <a:bodyPr wrap="none" lIns="0" tIns="0" rIns="0" bIns="0" rtlCol="0">
                      <a:spAutoFit/>
                    </a:bodyPr>
                    <a:lstStyle/>
                    <a:p>
                      <a:pPr algn="ctr"/>
                      <a14:m>
                        <m:oMathPara xmlns:m="http://schemas.openxmlformats.org/officeDocument/2006/math">
                          <m:oMathParaPr>
                            <m:jc m:val="centerGroup"/>
                          </m:oMathParaPr>
                          <m:oMath xmlns:m="http://schemas.openxmlformats.org/officeDocument/2006/math">
                            <m:r>
                              <a:rPr lang="en-GB" sz="2400" b="0" i="1" smtClean="0">
                                <a:latin typeface="Cambria Math" panose="02040503050406030204" pitchFamily="18" charset="0"/>
                              </a:rPr>
                              <m:t>𝐵</m:t>
                            </m:r>
                          </m:oMath>
                        </m:oMathPara>
                      </a14:m>
                      <a:endParaRPr lang="en-GB" sz="2400" dirty="0"/>
                    </a:p>
                  </p:txBody>
                </p:sp>
              </mc:Choice>
              <mc:Fallback xmlns="">
                <p:sp>
                  <p:nvSpPr>
                    <p:cNvPr id="57" name="TextBox 56">
                      <a:extLst>
                        <a:ext uri="{FF2B5EF4-FFF2-40B4-BE49-F238E27FC236}">
                          <a16:creationId xmlns:a16="http://schemas.microsoft.com/office/drawing/2014/main" id="{5AAA16C9-1578-4AB4-811F-F42274924DCC}"/>
                        </a:ext>
                      </a:extLst>
                    </p:cNvPr>
                    <p:cNvSpPr txBox="1">
                      <a:spLocks noRot="1" noChangeAspect="1" noMove="1" noResize="1" noEditPoints="1" noAdjustHandles="1" noChangeArrowheads="1" noChangeShapeType="1" noTextEdit="1"/>
                    </p:cNvSpPr>
                    <p:nvPr/>
                  </p:nvSpPr>
                  <p:spPr>
                    <a:xfrm>
                      <a:off x="8849864" y="2778225"/>
                      <a:ext cx="279179" cy="369332"/>
                    </a:xfrm>
                    <a:prstGeom prst="rect">
                      <a:avLst/>
                    </a:prstGeom>
                    <a:blipFill>
                      <a:blip r:embed="rId13"/>
                      <a:stretch>
                        <a:fillRect l="-36957" r="-10870" b="-6557"/>
                      </a:stretch>
                    </a:blipFill>
                  </p:spPr>
                  <p:txBody>
                    <a:bodyPr/>
                    <a:lstStyle/>
                    <a:p>
                      <a:r>
                        <a:rPr lang="en-GB">
                          <a:noFill/>
                        </a:rPr>
                        <a:t> </a:t>
                      </a:r>
                    </a:p>
                  </p:txBody>
                </p:sp>
              </mc:Fallback>
            </mc:AlternateContent>
            <mc:AlternateContent xmlns:mc="http://schemas.openxmlformats.org/markup-compatibility/2006" xmlns:a14="http://schemas.microsoft.com/office/drawing/2010/main">
              <mc:Choice Requires="a14">
                <p:sp>
                  <p:nvSpPr>
                    <p:cNvPr id="58" name="TextBox 57">
                      <a:extLst>
                        <a:ext uri="{FF2B5EF4-FFF2-40B4-BE49-F238E27FC236}">
                          <a16:creationId xmlns:a16="http://schemas.microsoft.com/office/drawing/2014/main" id="{67863DCD-A6B9-4BA5-80B9-5DE481F32D94}"/>
                        </a:ext>
                      </a:extLst>
                    </p:cNvPr>
                    <p:cNvSpPr txBox="1"/>
                    <p:nvPr/>
                  </p:nvSpPr>
                  <p:spPr>
                    <a:xfrm>
                      <a:off x="7963410" y="1472022"/>
                      <a:ext cx="218137" cy="369332"/>
                    </a:xfrm>
                    <a:prstGeom prst="rect">
                      <a:avLst/>
                    </a:prstGeom>
                    <a:noFill/>
                  </p:spPr>
                  <p:txBody>
                    <a:bodyPr wrap="none" lIns="0" tIns="0" rIns="0" bIns="0" rtlCol="0">
                      <a:spAutoFit/>
                    </a:bodyPr>
                    <a:lstStyle/>
                    <a:p>
                      <a:pPr algn="ctr"/>
                      <a14:m>
                        <m:oMathPara xmlns:m="http://schemas.openxmlformats.org/officeDocument/2006/math">
                          <m:oMathParaPr>
                            <m:jc m:val="centerGroup"/>
                          </m:oMathParaPr>
                          <m:oMath xmlns:m="http://schemas.openxmlformats.org/officeDocument/2006/math">
                            <m:r>
                              <a:rPr lang="en-GB" sz="2400" i="1" smtClean="0"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  <m:t>𝜀</m:t>
                            </m:r>
                          </m:oMath>
                        </m:oMathPara>
                      </a14:m>
                      <a:endParaRPr lang="en-GB" sz="2400" dirty="0"/>
                    </a:p>
                  </p:txBody>
                </p:sp>
              </mc:Choice>
              <mc:Fallback xmlns="">
                <p:sp>
                  <p:nvSpPr>
                    <p:cNvPr id="58" name="TextBox 57">
                      <a:extLst>
                        <a:ext uri="{FF2B5EF4-FFF2-40B4-BE49-F238E27FC236}">
                          <a16:creationId xmlns:a16="http://schemas.microsoft.com/office/drawing/2014/main" id="{67863DCD-A6B9-4BA5-80B9-5DE481F32D94}"/>
                        </a:ext>
                      </a:extLst>
                    </p:cNvPr>
                    <p:cNvSpPr txBox="1">
                      <a:spLocks noRot="1" noChangeAspect="1" noMove="1" noResize="1" noEditPoints="1" noAdjustHandles="1" noChangeArrowheads="1" noChangeShapeType="1" noTextEdit="1"/>
                    </p:cNvSpPr>
                    <p:nvPr/>
                  </p:nvSpPr>
                  <p:spPr>
                    <a:xfrm>
                      <a:off x="7963410" y="1472022"/>
                      <a:ext cx="218137" cy="369332"/>
                    </a:xfrm>
                    <a:prstGeom prst="rect">
                      <a:avLst/>
                    </a:prstGeom>
                    <a:blipFill>
                      <a:blip r:embed="rId14"/>
                      <a:stretch>
                        <a:fillRect l="-33333"/>
                      </a:stretch>
                    </a:blipFill>
                  </p:spPr>
                  <p:txBody>
                    <a:bodyPr/>
                    <a:lstStyle/>
                    <a:p>
                      <a:r>
                        <a:rPr lang="en-GB">
                          <a:noFill/>
                        </a:rPr>
                        <a:t> </a:t>
                      </a:r>
                    </a:p>
                  </p:txBody>
                </p:sp>
              </mc:Fallback>
            </mc:AlternateContent>
          </p:grpSp>
          <p:sp>
            <p:nvSpPr>
              <p:cNvPr id="51" name="Oval 50">
                <a:extLst>
                  <a:ext uri="{FF2B5EF4-FFF2-40B4-BE49-F238E27FC236}">
                    <a16:creationId xmlns:a16="http://schemas.microsoft.com/office/drawing/2014/main" id="{0B7A7752-BE20-4A40-BFBE-04A2A9FCA907}"/>
                  </a:ext>
                </a:extLst>
              </p:cNvPr>
              <p:cNvSpPr/>
              <p:nvPr/>
            </p:nvSpPr>
            <p:spPr>
              <a:xfrm>
                <a:off x="1785008" y="5381144"/>
                <a:ext cx="1164563" cy="1197269"/>
              </a:xfrm>
              <a:prstGeom prst="ellipse">
                <a:avLst/>
              </a:prstGeom>
              <a:solidFill>
                <a:srgbClr val="FF0000"/>
              </a:solidFill>
              <a:ln w="28575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GB" dirty="0"/>
              </a:p>
            </p:txBody>
          </p:sp>
          <mc:AlternateContent xmlns:mc="http://schemas.openxmlformats.org/markup-compatibility/2006" xmlns:a14="http://schemas.microsoft.com/office/drawing/2010/main">
            <mc:Choice Requires="a14">
              <p:sp>
                <p:nvSpPr>
                  <p:cNvPr id="52" name="TextBox 51">
                    <a:extLst>
                      <a:ext uri="{FF2B5EF4-FFF2-40B4-BE49-F238E27FC236}">
                        <a16:creationId xmlns:a16="http://schemas.microsoft.com/office/drawing/2014/main" id="{802C6987-7600-40A1-8EB4-AA39F957C527}"/>
                      </a:ext>
                    </a:extLst>
                  </p:cNvPr>
                  <p:cNvSpPr txBox="1"/>
                  <p:nvPr/>
                </p:nvSpPr>
                <p:spPr>
                  <a:xfrm>
                    <a:off x="3286448" y="4885657"/>
                    <a:ext cx="266803" cy="369332"/>
                  </a:xfrm>
                  <a:prstGeom prst="rect">
                    <a:avLst/>
                  </a:prstGeom>
                  <a:noFill/>
                </p:spPr>
                <p:txBody>
                  <a:bodyPr wrap="none" lIns="0" tIns="0" rIns="0" bIns="0" rtlCol="0">
                    <a:spAutoFit/>
                  </a:bodyPr>
                  <a:lstStyle/>
                  <a:p>
                    <a:pPr algn="ctr"/>
                    <a14:m>
                      <m:oMathPara xmlns:m="http://schemas.openxmlformats.org/officeDocument/2006/math">
                        <m:oMathParaPr>
                          <m:jc m:val="centerGroup"/>
                        </m:oMathParaPr>
                        <m:oMath xmlns:m="http://schemas.openxmlformats.org/officeDocument/2006/math">
                          <m:r>
                            <a:rPr lang="en-GB" sz="2400" b="0" i="1" smtClean="0">
                              <a:latin typeface="Cambria Math" panose="02040503050406030204" pitchFamily="18" charset="0"/>
                            </a:rPr>
                            <m:t>𝐶</m:t>
                          </m:r>
                        </m:oMath>
                      </m:oMathPara>
                    </a14:m>
                    <a:endParaRPr lang="en-GB" sz="2400" dirty="0"/>
                  </a:p>
                </p:txBody>
              </p:sp>
            </mc:Choice>
            <mc:Fallback xmlns="">
              <p:sp>
                <p:nvSpPr>
                  <p:cNvPr id="52" name="TextBox 51">
                    <a:extLst>
                      <a:ext uri="{FF2B5EF4-FFF2-40B4-BE49-F238E27FC236}">
                        <a16:creationId xmlns:a16="http://schemas.microsoft.com/office/drawing/2014/main" id="{802C6987-7600-40A1-8EB4-AA39F957C527}"/>
                      </a:ext>
                    </a:extLst>
                  </p:cNvPr>
                  <p:cNvSpPr txBox="1">
                    <a:spLocks noRot="1" noChangeAspect="1" noMove="1" noResize="1" noEditPoints="1" noAdjustHandles="1" noChangeArrowheads="1" noChangeShapeType="1" noTextEdit="1"/>
                  </p:cNvSpPr>
                  <p:nvPr/>
                </p:nvSpPr>
                <p:spPr>
                  <a:xfrm>
                    <a:off x="3286448" y="4885657"/>
                    <a:ext cx="266803" cy="369332"/>
                  </a:xfrm>
                  <a:prstGeom prst="rect">
                    <a:avLst/>
                  </a:prstGeom>
                  <a:blipFill>
                    <a:blip r:embed="rId15"/>
                    <a:stretch>
                      <a:fillRect l="-38636" r="-9091" b="-6557"/>
                    </a:stretch>
                  </a:blipFill>
                </p:spPr>
                <p:txBody>
                  <a:bodyPr/>
                  <a:lstStyle/>
                  <a:p>
                    <a:r>
                      <a:rPr lang="en-GB">
                        <a:noFill/>
                      </a:rPr>
                      <a:t> </a:t>
                    </a:r>
                  </a:p>
                </p:txBody>
              </p:sp>
            </mc:Fallback>
          </mc:AlternateContent>
        </p:grpSp>
        <p:sp>
          <p:nvSpPr>
            <p:cNvPr id="59" name="Oval 58">
              <a:extLst>
                <a:ext uri="{FF2B5EF4-FFF2-40B4-BE49-F238E27FC236}">
                  <a16:creationId xmlns:a16="http://schemas.microsoft.com/office/drawing/2014/main" id="{F2A26B72-C6C2-4D8A-83CB-BC0411DF59C1}"/>
                </a:ext>
              </a:extLst>
            </p:cNvPr>
            <p:cNvSpPr/>
            <p:nvPr/>
          </p:nvSpPr>
          <p:spPr>
            <a:xfrm>
              <a:off x="3967364" y="4918369"/>
              <a:ext cx="1164563" cy="1197269"/>
            </a:xfrm>
            <a:prstGeom prst="ellipse">
              <a:avLst/>
            </a:prstGeom>
            <a:noFill/>
            <a:ln w="28575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 dirty="0"/>
            </a:p>
          </p:txBody>
        </p:sp>
        <p:sp>
          <p:nvSpPr>
            <p:cNvPr id="60" name="Oval 59">
              <a:extLst>
                <a:ext uri="{FF2B5EF4-FFF2-40B4-BE49-F238E27FC236}">
                  <a16:creationId xmlns:a16="http://schemas.microsoft.com/office/drawing/2014/main" id="{55F64002-ADF2-49B4-8F4F-F9D56A627B87}"/>
                </a:ext>
              </a:extLst>
            </p:cNvPr>
            <p:cNvSpPr/>
            <p:nvPr/>
          </p:nvSpPr>
          <p:spPr>
            <a:xfrm>
              <a:off x="4721106" y="4918377"/>
              <a:ext cx="1164563" cy="1197269"/>
            </a:xfrm>
            <a:prstGeom prst="ellipse">
              <a:avLst/>
            </a:prstGeom>
            <a:noFill/>
            <a:ln w="28575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 dirty="0"/>
            </a:p>
          </p:txBody>
        </p:sp>
      </p:grpSp>
      <p:pic>
        <p:nvPicPr>
          <p:cNvPr id="62" name="Picture 61">
            <a:extLst>
              <a:ext uri="{FF2B5EF4-FFF2-40B4-BE49-F238E27FC236}">
                <a16:creationId xmlns:a16="http://schemas.microsoft.com/office/drawing/2014/main" id="{D4A17595-375A-4F7E-942D-C2BEFA2E7CBA}"/>
              </a:ext>
            </a:extLst>
          </p:cNvPr>
          <p:cNvPicPr>
            <a:picLocks noChangeAspect="1"/>
          </p:cNvPicPr>
          <p:nvPr/>
        </p:nvPicPr>
        <p:blipFill>
          <a:blip r:embed="rId16"/>
          <a:stretch>
            <a:fillRect/>
          </a:stretch>
        </p:blipFill>
        <p:spPr>
          <a:xfrm>
            <a:off x="4146816" y="298231"/>
            <a:ext cx="1764770" cy="1263305"/>
          </a:xfrm>
          <a:prstGeom prst="rect">
            <a:avLst/>
          </a:prstGeom>
        </p:spPr>
      </p:pic>
      <p:pic>
        <p:nvPicPr>
          <p:cNvPr id="63" name="Picture 62">
            <a:extLst>
              <a:ext uri="{FF2B5EF4-FFF2-40B4-BE49-F238E27FC236}">
                <a16:creationId xmlns:a16="http://schemas.microsoft.com/office/drawing/2014/main" id="{BF9E1C2B-19BA-47F6-8F27-B450E9C15FEE}"/>
              </a:ext>
            </a:extLst>
          </p:cNvPr>
          <p:cNvPicPr>
            <a:picLocks noChangeAspect="1"/>
          </p:cNvPicPr>
          <p:nvPr/>
        </p:nvPicPr>
        <p:blipFill>
          <a:blip r:embed="rId17"/>
          <a:stretch>
            <a:fillRect/>
          </a:stretch>
        </p:blipFill>
        <p:spPr>
          <a:xfrm>
            <a:off x="9098168" y="3547664"/>
            <a:ext cx="724076" cy="925208"/>
          </a:xfrm>
          <a:prstGeom prst="rect">
            <a:avLst/>
          </a:prstGeom>
        </p:spPr>
      </p:pic>
      <p:pic>
        <p:nvPicPr>
          <p:cNvPr id="64" name="Picture 63">
            <a:extLst>
              <a:ext uri="{FF2B5EF4-FFF2-40B4-BE49-F238E27FC236}">
                <a16:creationId xmlns:a16="http://schemas.microsoft.com/office/drawing/2014/main" id="{28F9163F-399D-4FB2-8CB5-57B6CA81545D}"/>
              </a:ext>
            </a:extLst>
          </p:cNvPr>
          <p:cNvPicPr>
            <a:picLocks noChangeAspect="1"/>
          </p:cNvPicPr>
          <p:nvPr/>
        </p:nvPicPr>
        <p:blipFill rotWithShape="1">
          <a:blip r:embed="rId1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1198" r="18695"/>
          <a:stretch/>
        </p:blipFill>
        <p:spPr>
          <a:xfrm>
            <a:off x="4282365" y="4732747"/>
            <a:ext cx="1547462" cy="1930868"/>
          </a:xfrm>
          <a:prstGeom prst="rect">
            <a:avLst/>
          </a:prstGeom>
        </p:spPr>
      </p:pic>
      <p:pic>
        <p:nvPicPr>
          <p:cNvPr id="65" name="Picture 64">
            <a:extLst>
              <a:ext uri="{FF2B5EF4-FFF2-40B4-BE49-F238E27FC236}">
                <a16:creationId xmlns:a16="http://schemas.microsoft.com/office/drawing/2014/main" id="{485F85B9-9695-465E-B4FD-6715B0F73948}"/>
              </a:ext>
            </a:extLst>
          </p:cNvPr>
          <p:cNvPicPr>
            <a:picLocks noChangeAspect="1"/>
          </p:cNvPicPr>
          <p:nvPr/>
        </p:nvPicPr>
        <p:blipFill rotWithShape="1">
          <a:blip r:embed="rId19"/>
          <a:srcRect l="2943" r="2813"/>
          <a:stretch/>
        </p:blipFill>
        <p:spPr>
          <a:xfrm flipH="1">
            <a:off x="6341506" y="1309699"/>
            <a:ext cx="993234" cy="124233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22728715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3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2" dur="500"/>
                                        <p:tgtEl>
                                          <p:spTgt spid="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7" dur="500"/>
                                        <p:tgtEl>
                                          <p:spTgt spid="6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2" dur="500"/>
                                        <p:tgtEl>
                                          <p:spTgt spid="3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3" fill="hold">
                            <p:stCondLst>
                              <p:cond delay="500"/>
                            </p:stCondLst>
                            <p:childTnLst>
                              <p:par>
                                <p:cTn id="24" presetID="22" presetClass="entr" presetSubtype="8" fill="hold" grpId="0" nodeType="after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6" dur="500"/>
                                        <p:tgtEl>
                                          <p:spTgt spid="3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2" grpId="0"/>
      <p:bldP spid="36" grpId="0"/>
      <p:bldP spid="37" grpId="0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2" name="TextBox 51">
            <a:extLst>
              <a:ext uri="{FF2B5EF4-FFF2-40B4-BE49-F238E27FC236}">
                <a16:creationId xmlns:a16="http://schemas.microsoft.com/office/drawing/2014/main" id="{C888123A-285C-4A0C-AEC2-9178D8D3ED26}"/>
              </a:ext>
            </a:extLst>
          </p:cNvPr>
          <p:cNvSpPr txBox="1"/>
          <p:nvPr/>
        </p:nvSpPr>
        <p:spPr>
          <a:xfrm>
            <a:off x="9728971" y="5356090"/>
            <a:ext cx="256480" cy="307777"/>
          </a:xfrm>
          <a:prstGeom prst="rect">
            <a:avLst/>
          </a:prstGeom>
          <a:noFill/>
        </p:spPr>
        <p:txBody>
          <a:bodyPr wrap="none" lIns="0" tIns="0" rIns="0" bIns="0" rtlCol="0">
            <a:spAutoFit/>
          </a:bodyPr>
          <a:lstStyle/>
          <a:p>
            <a:r>
              <a:rPr lang="en-GB" sz="2000" dirty="0"/>
              <a:t>__</a:t>
            </a:r>
          </a:p>
        </p:txBody>
      </p:sp>
      <p:sp>
        <p:nvSpPr>
          <p:cNvPr id="50" name="TextBox 49">
            <a:extLst>
              <a:ext uri="{FF2B5EF4-FFF2-40B4-BE49-F238E27FC236}">
                <a16:creationId xmlns:a16="http://schemas.microsoft.com/office/drawing/2014/main" id="{0A923475-CCCB-4C1C-80D1-8E802A94ED6D}"/>
              </a:ext>
            </a:extLst>
          </p:cNvPr>
          <p:cNvSpPr txBox="1"/>
          <p:nvPr/>
        </p:nvSpPr>
        <p:spPr>
          <a:xfrm>
            <a:off x="10310001" y="5055682"/>
            <a:ext cx="384721" cy="307777"/>
          </a:xfrm>
          <a:prstGeom prst="rect">
            <a:avLst/>
          </a:prstGeom>
          <a:noFill/>
        </p:spPr>
        <p:txBody>
          <a:bodyPr wrap="none" lIns="0" tIns="0" rIns="0" bIns="0" rtlCol="0">
            <a:spAutoFit/>
          </a:bodyPr>
          <a:lstStyle/>
          <a:p>
            <a:r>
              <a:rPr lang="en-GB" sz="2000" dirty="0"/>
              <a:t>___</a:t>
            </a:r>
          </a:p>
        </p:txBody>
      </p:sp>
      <p:cxnSp>
        <p:nvCxnSpPr>
          <p:cNvPr id="3" name="Straight Connector 2">
            <a:extLst>
              <a:ext uri="{FF2B5EF4-FFF2-40B4-BE49-F238E27FC236}">
                <a16:creationId xmlns:a16="http://schemas.microsoft.com/office/drawing/2014/main" id="{53CB3646-2086-41AE-8BED-B160639AFCD7}"/>
              </a:ext>
            </a:extLst>
          </p:cNvPr>
          <p:cNvCxnSpPr/>
          <p:nvPr/>
        </p:nvCxnSpPr>
        <p:spPr>
          <a:xfrm>
            <a:off x="6082748" y="0"/>
            <a:ext cx="0" cy="6858000"/>
          </a:xfrm>
          <a:prstGeom prst="line">
            <a:avLst/>
          </a:prstGeom>
          <a:ln w="28575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" name="Straight Connector 4">
            <a:extLst>
              <a:ext uri="{FF2B5EF4-FFF2-40B4-BE49-F238E27FC236}">
                <a16:creationId xmlns:a16="http://schemas.microsoft.com/office/drawing/2014/main" id="{C7B7F970-E967-40FC-9EB9-BBAED7627C4F}"/>
              </a:ext>
            </a:extLst>
          </p:cNvPr>
          <p:cNvCxnSpPr/>
          <p:nvPr/>
        </p:nvCxnSpPr>
        <p:spPr>
          <a:xfrm>
            <a:off x="0" y="3511825"/>
            <a:ext cx="12192000" cy="0"/>
          </a:xfrm>
          <a:prstGeom prst="line">
            <a:avLst/>
          </a:prstGeom>
          <a:ln w="28575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mc:AlternateContent xmlns:mc="http://schemas.openxmlformats.org/markup-compatibility/2006" xmlns:a14="http://schemas.microsoft.com/office/drawing/2010/main">
        <mc:Choice Requires="a14">
          <p:sp>
            <p:nvSpPr>
              <p:cNvPr id="2" name="TextBox 1"/>
              <p:cNvSpPr txBox="1"/>
              <p:nvPr/>
            </p:nvSpPr>
            <p:spPr>
              <a:xfrm>
                <a:off x="4555524" y="2531525"/>
                <a:ext cx="3064476" cy="1940916"/>
              </a:xfrm>
              <a:prstGeom prst="rect">
                <a:avLst/>
              </a:prstGeom>
              <a:solidFill>
                <a:schemeClr val="bg1"/>
              </a:solidFill>
              <a:ln>
                <a:solidFill>
                  <a:schemeClr val="tx1"/>
                </a:solidFill>
              </a:ln>
            </p:spPr>
            <p:txBody>
              <a:bodyPr wrap="square" rtlCol="0">
                <a:spAutoFit/>
              </a:bodyPr>
              <a:lstStyle/>
              <a:p>
                <a:pPr algn="ctr"/>
                <a:r>
                  <a:rPr lang="en-GB" sz="4800" dirty="0"/>
                  <a:t>The answer is </a:t>
                </a:r>
                <a14:m>
                  <m:oMath xmlns:m="http://schemas.openxmlformats.org/officeDocument/2006/math">
                    <m:f>
                      <m:fPr>
                        <m:ctrlPr>
                          <a:rPr lang="en-GB" sz="4800" i="1" smtClean="0">
                            <a:latin typeface="Cambria Math" panose="02040503050406030204" pitchFamily="18" charset="0"/>
                          </a:rPr>
                        </m:ctrlPr>
                      </m:fPr>
                      <m:num>
                        <m:r>
                          <a:rPr lang="en-GB" sz="4800" b="0" i="1" smtClean="0">
                            <a:latin typeface="Cambria Math" panose="02040503050406030204" pitchFamily="18" charset="0"/>
                          </a:rPr>
                          <m:t>9</m:t>
                        </m:r>
                      </m:num>
                      <m:den>
                        <m:r>
                          <a:rPr lang="en-GB" sz="4800" b="0" i="1" smtClean="0">
                            <a:latin typeface="Cambria Math" panose="02040503050406030204" pitchFamily="18" charset="0"/>
                          </a:rPr>
                          <m:t>20</m:t>
                        </m:r>
                      </m:den>
                    </m:f>
                  </m:oMath>
                </a14:m>
                <a:endParaRPr lang="en-GB" sz="4800" dirty="0"/>
              </a:p>
            </p:txBody>
          </p:sp>
        </mc:Choice>
        <mc:Fallback xmlns="">
          <p:sp>
            <p:nvSpPr>
              <p:cNvPr id="2" name="TextBox 1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555524" y="2531525"/>
                <a:ext cx="3064476" cy="1940916"/>
              </a:xfrm>
              <a:prstGeom prst="rect">
                <a:avLst/>
              </a:prstGeom>
              <a:blipFill>
                <a:blip r:embed="rId2"/>
                <a:stretch>
                  <a:fillRect l="-8317" t="-6542" r="-12871" b="-4361"/>
                </a:stretch>
              </a:blipFill>
              <a:ln>
                <a:solidFill>
                  <a:schemeClr val="tx1"/>
                </a:solidFill>
              </a:ln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6" name="TextBox 5">
                <a:extLst>
                  <a:ext uri="{FF2B5EF4-FFF2-40B4-BE49-F238E27FC236}">
                    <a16:creationId xmlns:a16="http://schemas.microsoft.com/office/drawing/2014/main" id="{7DAFD9CF-43BF-4887-A058-C4E9AFC30ED8}"/>
                  </a:ext>
                </a:extLst>
              </p:cNvPr>
              <p:cNvSpPr txBox="1"/>
              <p:nvPr/>
            </p:nvSpPr>
            <p:spPr>
              <a:xfrm>
                <a:off x="7705279" y="257578"/>
                <a:ext cx="4194915" cy="830997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GB" sz="2400" dirty="0"/>
                  <a:t>Using the Venn diagram below find </a:t>
                </a:r>
                <a14:m>
                  <m:oMath xmlns:m="http://schemas.openxmlformats.org/officeDocument/2006/math">
                    <m:r>
                      <m:rPr>
                        <m:sty m:val="p"/>
                      </m:rPr>
                      <a:rPr lang="en-GB" sz="2400" b="0" i="0" smtClean="0">
                        <a:latin typeface="Cambria Math" panose="02040503050406030204" pitchFamily="18" charset="0"/>
                      </a:rPr>
                      <m:t>P</m:t>
                    </m:r>
                    <m:r>
                      <a:rPr lang="en-GB" sz="2400" b="0" i="1" smtClean="0">
                        <a:latin typeface="Cambria Math" panose="02040503050406030204" pitchFamily="18" charset="0"/>
                      </a:rPr>
                      <m:t>(</m:t>
                    </m:r>
                    <m:r>
                      <a:rPr lang="en-GB" sz="2400" b="0" i="1" smtClean="0">
                        <a:latin typeface="Cambria Math" panose="02040503050406030204" pitchFamily="18" charset="0"/>
                      </a:rPr>
                      <m:t>𝐴</m:t>
                    </m:r>
                    <m:r>
                      <a:rPr lang="en-GB" sz="2400" b="0" i="1" smtClean="0">
                        <a:latin typeface="Cambria Math" panose="02040503050406030204" pitchFamily="18" charset="0"/>
                      </a:rPr>
                      <m:t>)</m:t>
                    </m:r>
                  </m:oMath>
                </a14:m>
                <a:r>
                  <a:rPr lang="en-US" sz="2400" dirty="0"/>
                  <a:t>:</a:t>
                </a:r>
              </a:p>
            </p:txBody>
          </p:sp>
        </mc:Choice>
        <mc:Fallback xmlns="">
          <p:sp>
            <p:nvSpPr>
              <p:cNvPr id="6" name="TextBox 5">
                <a:extLst>
                  <a:ext uri="{FF2B5EF4-FFF2-40B4-BE49-F238E27FC236}">
                    <a16:creationId xmlns:a16="http://schemas.microsoft.com/office/drawing/2014/main" id="{7DAFD9CF-43BF-4887-A058-C4E9AFC30ED8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7705279" y="257578"/>
                <a:ext cx="4194915" cy="830997"/>
              </a:xfrm>
              <a:prstGeom prst="rect">
                <a:avLst/>
              </a:prstGeom>
              <a:blipFill>
                <a:blip r:embed="rId3"/>
                <a:stretch>
                  <a:fillRect l="-2326" t="-5839" b="-15328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7" name="TextBox 6">
                <a:extLst>
                  <a:ext uri="{FF2B5EF4-FFF2-40B4-BE49-F238E27FC236}">
                    <a16:creationId xmlns:a16="http://schemas.microsoft.com/office/drawing/2014/main" id="{1F7CB0AB-1D3C-4739-80F2-F254EE65B13C}"/>
                  </a:ext>
                </a:extLst>
              </p:cNvPr>
              <p:cNvSpPr txBox="1"/>
              <p:nvPr/>
            </p:nvSpPr>
            <p:spPr>
              <a:xfrm>
                <a:off x="347728" y="318292"/>
                <a:ext cx="5342890" cy="1938992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14:m>
                  <m:oMath xmlns:m="http://schemas.openxmlformats.org/officeDocument/2006/math">
                    <m:r>
                      <a:rPr lang="en-US" sz="2400" i="1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𝜀</m:t>
                    </m:r>
                  </m:oMath>
                </a14:m>
                <a:r>
                  <a:rPr lang="en-US" sz="2400" dirty="0"/>
                  <a:t>: {</a:t>
                </a:r>
                <a:r>
                  <a:rPr lang="en-GB" sz="2400" dirty="0"/>
                  <a:t>Integers between </a:t>
                </a:r>
                <a14:m>
                  <m:oMath xmlns:m="http://schemas.openxmlformats.org/officeDocument/2006/math">
                    <m:r>
                      <a:rPr lang="en-GB" sz="2400" b="0" i="1" smtClean="0">
                        <a:latin typeface="Cambria Math" panose="02040503050406030204" pitchFamily="18" charset="0"/>
                      </a:rPr>
                      <m:t>1</m:t>
                    </m:r>
                  </m:oMath>
                </a14:m>
                <a:r>
                  <a:rPr lang="en-US" sz="2400" dirty="0"/>
                  <a:t> and </a:t>
                </a:r>
                <a14:m>
                  <m:oMath xmlns:m="http://schemas.openxmlformats.org/officeDocument/2006/math">
                    <m:r>
                      <a:rPr lang="en-GB" sz="2400" b="0" i="1" smtClean="0">
                        <a:latin typeface="Cambria Math" panose="02040503050406030204" pitchFamily="18" charset="0"/>
                      </a:rPr>
                      <m:t>20</m:t>
                    </m:r>
                  </m:oMath>
                </a14:m>
                <a:r>
                  <a:rPr lang="en-US" sz="2400" dirty="0"/>
                  <a:t> inclusive}</a:t>
                </a:r>
              </a:p>
              <a:p>
                <a:r>
                  <a:rPr lang="en-US" sz="2400" dirty="0"/>
                  <a:t>Set </a:t>
                </a:r>
                <a14:m>
                  <m:oMath xmlns:m="http://schemas.openxmlformats.org/officeDocument/2006/math">
                    <m:r>
                      <a:rPr lang="en-GB" sz="2400" b="0" i="1" smtClean="0">
                        <a:latin typeface="Cambria Math" panose="02040503050406030204" pitchFamily="18" charset="0"/>
                      </a:rPr>
                      <m:t>𝑀</m:t>
                    </m:r>
                  </m:oMath>
                </a14:m>
                <a:r>
                  <a:rPr lang="en-US" sz="2400" dirty="0"/>
                  <a:t>: {Square numbers}</a:t>
                </a:r>
              </a:p>
              <a:p>
                <a:r>
                  <a:rPr lang="en-US" sz="2400" dirty="0"/>
                  <a:t>Set </a:t>
                </a:r>
                <a14:m>
                  <m:oMath xmlns:m="http://schemas.openxmlformats.org/officeDocument/2006/math">
                    <m:r>
                      <a:rPr lang="en-GB" sz="2400" b="0" i="1" smtClean="0">
                        <a:latin typeface="Cambria Math" panose="02040503050406030204" pitchFamily="18" charset="0"/>
                      </a:rPr>
                      <m:t>𝑁</m:t>
                    </m:r>
                  </m:oMath>
                </a14:m>
                <a:r>
                  <a:rPr lang="en-US" sz="2400" dirty="0"/>
                  <a:t>: {Multiples of </a:t>
                </a:r>
                <a14:m>
                  <m:oMath xmlns:m="http://schemas.openxmlformats.org/officeDocument/2006/math">
                    <m:r>
                      <a:rPr lang="en-GB" sz="2400" b="0" i="1" smtClean="0">
                        <a:latin typeface="Cambria Math" panose="02040503050406030204" pitchFamily="18" charset="0"/>
                      </a:rPr>
                      <m:t>3</m:t>
                    </m:r>
                  </m:oMath>
                </a14:m>
                <a:r>
                  <a:rPr lang="en-US" sz="2400" dirty="0"/>
                  <a:t>}</a:t>
                </a:r>
              </a:p>
              <a:p>
                <a:endParaRPr lang="en-US" sz="2400" dirty="0"/>
              </a:p>
              <a:p>
                <a:r>
                  <a:rPr lang="en-US" sz="2400" dirty="0"/>
                  <a:t>Find </a:t>
                </a:r>
                <a14:m>
                  <m:oMath xmlns:m="http://schemas.openxmlformats.org/officeDocument/2006/math">
                    <m:r>
                      <m:rPr>
                        <m:sty m:val="p"/>
                      </m:rPr>
                      <a:rPr lang="en-GB" sz="2400" b="0" i="0" smtClean="0">
                        <a:latin typeface="Cambria Math" panose="02040503050406030204" pitchFamily="18" charset="0"/>
                      </a:rPr>
                      <m:t>P</m:t>
                    </m:r>
                    <m:r>
                      <a:rPr lang="en-GB" sz="2400" b="0" i="1" smtClean="0">
                        <a:latin typeface="Cambria Math" panose="02040503050406030204" pitchFamily="18" charset="0"/>
                      </a:rPr>
                      <m:t>(________________</m:t>
                    </m:r>
                    <m:r>
                      <a:rPr lang="en-GB" sz="2400" b="0" i="1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)</m:t>
                    </m:r>
                  </m:oMath>
                </a14:m>
                <a:r>
                  <a:rPr lang="en-US" sz="2400" dirty="0"/>
                  <a:t>.</a:t>
                </a:r>
              </a:p>
            </p:txBody>
          </p:sp>
        </mc:Choice>
        <mc:Fallback xmlns="">
          <p:sp>
            <p:nvSpPr>
              <p:cNvPr id="7" name="TextBox 6">
                <a:extLst>
                  <a:ext uri="{FF2B5EF4-FFF2-40B4-BE49-F238E27FC236}">
                    <a16:creationId xmlns:a16="http://schemas.microsoft.com/office/drawing/2014/main" id="{1F7CB0AB-1D3C-4739-80F2-F254EE65B13C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47728" y="318292"/>
                <a:ext cx="5342890" cy="1938992"/>
              </a:xfrm>
              <a:prstGeom prst="rect">
                <a:avLst/>
              </a:prstGeom>
              <a:blipFill>
                <a:blip r:embed="rId4"/>
                <a:stretch>
                  <a:fillRect l="-1710" t="-2516" b="-6289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4" name="Rectangle 3">
            <a:extLst>
              <a:ext uri="{FF2B5EF4-FFF2-40B4-BE49-F238E27FC236}">
                <a16:creationId xmlns:a16="http://schemas.microsoft.com/office/drawing/2014/main" id="{F159F5ED-85D9-4BD8-9090-D369B1DE9B7B}"/>
              </a:ext>
            </a:extLst>
          </p:cNvPr>
          <p:cNvSpPr/>
          <p:nvPr/>
        </p:nvSpPr>
        <p:spPr>
          <a:xfrm>
            <a:off x="7902635" y="1128248"/>
            <a:ext cx="3800201" cy="1974573"/>
          </a:xfrm>
          <a:prstGeom prst="rect">
            <a:avLst/>
          </a:prstGeom>
          <a:noFill/>
          <a:ln w="285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10" name="Oval 9">
            <a:extLst>
              <a:ext uri="{FF2B5EF4-FFF2-40B4-BE49-F238E27FC236}">
                <a16:creationId xmlns:a16="http://schemas.microsoft.com/office/drawing/2014/main" id="{32DD184F-CF02-45B8-A620-F4D1584F18C0}"/>
              </a:ext>
            </a:extLst>
          </p:cNvPr>
          <p:cNvSpPr/>
          <p:nvPr/>
        </p:nvSpPr>
        <p:spPr>
          <a:xfrm>
            <a:off x="8550245" y="1312872"/>
            <a:ext cx="1656521" cy="1605324"/>
          </a:xfrm>
          <a:prstGeom prst="ellipse">
            <a:avLst/>
          </a:prstGeom>
          <a:noFill/>
          <a:ln w="285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11" name="Oval 10">
            <a:extLst>
              <a:ext uri="{FF2B5EF4-FFF2-40B4-BE49-F238E27FC236}">
                <a16:creationId xmlns:a16="http://schemas.microsoft.com/office/drawing/2014/main" id="{95D243BB-5C37-4F2F-9E87-2D74F61A326F}"/>
              </a:ext>
            </a:extLst>
          </p:cNvPr>
          <p:cNvSpPr/>
          <p:nvPr/>
        </p:nvSpPr>
        <p:spPr>
          <a:xfrm>
            <a:off x="9483625" y="1312872"/>
            <a:ext cx="1656521" cy="1605324"/>
          </a:xfrm>
          <a:prstGeom prst="ellipse">
            <a:avLst/>
          </a:prstGeom>
          <a:noFill/>
          <a:ln w="285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12" name="TextBox 11">
                <a:extLst>
                  <a:ext uri="{FF2B5EF4-FFF2-40B4-BE49-F238E27FC236}">
                    <a16:creationId xmlns:a16="http://schemas.microsoft.com/office/drawing/2014/main" id="{4898F24F-E86C-48D0-A008-97DCC0AE7FB8}"/>
                  </a:ext>
                </a:extLst>
              </p:cNvPr>
              <p:cNvSpPr txBox="1"/>
              <p:nvPr/>
            </p:nvSpPr>
            <p:spPr>
              <a:xfrm>
                <a:off x="8407107" y="1312872"/>
                <a:ext cx="312906" cy="430887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GB" sz="2800" b="0" i="1" smtClean="0">
                          <a:latin typeface="Cambria Math" panose="02040503050406030204" pitchFamily="18" charset="0"/>
                        </a:rPr>
                        <m:t>𝐴</m:t>
                      </m:r>
                    </m:oMath>
                  </m:oMathPara>
                </a14:m>
                <a:endParaRPr lang="en-GB" sz="2800" dirty="0"/>
              </a:p>
            </p:txBody>
          </p:sp>
        </mc:Choice>
        <mc:Fallback xmlns="">
          <p:sp>
            <p:nvSpPr>
              <p:cNvPr id="12" name="TextBox 11">
                <a:extLst>
                  <a:ext uri="{FF2B5EF4-FFF2-40B4-BE49-F238E27FC236}">
                    <a16:creationId xmlns:a16="http://schemas.microsoft.com/office/drawing/2014/main" id="{4898F24F-E86C-48D0-A008-97DCC0AE7FB8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8407107" y="1312872"/>
                <a:ext cx="312906" cy="430887"/>
              </a:xfrm>
              <a:prstGeom prst="rect">
                <a:avLst/>
              </a:prstGeom>
              <a:blipFill>
                <a:blip r:embed="rId5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3" name="TextBox 12">
                <a:extLst>
                  <a:ext uri="{FF2B5EF4-FFF2-40B4-BE49-F238E27FC236}">
                    <a16:creationId xmlns:a16="http://schemas.microsoft.com/office/drawing/2014/main" id="{DC980E90-E5CF-45F4-8328-4F21FEA18BDE}"/>
                  </a:ext>
                </a:extLst>
              </p:cNvPr>
              <p:cNvSpPr txBox="1"/>
              <p:nvPr/>
            </p:nvSpPr>
            <p:spPr>
              <a:xfrm>
                <a:off x="10983693" y="1312871"/>
                <a:ext cx="327013" cy="430887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GB" sz="2800" b="0" i="1" smtClean="0">
                          <a:latin typeface="Cambria Math" panose="02040503050406030204" pitchFamily="18" charset="0"/>
                        </a:rPr>
                        <m:t>𝐵</m:t>
                      </m:r>
                    </m:oMath>
                  </m:oMathPara>
                </a14:m>
                <a:endParaRPr lang="en-GB" sz="2800" dirty="0"/>
              </a:p>
            </p:txBody>
          </p:sp>
        </mc:Choice>
        <mc:Fallback xmlns="">
          <p:sp>
            <p:nvSpPr>
              <p:cNvPr id="13" name="TextBox 12">
                <a:extLst>
                  <a:ext uri="{FF2B5EF4-FFF2-40B4-BE49-F238E27FC236}">
                    <a16:creationId xmlns:a16="http://schemas.microsoft.com/office/drawing/2014/main" id="{DC980E90-E5CF-45F4-8328-4F21FEA18BDE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0983693" y="1312871"/>
                <a:ext cx="327013" cy="430887"/>
              </a:xfrm>
              <a:prstGeom prst="rect">
                <a:avLst/>
              </a:prstGeom>
              <a:blipFill>
                <a:blip r:embed="rId6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4" name="TextBox 13">
                <a:extLst>
                  <a:ext uri="{FF2B5EF4-FFF2-40B4-BE49-F238E27FC236}">
                    <a16:creationId xmlns:a16="http://schemas.microsoft.com/office/drawing/2014/main" id="{86559C2A-9146-4F61-B1FD-7CC6AEE5CCE2}"/>
                  </a:ext>
                </a:extLst>
              </p:cNvPr>
              <p:cNvSpPr txBox="1"/>
              <p:nvPr/>
            </p:nvSpPr>
            <p:spPr>
              <a:xfrm>
                <a:off x="7632880" y="1137995"/>
                <a:ext cx="256673" cy="430887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GB" sz="280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𝜀</m:t>
                      </m:r>
                    </m:oMath>
                  </m:oMathPara>
                </a14:m>
                <a:endParaRPr lang="en-GB" sz="2800" dirty="0"/>
              </a:p>
            </p:txBody>
          </p:sp>
        </mc:Choice>
        <mc:Fallback xmlns="">
          <p:sp>
            <p:nvSpPr>
              <p:cNvPr id="14" name="TextBox 13">
                <a:extLst>
                  <a:ext uri="{FF2B5EF4-FFF2-40B4-BE49-F238E27FC236}">
                    <a16:creationId xmlns:a16="http://schemas.microsoft.com/office/drawing/2014/main" id="{86559C2A-9146-4F61-B1FD-7CC6AEE5CCE2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7632880" y="1137995"/>
                <a:ext cx="256673" cy="430887"/>
              </a:xfrm>
              <a:prstGeom prst="rect">
                <a:avLst/>
              </a:prstGeom>
              <a:blipFill>
                <a:blip r:embed="rId7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15" name="TextBox 14">
            <a:extLst>
              <a:ext uri="{FF2B5EF4-FFF2-40B4-BE49-F238E27FC236}">
                <a16:creationId xmlns:a16="http://schemas.microsoft.com/office/drawing/2014/main" id="{63926E61-A9AC-4871-AEEF-670908016C00}"/>
              </a:ext>
            </a:extLst>
          </p:cNvPr>
          <p:cNvSpPr txBox="1"/>
          <p:nvPr/>
        </p:nvSpPr>
        <p:spPr>
          <a:xfrm>
            <a:off x="8070702" y="2487309"/>
            <a:ext cx="538609" cy="430887"/>
          </a:xfrm>
          <a:prstGeom prst="rect">
            <a:avLst/>
          </a:prstGeom>
          <a:noFill/>
        </p:spPr>
        <p:txBody>
          <a:bodyPr wrap="none" lIns="0" tIns="0" rIns="0" bIns="0" rtlCol="0">
            <a:spAutoFit/>
          </a:bodyPr>
          <a:lstStyle/>
          <a:p>
            <a:r>
              <a:rPr lang="en-GB" sz="2800" dirty="0"/>
              <a:t>___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16" name="TextBox 15">
                <a:extLst>
                  <a:ext uri="{FF2B5EF4-FFF2-40B4-BE49-F238E27FC236}">
                    <a16:creationId xmlns:a16="http://schemas.microsoft.com/office/drawing/2014/main" id="{EDD9B705-2DE1-43CA-9078-406FE70196C0}"/>
                  </a:ext>
                </a:extLst>
              </p:cNvPr>
              <p:cNvSpPr txBox="1"/>
              <p:nvPr/>
            </p:nvSpPr>
            <p:spPr>
              <a:xfrm>
                <a:off x="8930948" y="1905119"/>
                <a:ext cx="280526" cy="430887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GB" sz="2800" b="0" i="1" smtClean="0">
                          <a:latin typeface="Cambria Math" panose="02040503050406030204" pitchFamily="18" charset="0"/>
                        </a:rPr>
                        <m:t>7</m:t>
                      </m:r>
                    </m:oMath>
                  </m:oMathPara>
                </a14:m>
                <a:endParaRPr lang="en-GB" sz="2800" dirty="0"/>
              </a:p>
            </p:txBody>
          </p:sp>
        </mc:Choice>
        <mc:Fallback xmlns="">
          <p:sp>
            <p:nvSpPr>
              <p:cNvPr id="16" name="TextBox 15">
                <a:extLst>
                  <a:ext uri="{FF2B5EF4-FFF2-40B4-BE49-F238E27FC236}">
                    <a16:creationId xmlns:a16="http://schemas.microsoft.com/office/drawing/2014/main" id="{EDD9B705-2DE1-43CA-9078-406FE70196C0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8930948" y="1905119"/>
                <a:ext cx="280526" cy="430887"/>
              </a:xfrm>
              <a:prstGeom prst="rect">
                <a:avLst/>
              </a:prstGeom>
              <a:blipFill>
                <a:blip r:embed="rId8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17" name="TextBox 16">
            <a:extLst>
              <a:ext uri="{FF2B5EF4-FFF2-40B4-BE49-F238E27FC236}">
                <a16:creationId xmlns:a16="http://schemas.microsoft.com/office/drawing/2014/main" id="{9BECE31B-7BD8-4DB1-BFCA-01C107EC5D6D}"/>
              </a:ext>
            </a:extLst>
          </p:cNvPr>
          <p:cNvSpPr txBox="1"/>
          <p:nvPr/>
        </p:nvSpPr>
        <p:spPr>
          <a:xfrm>
            <a:off x="9583961" y="1918372"/>
            <a:ext cx="538609" cy="430887"/>
          </a:xfrm>
          <a:prstGeom prst="rect">
            <a:avLst/>
          </a:prstGeom>
          <a:noFill/>
        </p:spPr>
        <p:txBody>
          <a:bodyPr wrap="none" lIns="0" tIns="0" rIns="0" bIns="0" rtlCol="0">
            <a:spAutoFit/>
          </a:bodyPr>
          <a:lstStyle/>
          <a:p>
            <a:r>
              <a:rPr lang="en-GB" sz="2800" dirty="0"/>
              <a:t>___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18" name="TextBox 17">
                <a:extLst>
                  <a:ext uri="{FF2B5EF4-FFF2-40B4-BE49-F238E27FC236}">
                    <a16:creationId xmlns:a16="http://schemas.microsoft.com/office/drawing/2014/main" id="{4BC59855-5D6B-43D3-869F-58843FA1A49D}"/>
                  </a:ext>
                </a:extLst>
              </p:cNvPr>
              <p:cNvSpPr txBox="1"/>
              <p:nvPr/>
            </p:nvSpPr>
            <p:spPr>
              <a:xfrm>
                <a:off x="10415956" y="1900091"/>
                <a:ext cx="280526" cy="430887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GB" sz="2800" b="0" i="1" smtClean="0">
                          <a:latin typeface="Cambria Math" panose="02040503050406030204" pitchFamily="18" charset="0"/>
                        </a:rPr>
                        <m:t>5</m:t>
                      </m:r>
                    </m:oMath>
                  </m:oMathPara>
                </a14:m>
                <a:endParaRPr lang="en-GB" sz="2800" dirty="0"/>
              </a:p>
            </p:txBody>
          </p:sp>
        </mc:Choice>
        <mc:Fallback xmlns="">
          <p:sp>
            <p:nvSpPr>
              <p:cNvPr id="18" name="TextBox 17">
                <a:extLst>
                  <a:ext uri="{FF2B5EF4-FFF2-40B4-BE49-F238E27FC236}">
                    <a16:creationId xmlns:a16="http://schemas.microsoft.com/office/drawing/2014/main" id="{4BC59855-5D6B-43D3-869F-58843FA1A49D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0415956" y="1900091"/>
                <a:ext cx="280526" cy="430887"/>
              </a:xfrm>
              <a:prstGeom prst="rect">
                <a:avLst/>
              </a:prstGeom>
              <a:blipFill>
                <a:blip r:embed="rId9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22" name="TextBox 21">
                <a:extLst>
                  <a:ext uri="{FF2B5EF4-FFF2-40B4-BE49-F238E27FC236}">
                    <a16:creationId xmlns:a16="http://schemas.microsoft.com/office/drawing/2014/main" id="{87004239-A89F-425E-8BC9-510A0BB1C23B}"/>
                  </a:ext>
                </a:extLst>
              </p:cNvPr>
              <p:cNvSpPr txBox="1"/>
              <p:nvPr/>
            </p:nvSpPr>
            <p:spPr>
              <a:xfrm>
                <a:off x="445614" y="3711644"/>
                <a:ext cx="4194915" cy="862608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GB" sz="2400" dirty="0"/>
                  <a:t>Using the Venn diagram below find </a:t>
                </a:r>
                <a14:m>
                  <m:oMath xmlns:m="http://schemas.openxmlformats.org/officeDocument/2006/math">
                    <m:r>
                      <m:rPr>
                        <m:sty m:val="p"/>
                      </m:rPr>
                      <a:rPr lang="en-GB" sz="2400" b="0" i="0" smtClean="0">
                        <a:latin typeface="Cambria Math" panose="02040503050406030204" pitchFamily="18" charset="0"/>
                      </a:rPr>
                      <m:t>P</m:t>
                    </m:r>
                    <m:r>
                      <a:rPr lang="en-GB" sz="2400" b="0" i="1" smtClean="0">
                        <a:latin typeface="Cambria Math" panose="02040503050406030204" pitchFamily="18" charset="0"/>
                      </a:rPr>
                      <m:t>(</m:t>
                    </m:r>
                    <m:sSup>
                      <m:sSupPr>
                        <m:ctrlPr>
                          <a:rPr lang="en-GB" sz="2400" b="0" i="1" smtClean="0"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r>
                          <a:rPr lang="en-GB" sz="2400" b="0" i="1" smtClean="0">
                            <a:latin typeface="Cambria Math" panose="02040503050406030204" pitchFamily="18" charset="0"/>
                          </a:rPr>
                          <m:t>𝐵</m:t>
                        </m:r>
                      </m:e>
                      <m:sup>
                        <m:r>
                          <a:rPr lang="en-GB" sz="2400" b="0" i="1" smtClean="0">
                            <a:latin typeface="Cambria Math" panose="02040503050406030204" pitchFamily="18" charset="0"/>
                          </a:rPr>
                          <m:t>′</m:t>
                        </m:r>
                      </m:sup>
                    </m:sSup>
                    <m:r>
                      <a:rPr lang="en-GB" sz="2400" b="0" i="1" smtClean="0">
                        <a:latin typeface="Cambria Math" panose="02040503050406030204" pitchFamily="18" charset="0"/>
                      </a:rPr>
                      <m:t>)</m:t>
                    </m:r>
                  </m:oMath>
                </a14:m>
                <a:r>
                  <a:rPr lang="en-US" sz="2400" dirty="0"/>
                  <a:t>:</a:t>
                </a:r>
              </a:p>
            </p:txBody>
          </p:sp>
        </mc:Choice>
        <mc:Fallback xmlns="">
          <p:sp>
            <p:nvSpPr>
              <p:cNvPr id="22" name="TextBox 21">
                <a:extLst>
                  <a:ext uri="{FF2B5EF4-FFF2-40B4-BE49-F238E27FC236}">
                    <a16:creationId xmlns:a16="http://schemas.microsoft.com/office/drawing/2014/main" id="{87004239-A89F-425E-8BC9-510A0BB1C23B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45614" y="3711644"/>
                <a:ext cx="4194915" cy="862608"/>
              </a:xfrm>
              <a:prstGeom prst="rect">
                <a:avLst/>
              </a:prstGeom>
              <a:blipFill>
                <a:blip r:embed="rId10"/>
                <a:stretch>
                  <a:fillRect l="-2180" t="-5674" b="-12057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23" name="Rectangle 22">
            <a:extLst>
              <a:ext uri="{FF2B5EF4-FFF2-40B4-BE49-F238E27FC236}">
                <a16:creationId xmlns:a16="http://schemas.microsoft.com/office/drawing/2014/main" id="{9BE14C3F-BA51-41FA-9997-6BB0CAC4234E}"/>
              </a:ext>
            </a:extLst>
          </p:cNvPr>
          <p:cNvSpPr/>
          <p:nvPr/>
        </p:nvSpPr>
        <p:spPr>
          <a:xfrm>
            <a:off x="642970" y="4582314"/>
            <a:ext cx="3800201" cy="1974573"/>
          </a:xfrm>
          <a:prstGeom prst="rect">
            <a:avLst/>
          </a:prstGeom>
          <a:noFill/>
          <a:ln w="285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24" name="Oval 23">
            <a:extLst>
              <a:ext uri="{FF2B5EF4-FFF2-40B4-BE49-F238E27FC236}">
                <a16:creationId xmlns:a16="http://schemas.microsoft.com/office/drawing/2014/main" id="{B2E437EF-1347-4FFA-B20E-2D1DB85E1C58}"/>
              </a:ext>
            </a:extLst>
          </p:cNvPr>
          <p:cNvSpPr/>
          <p:nvPr/>
        </p:nvSpPr>
        <p:spPr>
          <a:xfrm>
            <a:off x="1290580" y="4766938"/>
            <a:ext cx="1656521" cy="1605324"/>
          </a:xfrm>
          <a:prstGeom prst="ellipse">
            <a:avLst/>
          </a:prstGeom>
          <a:noFill/>
          <a:ln w="285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25" name="Oval 24">
            <a:extLst>
              <a:ext uri="{FF2B5EF4-FFF2-40B4-BE49-F238E27FC236}">
                <a16:creationId xmlns:a16="http://schemas.microsoft.com/office/drawing/2014/main" id="{F13F1C59-55C0-4DC7-9BFA-98FEB0A498C0}"/>
              </a:ext>
            </a:extLst>
          </p:cNvPr>
          <p:cNvSpPr/>
          <p:nvPr/>
        </p:nvSpPr>
        <p:spPr>
          <a:xfrm>
            <a:off x="2223960" y="4766938"/>
            <a:ext cx="1656521" cy="1605324"/>
          </a:xfrm>
          <a:prstGeom prst="ellipse">
            <a:avLst/>
          </a:prstGeom>
          <a:noFill/>
          <a:ln w="285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26" name="TextBox 25">
                <a:extLst>
                  <a:ext uri="{FF2B5EF4-FFF2-40B4-BE49-F238E27FC236}">
                    <a16:creationId xmlns:a16="http://schemas.microsoft.com/office/drawing/2014/main" id="{E775B8B1-AC81-4018-BC30-42270FEA4ECE}"/>
                  </a:ext>
                </a:extLst>
              </p:cNvPr>
              <p:cNvSpPr txBox="1"/>
              <p:nvPr/>
            </p:nvSpPr>
            <p:spPr>
              <a:xfrm>
                <a:off x="1147442" y="4766938"/>
                <a:ext cx="312906" cy="430887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GB" sz="2800" b="0" i="1" smtClean="0">
                          <a:latin typeface="Cambria Math" panose="02040503050406030204" pitchFamily="18" charset="0"/>
                        </a:rPr>
                        <m:t>𝐴</m:t>
                      </m:r>
                    </m:oMath>
                  </m:oMathPara>
                </a14:m>
                <a:endParaRPr lang="en-GB" sz="2800" dirty="0"/>
              </a:p>
            </p:txBody>
          </p:sp>
        </mc:Choice>
        <mc:Fallback xmlns="">
          <p:sp>
            <p:nvSpPr>
              <p:cNvPr id="26" name="TextBox 25">
                <a:extLst>
                  <a:ext uri="{FF2B5EF4-FFF2-40B4-BE49-F238E27FC236}">
                    <a16:creationId xmlns:a16="http://schemas.microsoft.com/office/drawing/2014/main" id="{E775B8B1-AC81-4018-BC30-42270FEA4ECE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147442" y="4766938"/>
                <a:ext cx="312906" cy="430887"/>
              </a:xfrm>
              <a:prstGeom prst="rect">
                <a:avLst/>
              </a:prstGeom>
              <a:blipFill>
                <a:blip r:embed="rId11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27" name="TextBox 26">
                <a:extLst>
                  <a:ext uri="{FF2B5EF4-FFF2-40B4-BE49-F238E27FC236}">
                    <a16:creationId xmlns:a16="http://schemas.microsoft.com/office/drawing/2014/main" id="{ACF41B2B-21C2-46BC-B983-14FE21D00E63}"/>
                  </a:ext>
                </a:extLst>
              </p:cNvPr>
              <p:cNvSpPr txBox="1"/>
              <p:nvPr/>
            </p:nvSpPr>
            <p:spPr>
              <a:xfrm>
                <a:off x="3724028" y="4766937"/>
                <a:ext cx="327013" cy="430887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GB" sz="2800" b="0" i="1" smtClean="0">
                          <a:latin typeface="Cambria Math" panose="02040503050406030204" pitchFamily="18" charset="0"/>
                        </a:rPr>
                        <m:t>𝐵</m:t>
                      </m:r>
                    </m:oMath>
                  </m:oMathPara>
                </a14:m>
                <a:endParaRPr lang="en-GB" sz="2800" dirty="0"/>
              </a:p>
            </p:txBody>
          </p:sp>
        </mc:Choice>
        <mc:Fallback xmlns="">
          <p:sp>
            <p:nvSpPr>
              <p:cNvPr id="27" name="TextBox 26">
                <a:extLst>
                  <a:ext uri="{FF2B5EF4-FFF2-40B4-BE49-F238E27FC236}">
                    <a16:creationId xmlns:a16="http://schemas.microsoft.com/office/drawing/2014/main" id="{ACF41B2B-21C2-46BC-B983-14FE21D00E63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724028" y="4766937"/>
                <a:ext cx="327013" cy="430887"/>
              </a:xfrm>
              <a:prstGeom prst="rect">
                <a:avLst/>
              </a:prstGeom>
              <a:blipFill>
                <a:blip r:embed="rId12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28" name="TextBox 27">
                <a:extLst>
                  <a:ext uri="{FF2B5EF4-FFF2-40B4-BE49-F238E27FC236}">
                    <a16:creationId xmlns:a16="http://schemas.microsoft.com/office/drawing/2014/main" id="{197699ED-E914-4F7B-92E7-C72A2C5A4AFE}"/>
                  </a:ext>
                </a:extLst>
              </p:cNvPr>
              <p:cNvSpPr txBox="1"/>
              <p:nvPr/>
            </p:nvSpPr>
            <p:spPr>
              <a:xfrm>
                <a:off x="373215" y="4592061"/>
                <a:ext cx="256673" cy="430887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GB" sz="280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𝜀</m:t>
                      </m:r>
                    </m:oMath>
                  </m:oMathPara>
                </a14:m>
                <a:endParaRPr lang="en-GB" sz="2800" dirty="0"/>
              </a:p>
            </p:txBody>
          </p:sp>
        </mc:Choice>
        <mc:Fallback xmlns="">
          <p:sp>
            <p:nvSpPr>
              <p:cNvPr id="28" name="TextBox 27">
                <a:extLst>
                  <a:ext uri="{FF2B5EF4-FFF2-40B4-BE49-F238E27FC236}">
                    <a16:creationId xmlns:a16="http://schemas.microsoft.com/office/drawing/2014/main" id="{197699ED-E914-4F7B-92E7-C72A2C5A4AFE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73215" y="4592061"/>
                <a:ext cx="256673" cy="430887"/>
              </a:xfrm>
              <a:prstGeom prst="rect">
                <a:avLst/>
              </a:prstGeom>
              <a:blipFill>
                <a:blip r:embed="rId13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>
        <mc:Choice xmlns:a14="http://schemas.microsoft.com/office/drawing/2010/main" Requires="a14">
          <p:sp>
            <p:nvSpPr>
              <p:cNvPr id="29" name="TextBox 28">
                <a:extLst>
                  <a:ext uri="{FF2B5EF4-FFF2-40B4-BE49-F238E27FC236}">
                    <a16:creationId xmlns:a16="http://schemas.microsoft.com/office/drawing/2014/main" id="{DC798221-FE1B-4DC9-8EE6-E1C722987A04}"/>
                  </a:ext>
                </a:extLst>
              </p:cNvPr>
              <p:cNvSpPr txBox="1"/>
              <p:nvPr/>
            </p:nvSpPr>
            <p:spPr>
              <a:xfrm>
                <a:off x="2450035" y="5350852"/>
                <a:ext cx="280526" cy="430887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GB" sz="2800" b="0" i="1" smtClean="0">
                          <a:latin typeface="Cambria Math" panose="02040503050406030204" pitchFamily="18" charset="0"/>
                        </a:rPr>
                        <m:t>2</m:t>
                      </m:r>
                    </m:oMath>
                  </m:oMathPara>
                </a14:m>
                <a:endParaRPr lang="en-GB" sz="2800" dirty="0"/>
              </a:p>
            </p:txBody>
          </p:sp>
        </mc:Choice>
        <mc:Fallback>
          <p:sp>
            <p:nvSpPr>
              <p:cNvPr id="29" name="TextBox 28">
                <a:extLst>
                  <a:ext uri="{FF2B5EF4-FFF2-40B4-BE49-F238E27FC236}">
                    <a16:creationId xmlns:a16="http://schemas.microsoft.com/office/drawing/2014/main" id="{DC798221-FE1B-4DC9-8EE6-E1C722987A04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450035" y="5350852"/>
                <a:ext cx="280526" cy="430887"/>
              </a:xfrm>
              <a:prstGeom prst="rect">
                <a:avLst/>
              </a:prstGeom>
              <a:blipFill>
                <a:blip r:embed="rId14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30" name="TextBox 29">
                <a:extLst>
                  <a:ext uri="{FF2B5EF4-FFF2-40B4-BE49-F238E27FC236}">
                    <a16:creationId xmlns:a16="http://schemas.microsoft.com/office/drawing/2014/main" id="{4BD6A7EA-530A-4524-876B-D85BA0E6D4F1}"/>
                  </a:ext>
                </a:extLst>
              </p:cNvPr>
              <p:cNvSpPr txBox="1"/>
              <p:nvPr/>
            </p:nvSpPr>
            <p:spPr>
              <a:xfrm>
                <a:off x="1671283" y="5359185"/>
                <a:ext cx="280526" cy="430887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GB" sz="2800" b="0" i="1" smtClean="0">
                          <a:latin typeface="Cambria Math" panose="02040503050406030204" pitchFamily="18" charset="0"/>
                        </a:rPr>
                        <m:t>5</m:t>
                      </m:r>
                    </m:oMath>
                  </m:oMathPara>
                </a14:m>
                <a:endParaRPr lang="en-GB" sz="2800" dirty="0"/>
              </a:p>
            </p:txBody>
          </p:sp>
        </mc:Choice>
        <mc:Fallback xmlns="">
          <p:sp>
            <p:nvSpPr>
              <p:cNvPr id="30" name="TextBox 29">
                <a:extLst>
                  <a:ext uri="{FF2B5EF4-FFF2-40B4-BE49-F238E27FC236}">
                    <a16:creationId xmlns:a16="http://schemas.microsoft.com/office/drawing/2014/main" id="{4BD6A7EA-530A-4524-876B-D85BA0E6D4F1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671283" y="5359185"/>
                <a:ext cx="280526" cy="430887"/>
              </a:xfrm>
              <a:prstGeom prst="rect">
                <a:avLst/>
              </a:prstGeom>
              <a:blipFill>
                <a:blip r:embed="rId15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31" name="TextBox 30">
            <a:extLst>
              <a:ext uri="{FF2B5EF4-FFF2-40B4-BE49-F238E27FC236}">
                <a16:creationId xmlns:a16="http://schemas.microsoft.com/office/drawing/2014/main" id="{D6123822-FEAD-4BCA-A64B-04507FC0836D}"/>
              </a:ext>
            </a:extLst>
          </p:cNvPr>
          <p:cNvSpPr txBox="1"/>
          <p:nvPr/>
        </p:nvSpPr>
        <p:spPr>
          <a:xfrm>
            <a:off x="776135" y="6002869"/>
            <a:ext cx="538609" cy="430887"/>
          </a:xfrm>
          <a:prstGeom prst="rect">
            <a:avLst/>
          </a:prstGeom>
          <a:noFill/>
        </p:spPr>
        <p:txBody>
          <a:bodyPr wrap="none" lIns="0" tIns="0" rIns="0" bIns="0" rtlCol="0">
            <a:spAutoFit/>
          </a:bodyPr>
          <a:lstStyle/>
          <a:p>
            <a:r>
              <a:rPr lang="en-GB" sz="2800" dirty="0"/>
              <a:t>___</a:t>
            </a:r>
          </a:p>
        </p:txBody>
      </p:sp>
      <p:sp>
        <p:nvSpPr>
          <p:cNvPr id="32" name="TextBox 31">
            <a:extLst>
              <a:ext uri="{FF2B5EF4-FFF2-40B4-BE49-F238E27FC236}">
                <a16:creationId xmlns:a16="http://schemas.microsoft.com/office/drawing/2014/main" id="{4C1B1C11-3B1A-4FCC-819B-5658A8693B8E}"/>
              </a:ext>
            </a:extLst>
          </p:cNvPr>
          <p:cNvSpPr txBox="1"/>
          <p:nvPr/>
        </p:nvSpPr>
        <p:spPr>
          <a:xfrm>
            <a:off x="3114666" y="5359185"/>
            <a:ext cx="538609" cy="430887"/>
          </a:xfrm>
          <a:prstGeom prst="rect">
            <a:avLst/>
          </a:prstGeom>
          <a:noFill/>
        </p:spPr>
        <p:txBody>
          <a:bodyPr wrap="none" lIns="0" tIns="0" rIns="0" bIns="0" rtlCol="0">
            <a:spAutoFit/>
          </a:bodyPr>
          <a:lstStyle/>
          <a:p>
            <a:r>
              <a:rPr lang="en-GB" sz="2800" dirty="0"/>
              <a:t>___</a:t>
            </a:r>
          </a:p>
        </p:txBody>
      </p:sp>
      <p:sp>
        <p:nvSpPr>
          <p:cNvPr id="35" name="TextBox 34">
            <a:extLst>
              <a:ext uri="{FF2B5EF4-FFF2-40B4-BE49-F238E27FC236}">
                <a16:creationId xmlns:a16="http://schemas.microsoft.com/office/drawing/2014/main" id="{02430900-6848-4A9F-8B0F-8A09FDED8984}"/>
              </a:ext>
            </a:extLst>
          </p:cNvPr>
          <p:cNvSpPr txBox="1"/>
          <p:nvPr/>
        </p:nvSpPr>
        <p:spPr>
          <a:xfrm>
            <a:off x="7716633" y="3537358"/>
            <a:ext cx="4194915" cy="110799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2200" dirty="0"/>
              <a:t>Given that someone plays football, find the probability that they play Tennis as well</a:t>
            </a:r>
            <a:r>
              <a:rPr lang="en-US" sz="2200" dirty="0"/>
              <a:t>.</a:t>
            </a:r>
          </a:p>
        </p:txBody>
      </p:sp>
      <p:sp>
        <p:nvSpPr>
          <p:cNvPr id="36" name="Rectangle 35">
            <a:extLst>
              <a:ext uri="{FF2B5EF4-FFF2-40B4-BE49-F238E27FC236}">
                <a16:creationId xmlns:a16="http://schemas.microsoft.com/office/drawing/2014/main" id="{F5ECA54B-AAAF-4B68-B8AB-BD148433A48F}"/>
              </a:ext>
            </a:extLst>
          </p:cNvPr>
          <p:cNvSpPr/>
          <p:nvPr/>
        </p:nvSpPr>
        <p:spPr>
          <a:xfrm>
            <a:off x="7913991" y="4621034"/>
            <a:ext cx="3800201" cy="1974573"/>
          </a:xfrm>
          <a:prstGeom prst="rect">
            <a:avLst/>
          </a:prstGeom>
          <a:noFill/>
          <a:ln w="285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37" name="Oval 36">
            <a:extLst>
              <a:ext uri="{FF2B5EF4-FFF2-40B4-BE49-F238E27FC236}">
                <a16:creationId xmlns:a16="http://schemas.microsoft.com/office/drawing/2014/main" id="{FAF178A5-8657-4447-90A3-005B97F9BE29}"/>
              </a:ext>
            </a:extLst>
          </p:cNvPr>
          <p:cNvSpPr/>
          <p:nvPr/>
        </p:nvSpPr>
        <p:spPr>
          <a:xfrm>
            <a:off x="8763063" y="4766938"/>
            <a:ext cx="1327006" cy="1174436"/>
          </a:xfrm>
          <a:prstGeom prst="ellipse">
            <a:avLst/>
          </a:prstGeom>
          <a:noFill/>
          <a:ln w="285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38" name="Oval 37">
            <a:extLst>
              <a:ext uri="{FF2B5EF4-FFF2-40B4-BE49-F238E27FC236}">
                <a16:creationId xmlns:a16="http://schemas.microsoft.com/office/drawing/2014/main" id="{46C45F60-E983-4E86-AE68-CA8CF7F53889}"/>
              </a:ext>
            </a:extLst>
          </p:cNvPr>
          <p:cNvSpPr/>
          <p:nvPr/>
        </p:nvSpPr>
        <p:spPr>
          <a:xfrm>
            <a:off x="9603679" y="4766938"/>
            <a:ext cx="1327006" cy="1174436"/>
          </a:xfrm>
          <a:prstGeom prst="ellipse">
            <a:avLst/>
          </a:prstGeom>
          <a:noFill/>
          <a:ln w="285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39" name="TextBox 38">
            <a:extLst>
              <a:ext uri="{FF2B5EF4-FFF2-40B4-BE49-F238E27FC236}">
                <a16:creationId xmlns:a16="http://schemas.microsoft.com/office/drawing/2014/main" id="{985DD010-066A-49EB-819D-E7809B62DB03}"/>
              </a:ext>
            </a:extLst>
          </p:cNvPr>
          <p:cNvSpPr txBox="1"/>
          <p:nvPr/>
        </p:nvSpPr>
        <p:spPr>
          <a:xfrm>
            <a:off x="8230272" y="4697038"/>
            <a:ext cx="652423" cy="307777"/>
          </a:xfrm>
          <a:prstGeom prst="rect">
            <a:avLst/>
          </a:prstGeom>
          <a:noFill/>
        </p:spPr>
        <p:txBody>
          <a:bodyPr wrap="none" lIns="0" tIns="0" rIns="0" bIns="0" rtlCol="0">
            <a:spAutoFit/>
          </a:bodyPr>
          <a:lstStyle/>
          <a:p>
            <a:r>
              <a:rPr lang="en-GB" sz="2000" dirty="0"/>
              <a:t>Dance</a:t>
            </a:r>
          </a:p>
        </p:txBody>
      </p:sp>
      <p:sp>
        <p:nvSpPr>
          <p:cNvPr id="40" name="TextBox 39">
            <a:extLst>
              <a:ext uri="{FF2B5EF4-FFF2-40B4-BE49-F238E27FC236}">
                <a16:creationId xmlns:a16="http://schemas.microsoft.com/office/drawing/2014/main" id="{632A1AEF-2DE8-47E5-935E-2B36BC9BD067}"/>
              </a:ext>
            </a:extLst>
          </p:cNvPr>
          <p:cNvSpPr txBox="1"/>
          <p:nvPr/>
        </p:nvSpPr>
        <p:spPr>
          <a:xfrm>
            <a:off x="10782061" y="4697038"/>
            <a:ext cx="847668" cy="307777"/>
          </a:xfrm>
          <a:prstGeom prst="rect">
            <a:avLst/>
          </a:prstGeom>
          <a:noFill/>
        </p:spPr>
        <p:txBody>
          <a:bodyPr wrap="none" lIns="0" tIns="0" rIns="0" bIns="0" rtlCol="0">
            <a:spAutoFit/>
          </a:bodyPr>
          <a:lstStyle/>
          <a:p>
            <a:r>
              <a:rPr lang="en-GB" sz="2000" dirty="0"/>
              <a:t>Football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41" name="TextBox 40">
                <a:extLst>
                  <a:ext uri="{FF2B5EF4-FFF2-40B4-BE49-F238E27FC236}">
                    <a16:creationId xmlns:a16="http://schemas.microsoft.com/office/drawing/2014/main" id="{715CAD1E-E0E2-4C51-89BF-7625AE20A3DA}"/>
                  </a:ext>
                </a:extLst>
              </p:cNvPr>
              <p:cNvSpPr txBox="1"/>
              <p:nvPr/>
            </p:nvSpPr>
            <p:spPr>
              <a:xfrm>
                <a:off x="7644236" y="4630781"/>
                <a:ext cx="256673" cy="430887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GB" sz="280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𝜀</m:t>
                      </m:r>
                    </m:oMath>
                  </m:oMathPara>
                </a14:m>
                <a:endParaRPr lang="en-GB" sz="2800" dirty="0"/>
              </a:p>
            </p:txBody>
          </p:sp>
        </mc:Choice>
        <mc:Fallback xmlns="">
          <p:sp>
            <p:nvSpPr>
              <p:cNvPr id="41" name="TextBox 40">
                <a:extLst>
                  <a:ext uri="{FF2B5EF4-FFF2-40B4-BE49-F238E27FC236}">
                    <a16:creationId xmlns:a16="http://schemas.microsoft.com/office/drawing/2014/main" id="{715CAD1E-E0E2-4C51-89BF-7625AE20A3DA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7644236" y="4630781"/>
                <a:ext cx="256673" cy="430887"/>
              </a:xfrm>
              <a:prstGeom prst="rect">
                <a:avLst/>
              </a:prstGeom>
              <a:blipFill>
                <a:blip r:embed="rId16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43" name="TextBox 42">
                <a:extLst>
                  <a:ext uri="{FF2B5EF4-FFF2-40B4-BE49-F238E27FC236}">
                    <a16:creationId xmlns:a16="http://schemas.microsoft.com/office/drawing/2014/main" id="{3AEBA0D1-BD7C-4B08-9B1C-5D159D8E2D6F}"/>
                  </a:ext>
                </a:extLst>
              </p:cNvPr>
              <p:cNvSpPr txBox="1"/>
              <p:nvPr/>
            </p:nvSpPr>
            <p:spPr>
              <a:xfrm>
                <a:off x="9164894" y="5061668"/>
                <a:ext cx="343043" cy="307777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GB" sz="2000" b="0" i="1" smtClean="0">
                          <a:latin typeface="Cambria Math" panose="02040503050406030204" pitchFamily="18" charset="0"/>
                        </a:rPr>
                        <m:t>10</m:t>
                      </m:r>
                    </m:oMath>
                  </m:oMathPara>
                </a14:m>
                <a:endParaRPr lang="en-GB" sz="2000" dirty="0"/>
              </a:p>
            </p:txBody>
          </p:sp>
        </mc:Choice>
        <mc:Fallback xmlns="">
          <p:sp>
            <p:nvSpPr>
              <p:cNvPr id="43" name="TextBox 42">
                <a:extLst>
                  <a:ext uri="{FF2B5EF4-FFF2-40B4-BE49-F238E27FC236}">
                    <a16:creationId xmlns:a16="http://schemas.microsoft.com/office/drawing/2014/main" id="{3AEBA0D1-BD7C-4B08-9B1C-5D159D8E2D6F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9164894" y="5061668"/>
                <a:ext cx="343043" cy="307777"/>
              </a:xfrm>
              <a:prstGeom prst="rect">
                <a:avLst/>
              </a:prstGeom>
              <a:blipFill>
                <a:blip r:embed="rId17"/>
                <a:stretch>
                  <a:fillRect l="-15789" r="-15789" b="-5882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45" name="TextBox 44">
                <a:extLst>
                  <a:ext uri="{FF2B5EF4-FFF2-40B4-BE49-F238E27FC236}">
                    <a16:creationId xmlns:a16="http://schemas.microsoft.com/office/drawing/2014/main" id="{9CC3DC45-C137-4585-9DC6-2B94FA427073}"/>
                  </a:ext>
                </a:extLst>
              </p:cNvPr>
              <p:cNvSpPr txBox="1"/>
              <p:nvPr/>
            </p:nvSpPr>
            <p:spPr>
              <a:xfrm>
                <a:off x="9383585" y="5573789"/>
                <a:ext cx="200376" cy="307777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GB" sz="2000" b="0" i="1" smtClean="0">
                          <a:latin typeface="Cambria Math" panose="02040503050406030204" pitchFamily="18" charset="0"/>
                        </a:rPr>
                        <m:t>2</m:t>
                      </m:r>
                    </m:oMath>
                  </m:oMathPara>
                </a14:m>
                <a:endParaRPr lang="en-GB" sz="2000" dirty="0"/>
              </a:p>
            </p:txBody>
          </p:sp>
        </mc:Choice>
        <mc:Fallback xmlns="">
          <p:sp>
            <p:nvSpPr>
              <p:cNvPr id="45" name="TextBox 44">
                <a:extLst>
                  <a:ext uri="{FF2B5EF4-FFF2-40B4-BE49-F238E27FC236}">
                    <a16:creationId xmlns:a16="http://schemas.microsoft.com/office/drawing/2014/main" id="{9CC3DC45-C137-4585-9DC6-2B94FA427073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9383585" y="5573789"/>
                <a:ext cx="200376" cy="307777"/>
              </a:xfrm>
              <a:prstGeom prst="rect">
                <a:avLst/>
              </a:prstGeom>
              <a:blipFill>
                <a:blip r:embed="rId18"/>
                <a:stretch>
                  <a:fillRect l="-27273" r="-30303" b="-5882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48" name="Oval 47">
            <a:extLst>
              <a:ext uri="{FF2B5EF4-FFF2-40B4-BE49-F238E27FC236}">
                <a16:creationId xmlns:a16="http://schemas.microsoft.com/office/drawing/2014/main" id="{E812F320-5830-4EC2-9969-DD75ABC50E02}"/>
              </a:ext>
            </a:extLst>
          </p:cNvPr>
          <p:cNvSpPr/>
          <p:nvPr/>
        </p:nvSpPr>
        <p:spPr>
          <a:xfrm>
            <a:off x="9189762" y="5314942"/>
            <a:ext cx="1327006" cy="1174436"/>
          </a:xfrm>
          <a:prstGeom prst="ellipse">
            <a:avLst/>
          </a:prstGeom>
          <a:noFill/>
          <a:ln w="285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49" name="TextBox 48">
            <a:extLst>
              <a:ext uri="{FF2B5EF4-FFF2-40B4-BE49-F238E27FC236}">
                <a16:creationId xmlns:a16="http://schemas.microsoft.com/office/drawing/2014/main" id="{EACC6FA8-CA5E-480C-947A-4CE28B4618F6}"/>
              </a:ext>
            </a:extLst>
          </p:cNvPr>
          <p:cNvSpPr txBox="1"/>
          <p:nvPr/>
        </p:nvSpPr>
        <p:spPr>
          <a:xfrm>
            <a:off x="8712943" y="6226274"/>
            <a:ext cx="660117" cy="307777"/>
          </a:xfrm>
          <a:prstGeom prst="rect">
            <a:avLst/>
          </a:prstGeom>
          <a:noFill/>
        </p:spPr>
        <p:txBody>
          <a:bodyPr wrap="none" lIns="0" tIns="0" rIns="0" bIns="0" rtlCol="0">
            <a:spAutoFit/>
          </a:bodyPr>
          <a:lstStyle/>
          <a:p>
            <a:r>
              <a:rPr lang="en-GB" sz="2000" dirty="0"/>
              <a:t>Tennis</a:t>
            </a:r>
          </a:p>
        </p:txBody>
      </p:sp>
      <p:sp>
        <p:nvSpPr>
          <p:cNvPr id="51" name="TextBox 50">
            <a:extLst>
              <a:ext uri="{FF2B5EF4-FFF2-40B4-BE49-F238E27FC236}">
                <a16:creationId xmlns:a16="http://schemas.microsoft.com/office/drawing/2014/main" id="{4D07EC7C-64AE-426F-9518-14103343D652}"/>
              </a:ext>
            </a:extLst>
          </p:cNvPr>
          <p:cNvSpPr txBox="1"/>
          <p:nvPr/>
        </p:nvSpPr>
        <p:spPr>
          <a:xfrm>
            <a:off x="9726113" y="4982380"/>
            <a:ext cx="256480" cy="307777"/>
          </a:xfrm>
          <a:prstGeom prst="rect">
            <a:avLst/>
          </a:prstGeom>
          <a:noFill/>
        </p:spPr>
        <p:txBody>
          <a:bodyPr wrap="none" lIns="0" tIns="0" rIns="0" bIns="0" rtlCol="0">
            <a:spAutoFit/>
          </a:bodyPr>
          <a:lstStyle/>
          <a:p>
            <a:r>
              <a:rPr lang="en-GB" sz="2000" dirty="0"/>
              <a:t>__</a:t>
            </a:r>
          </a:p>
        </p:txBody>
      </p:sp>
      <p:sp>
        <p:nvSpPr>
          <p:cNvPr id="53" name="TextBox 52">
            <a:extLst>
              <a:ext uri="{FF2B5EF4-FFF2-40B4-BE49-F238E27FC236}">
                <a16:creationId xmlns:a16="http://schemas.microsoft.com/office/drawing/2014/main" id="{634FAA3C-D065-4860-926E-00FFF070C290}"/>
              </a:ext>
            </a:extLst>
          </p:cNvPr>
          <p:cNvSpPr txBox="1"/>
          <p:nvPr/>
        </p:nvSpPr>
        <p:spPr>
          <a:xfrm>
            <a:off x="10090069" y="5578902"/>
            <a:ext cx="256480" cy="307777"/>
          </a:xfrm>
          <a:prstGeom prst="rect">
            <a:avLst/>
          </a:prstGeom>
          <a:noFill/>
        </p:spPr>
        <p:txBody>
          <a:bodyPr wrap="none" lIns="0" tIns="0" rIns="0" bIns="0" rtlCol="0">
            <a:spAutoFit/>
          </a:bodyPr>
          <a:lstStyle/>
          <a:p>
            <a:r>
              <a:rPr lang="en-GB" sz="2000" dirty="0"/>
              <a:t>__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54" name="TextBox 53">
                <a:extLst>
                  <a:ext uri="{FF2B5EF4-FFF2-40B4-BE49-F238E27FC236}">
                    <a16:creationId xmlns:a16="http://schemas.microsoft.com/office/drawing/2014/main" id="{DB60B7CE-CF67-4E02-AF83-3893CF258496}"/>
                  </a:ext>
                </a:extLst>
              </p:cNvPr>
              <p:cNvSpPr txBox="1"/>
              <p:nvPr/>
            </p:nvSpPr>
            <p:spPr>
              <a:xfrm>
                <a:off x="9770130" y="6002929"/>
                <a:ext cx="200376" cy="307777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GB" sz="2000" b="0" i="1" smtClean="0">
                          <a:latin typeface="Cambria Math" panose="02040503050406030204" pitchFamily="18" charset="0"/>
                        </a:rPr>
                        <m:t>5</m:t>
                      </m:r>
                    </m:oMath>
                  </m:oMathPara>
                </a14:m>
                <a:endParaRPr lang="en-GB" sz="2000" dirty="0"/>
              </a:p>
            </p:txBody>
          </p:sp>
        </mc:Choice>
        <mc:Fallback xmlns="">
          <p:sp>
            <p:nvSpPr>
              <p:cNvPr id="54" name="TextBox 53">
                <a:extLst>
                  <a:ext uri="{FF2B5EF4-FFF2-40B4-BE49-F238E27FC236}">
                    <a16:creationId xmlns:a16="http://schemas.microsoft.com/office/drawing/2014/main" id="{DB60B7CE-CF67-4E02-AF83-3893CF258496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9770130" y="6002929"/>
                <a:ext cx="200376" cy="307777"/>
              </a:xfrm>
              <a:prstGeom prst="rect">
                <a:avLst/>
              </a:prstGeom>
              <a:blipFill>
                <a:blip r:embed="rId19"/>
                <a:stretch>
                  <a:fillRect l="-30303" r="-30303" b="-8000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55" name="TextBox 54">
                <a:extLst>
                  <a:ext uri="{FF2B5EF4-FFF2-40B4-BE49-F238E27FC236}">
                    <a16:creationId xmlns:a16="http://schemas.microsoft.com/office/drawing/2014/main" id="{BFEDE88B-6B37-4B7C-8C50-77F91F923095}"/>
                  </a:ext>
                </a:extLst>
              </p:cNvPr>
              <p:cNvSpPr txBox="1"/>
              <p:nvPr/>
            </p:nvSpPr>
            <p:spPr>
              <a:xfrm>
                <a:off x="8174321" y="5748271"/>
                <a:ext cx="343043" cy="307777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GB" sz="2000" b="0" i="1" smtClean="0">
                          <a:latin typeface="Cambria Math" panose="02040503050406030204" pitchFamily="18" charset="0"/>
                        </a:rPr>
                        <m:t>13</m:t>
                      </m:r>
                    </m:oMath>
                  </m:oMathPara>
                </a14:m>
                <a:endParaRPr lang="en-GB" sz="2000" dirty="0"/>
              </a:p>
            </p:txBody>
          </p:sp>
        </mc:Choice>
        <mc:Fallback xmlns="">
          <p:sp>
            <p:nvSpPr>
              <p:cNvPr id="55" name="TextBox 54">
                <a:extLst>
                  <a:ext uri="{FF2B5EF4-FFF2-40B4-BE49-F238E27FC236}">
                    <a16:creationId xmlns:a16="http://schemas.microsoft.com/office/drawing/2014/main" id="{BFEDE88B-6B37-4B7C-8C50-77F91F923095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8174321" y="5748271"/>
                <a:ext cx="343043" cy="307777"/>
              </a:xfrm>
              <a:prstGeom prst="rect">
                <a:avLst/>
              </a:prstGeom>
              <a:blipFill>
                <a:blip r:embed="rId20"/>
                <a:stretch>
                  <a:fillRect l="-17857" r="-16071" b="-6000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p:pic>
        <p:nvPicPr>
          <p:cNvPr id="63" name="Picture 62">
            <a:extLst>
              <a:ext uri="{FF2B5EF4-FFF2-40B4-BE49-F238E27FC236}">
                <a16:creationId xmlns:a16="http://schemas.microsoft.com/office/drawing/2014/main" id="{AFCBF20C-7CB2-45D8-972B-BB78FB8BA3B6}"/>
              </a:ext>
            </a:extLst>
          </p:cNvPr>
          <p:cNvPicPr>
            <a:picLocks noChangeAspect="1"/>
          </p:cNvPicPr>
          <p:nvPr/>
        </p:nvPicPr>
        <p:blipFill>
          <a:blip r:embed="rId21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323512" y="4955976"/>
            <a:ext cx="1293361" cy="1293361"/>
          </a:xfrm>
          <a:prstGeom prst="rect">
            <a:avLst/>
          </a:prstGeom>
        </p:spPr>
      </p:pic>
      <p:pic>
        <p:nvPicPr>
          <p:cNvPr id="65" name="Picture 64">
            <a:extLst>
              <a:ext uri="{FF2B5EF4-FFF2-40B4-BE49-F238E27FC236}">
                <a16:creationId xmlns:a16="http://schemas.microsoft.com/office/drawing/2014/main" id="{DBB5FA36-25A8-41E3-9AEA-1B070A13308F}"/>
              </a:ext>
            </a:extLst>
          </p:cNvPr>
          <p:cNvPicPr>
            <a:picLocks noChangeAspect="1"/>
          </p:cNvPicPr>
          <p:nvPr/>
        </p:nvPicPr>
        <p:blipFill>
          <a:blip r:embed="rId2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5400000">
            <a:off x="4301802" y="5215816"/>
            <a:ext cx="1988787" cy="693356"/>
          </a:xfrm>
          <a:prstGeom prst="rect">
            <a:avLst/>
          </a:prstGeom>
        </p:spPr>
      </p:pic>
      <p:pic>
        <p:nvPicPr>
          <p:cNvPr id="67" name="Picture 66">
            <a:extLst>
              <a:ext uri="{FF2B5EF4-FFF2-40B4-BE49-F238E27FC236}">
                <a16:creationId xmlns:a16="http://schemas.microsoft.com/office/drawing/2014/main" id="{18D64F58-57C2-4658-B20A-5041B5FC1A83}"/>
              </a:ext>
            </a:extLst>
          </p:cNvPr>
          <p:cNvPicPr>
            <a:picLocks noChangeAspect="1"/>
          </p:cNvPicPr>
          <p:nvPr/>
        </p:nvPicPr>
        <p:blipFill>
          <a:blip r:embed="rId2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187816" y="1407726"/>
            <a:ext cx="1429049" cy="1071787"/>
          </a:xfrm>
          <a:prstGeom prst="rect">
            <a:avLst/>
          </a:prstGeom>
        </p:spPr>
      </p:pic>
      <p:pic>
        <p:nvPicPr>
          <p:cNvPr id="69" name="Picture 68">
            <a:extLst>
              <a:ext uri="{FF2B5EF4-FFF2-40B4-BE49-F238E27FC236}">
                <a16:creationId xmlns:a16="http://schemas.microsoft.com/office/drawing/2014/main" id="{D41F91A7-8906-40C1-B1C3-785E91BD04FD}"/>
              </a:ext>
            </a:extLst>
          </p:cNvPr>
          <p:cNvPicPr>
            <a:picLocks noChangeAspect="1"/>
          </p:cNvPicPr>
          <p:nvPr/>
        </p:nvPicPr>
        <p:blipFill>
          <a:blip r:embed="rId2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861298" y="2175384"/>
            <a:ext cx="1202465" cy="120246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52616517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2" name="TextBox 51">
            <a:extLst>
              <a:ext uri="{FF2B5EF4-FFF2-40B4-BE49-F238E27FC236}">
                <a16:creationId xmlns:a16="http://schemas.microsoft.com/office/drawing/2014/main" id="{C888123A-285C-4A0C-AEC2-9178D8D3ED26}"/>
              </a:ext>
            </a:extLst>
          </p:cNvPr>
          <p:cNvSpPr txBox="1"/>
          <p:nvPr/>
        </p:nvSpPr>
        <p:spPr>
          <a:xfrm>
            <a:off x="9728971" y="5356090"/>
            <a:ext cx="256480" cy="307777"/>
          </a:xfrm>
          <a:prstGeom prst="rect">
            <a:avLst/>
          </a:prstGeom>
          <a:noFill/>
        </p:spPr>
        <p:txBody>
          <a:bodyPr wrap="none" lIns="0" tIns="0" rIns="0" bIns="0" rtlCol="0">
            <a:spAutoFit/>
          </a:bodyPr>
          <a:lstStyle/>
          <a:p>
            <a:r>
              <a:rPr lang="en-GB" sz="2000" dirty="0"/>
              <a:t>__</a:t>
            </a:r>
          </a:p>
        </p:txBody>
      </p:sp>
      <p:sp>
        <p:nvSpPr>
          <p:cNvPr id="50" name="TextBox 49">
            <a:extLst>
              <a:ext uri="{FF2B5EF4-FFF2-40B4-BE49-F238E27FC236}">
                <a16:creationId xmlns:a16="http://schemas.microsoft.com/office/drawing/2014/main" id="{0A923475-CCCB-4C1C-80D1-8E802A94ED6D}"/>
              </a:ext>
            </a:extLst>
          </p:cNvPr>
          <p:cNvSpPr txBox="1"/>
          <p:nvPr/>
        </p:nvSpPr>
        <p:spPr>
          <a:xfrm>
            <a:off x="10310001" y="5055682"/>
            <a:ext cx="384721" cy="307777"/>
          </a:xfrm>
          <a:prstGeom prst="rect">
            <a:avLst/>
          </a:prstGeom>
          <a:noFill/>
        </p:spPr>
        <p:txBody>
          <a:bodyPr wrap="none" lIns="0" tIns="0" rIns="0" bIns="0" rtlCol="0">
            <a:spAutoFit/>
          </a:bodyPr>
          <a:lstStyle/>
          <a:p>
            <a:r>
              <a:rPr lang="en-GB" sz="2000" dirty="0"/>
              <a:t>___</a:t>
            </a:r>
          </a:p>
        </p:txBody>
      </p:sp>
      <p:cxnSp>
        <p:nvCxnSpPr>
          <p:cNvPr id="3" name="Straight Connector 2">
            <a:extLst>
              <a:ext uri="{FF2B5EF4-FFF2-40B4-BE49-F238E27FC236}">
                <a16:creationId xmlns:a16="http://schemas.microsoft.com/office/drawing/2014/main" id="{53CB3646-2086-41AE-8BED-B160639AFCD7}"/>
              </a:ext>
            </a:extLst>
          </p:cNvPr>
          <p:cNvCxnSpPr/>
          <p:nvPr/>
        </p:nvCxnSpPr>
        <p:spPr>
          <a:xfrm>
            <a:off x="6082748" y="0"/>
            <a:ext cx="0" cy="6858000"/>
          </a:xfrm>
          <a:prstGeom prst="line">
            <a:avLst/>
          </a:prstGeom>
          <a:ln w="28575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" name="Straight Connector 4">
            <a:extLst>
              <a:ext uri="{FF2B5EF4-FFF2-40B4-BE49-F238E27FC236}">
                <a16:creationId xmlns:a16="http://schemas.microsoft.com/office/drawing/2014/main" id="{C7B7F970-E967-40FC-9EB9-BBAED7627C4F}"/>
              </a:ext>
            </a:extLst>
          </p:cNvPr>
          <p:cNvCxnSpPr/>
          <p:nvPr/>
        </p:nvCxnSpPr>
        <p:spPr>
          <a:xfrm>
            <a:off x="0" y="3511825"/>
            <a:ext cx="12192000" cy="0"/>
          </a:xfrm>
          <a:prstGeom prst="line">
            <a:avLst/>
          </a:prstGeom>
          <a:ln w="28575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mc:AlternateContent xmlns:mc="http://schemas.openxmlformats.org/markup-compatibility/2006" xmlns:a14="http://schemas.microsoft.com/office/drawing/2010/main">
        <mc:Choice Requires="a14">
          <p:sp>
            <p:nvSpPr>
              <p:cNvPr id="2" name="TextBox 1"/>
              <p:cNvSpPr txBox="1"/>
              <p:nvPr/>
            </p:nvSpPr>
            <p:spPr>
              <a:xfrm>
                <a:off x="4555524" y="2531525"/>
                <a:ext cx="3064476" cy="1940916"/>
              </a:xfrm>
              <a:prstGeom prst="rect">
                <a:avLst/>
              </a:prstGeom>
              <a:solidFill>
                <a:schemeClr val="bg1"/>
              </a:solidFill>
              <a:ln>
                <a:solidFill>
                  <a:schemeClr val="tx1"/>
                </a:solidFill>
              </a:ln>
            </p:spPr>
            <p:txBody>
              <a:bodyPr wrap="square" rtlCol="0">
                <a:spAutoFit/>
              </a:bodyPr>
              <a:lstStyle/>
              <a:p>
                <a:pPr algn="ctr"/>
                <a:r>
                  <a:rPr lang="en-GB" sz="4800" dirty="0"/>
                  <a:t>The answer is </a:t>
                </a:r>
                <a14:m>
                  <m:oMath xmlns:m="http://schemas.openxmlformats.org/officeDocument/2006/math">
                    <m:f>
                      <m:fPr>
                        <m:ctrlPr>
                          <a:rPr lang="en-GB" sz="4800" i="1" smtClean="0">
                            <a:latin typeface="Cambria Math" panose="02040503050406030204" pitchFamily="18" charset="0"/>
                          </a:rPr>
                        </m:ctrlPr>
                      </m:fPr>
                      <m:num>
                        <m:r>
                          <a:rPr lang="en-GB" sz="4800" b="0" i="1" smtClean="0">
                            <a:latin typeface="Cambria Math" panose="02040503050406030204" pitchFamily="18" charset="0"/>
                          </a:rPr>
                          <m:t>9</m:t>
                        </m:r>
                      </m:num>
                      <m:den>
                        <m:r>
                          <a:rPr lang="en-GB" sz="4800" b="0" i="1" smtClean="0">
                            <a:latin typeface="Cambria Math" panose="02040503050406030204" pitchFamily="18" charset="0"/>
                          </a:rPr>
                          <m:t>20</m:t>
                        </m:r>
                      </m:den>
                    </m:f>
                  </m:oMath>
                </a14:m>
                <a:endParaRPr lang="en-GB" sz="4800" dirty="0"/>
              </a:p>
            </p:txBody>
          </p:sp>
        </mc:Choice>
        <mc:Fallback xmlns="">
          <p:sp>
            <p:nvSpPr>
              <p:cNvPr id="2" name="TextBox 1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555524" y="2531525"/>
                <a:ext cx="3064476" cy="1940916"/>
              </a:xfrm>
              <a:prstGeom prst="rect">
                <a:avLst/>
              </a:prstGeom>
              <a:blipFill>
                <a:blip r:embed="rId2"/>
                <a:stretch>
                  <a:fillRect l="-8317" t="-6542" r="-12871" b="-4361"/>
                </a:stretch>
              </a:blipFill>
              <a:ln>
                <a:solidFill>
                  <a:schemeClr val="tx1"/>
                </a:solidFill>
              </a:ln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6" name="TextBox 5">
                <a:extLst>
                  <a:ext uri="{FF2B5EF4-FFF2-40B4-BE49-F238E27FC236}">
                    <a16:creationId xmlns:a16="http://schemas.microsoft.com/office/drawing/2014/main" id="{7DAFD9CF-43BF-4887-A058-C4E9AFC30ED8}"/>
                  </a:ext>
                </a:extLst>
              </p:cNvPr>
              <p:cNvSpPr txBox="1"/>
              <p:nvPr/>
            </p:nvSpPr>
            <p:spPr>
              <a:xfrm>
                <a:off x="7705279" y="257578"/>
                <a:ext cx="4194915" cy="830997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GB" sz="2400" dirty="0"/>
                  <a:t>Using the Venn diagram below find </a:t>
                </a:r>
                <a14:m>
                  <m:oMath xmlns:m="http://schemas.openxmlformats.org/officeDocument/2006/math">
                    <m:r>
                      <m:rPr>
                        <m:sty m:val="p"/>
                      </m:rPr>
                      <a:rPr lang="en-GB" sz="2400" b="0" i="0" smtClean="0">
                        <a:latin typeface="Cambria Math" panose="02040503050406030204" pitchFamily="18" charset="0"/>
                      </a:rPr>
                      <m:t>P</m:t>
                    </m:r>
                    <m:r>
                      <a:rPr lang="en-GB" sz="2400" b="0" i="1" smtClean="0">
                        <a:latin typeface="Cambria Math" panose="02040503050406030204" pitchFamily="18" charset="0"/>
                      </a:rPr>
                      <m:t>(</m:t>
                    </m:r>
                    <m:r>
                      <a:rPr lang="en-GB" sz="2400" b="0" i="1" smtClean="0">
                        <a:latin typeface="Cambria Math" panose="02040503050406030204" pitchFamily="18" charset="0"/>
                      </a:rPr>
                      <m:t>𝐴</m:t>
                    </m:r>
                    <m:r>
                      <a:rPr lang="en-GB" sz="2400" b="0" i="1" smtClean="0">
                        <a:latin typeface="Cambria Math" panose="02040503050406030204" pitchFamily="18" charset="0"/>
                      </a:rPr>
                      <m:t>)</m:t>
                    </m:r>
                  </m:oMath>
                </a14:m>
                <a:r>
                  <a:rPr lang="en-US" sz="2400" dirty="0"/>
                  <a:t>:</a:t>
                </a:r>
              </a:p>
            </p:txBody>
          </p:sp>
        </mc:Choice>
        <mc:Fallback xmlns="">
          <p:sp>
            <p:nvSpPr>
              <p:cNvPr id="6" name="TextBox 5">
                <a:extLst>
                  <a:ext uri="{FF2B5EF4-FFF2-40B4-BE49-F238E27FC236}">
                    <a16:creationId xmlns:a16="http://schemas.microsoft.com/office/drawing/2014/main" id="{7DAFD9CF-43BF-4887-A058-C4E9AFC30ED8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7705279" y="257578"/>
                <a:ext cx="4194915" cy="830997"/>
              </a:xfrm>
              <a:prstGeom prst="rect">
                <a:avLst/>
              </a:prstGeom>
              <a:blipFill>
                <a:blip r:embed="rId3"/>
                <a:stretch>
                  <a:fillRect l="-2326" t="-5839" b="-15328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7" name="TextBox 6">
                <a:extLst>
                  <a:ext uri="{FF2B5EF4-FFF2-40B4-BE49-F238E27FC236}">
                    <a16:creationId xmlns:a16="http://schemas.microsoft.com/office/drawing/2014/main" id="{1F7CB0AB-1D3C-4739-80F2-F254EE65B13C}"/>
                  </a:ext>
                </a:extLst>
              </p:cNvPr>
              <p:cNvSpPr txBox="1"/>
              <p:nvPr/>
            </p:nvSpPr>
            <p:spPr>
              <a:xfrm>
                <a:off x="347728" y="318292"/>
                <a:ext cx="5342890" cy="1938992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14:m>
                  <m:oMath xmlns:m="http://schemas.openxmlformats.org/officeDocument/2006/math">
                    <m:r>
                      <a:rPr lang="en-US" sz="2400" i="1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𝜀</m:t>
                    </m:r>
                  </m:oMath>
                </a14:m>
                <a:r>
                  <a:rPr lang="en-US" sz="2400" dirty="0"/>
                  <a:t>: {</a:t>
                </a:r>
                <a:r>
                  <a:rPr lang="en-GB" sz="2400" dirty="0"/>
                  <a:t>Integers between </a:t>
                </a:r>
                <a14:m>
                  <m:oMath xmlns:m="http://schemas.openxmlformats.org/officeDocument/2006/math">
                    <m:r>
                      <a:rPr lang="en-GB" sz="2400" b="0" i="1" smtClean="0">
                        <a:latin typeface="Cambria Math" panose="02040503050406030204" pitchFamily="18" charset="0"/>
                      </a:rPr>
                      <m:t>1</m:t>
                    </m:r>
                  </m:oMath>
                </a14:m>
                <a:r>
                  <a:rPr lang="en-US" sz="2400" dirty="0"/>
                  <a:t> and </a:t>
                </a:r>
                <a14:m>
                  <m:oMath xmlns:m="http://schemas.openxmlformats.org/officeDocument/2006/math">
                    <m:r>
                      <a:rPr lang="en-GB" sz="2400" b="0" i="1" smtClean="0">
                        <a:latin typeface="Cambria Math" panose="02040503050406030204" pitchFamily="18" charset="0"/>
                      </a:rPr>
                      <m:t>20</m:t>
                    </m:r>
                  </m:oMath>
                </a14:m>
                <a:r>
                  <a:rPr lang="en-US" sz="2400" dirty="0"/>
                  <a:t> inclusive}</a:t>
                </a:r>
              </a:p>
              <a:p>
                <a:r>
                  <a:rPr lang="en-US" sz="2400" dirty="0"/>
                  <a:t>Set </a:t>
                </a:r>
                <a14:m>
                  <m:oMath xmlns:m="http://schemas.openxmlformats.org/officeDocument/2006/math">
                    <m:r>
                      <a:rPr lang="en-GB" sz="2400" b="0" i="1" smtClean="0">
                        <a:latin typeface="Cambria Math" panose="02040503050406030204" pitchFamily="18" charset="0"/>
                      </a:rPr>
                      <m:t>𝑀</m:t>
                    </m:r>
                  </m:oMath>
                </a14:m>
                <a:r>
                  <a:rPr lang="en-US" sz="2400" dirty="0"/>
                  <a:t>: {Square numbers}</a:t>
                </a:r>
              </a:p>
              <a:p>
                <a:r>
                  <a:rPr lang="en-US" sz="2400" dirty="0"/>
                  <a:t>Set </a:t>
                </a:r>
                <a14:m>
                  <m:oMath xmlns:m="http://schemas.openxmlformats.org/officeDocument/2006/math">
                    <m:r>
                      <a:rPr lang="en-GB" sz="2400" b="0" i="1" smtClean="0">
                        <a:latin typeface="Cambria Math" panose="02040503050406030204" pitchFamily="18" charset="0"/>
                      </a:rPr>
                      <m:t>𝑁</m:t>
                    </m:r>
                  </m:oMath>
                </a14:m>
                <a:r>
                  <a:rPr lang="en-US" sz="2400" dirty="0"/>
                  <a:t>: {Multiples of </a:t>
                </a:r>
                <a14:m>
                  <m:oMath xmlns:m="http://schemas.openxmlformats.org/officeDocument/2006/math">
                    <m:r>
                      <a:rPr lang="en-GB" sz="2400" b="0" i="1" smtClean="0">
                        <a:latin typeface="Cambria Math" panose="02040503050406030204" pitchFamily="18" charset="0"/>
                      </a:rPr>
                      <m:t>3</m:t>
                    </m:r>
                  </m:oMath>
                </a14:m>
                <a:r>
                  <a:rPr lang="en-US" sz="2400" dirty="0"/>
                  <a:t>}</a:t>
                </a:r>
              </a:p>
              <a:p>
                <a:endParaRPr lang="en-US" sz="2400" dirty="0"/>
              </a:p>
              <a:p>
                <a:r>
                  <a:rPr lang="en-US" sz="2400" dirty="0"/>
                  <a:t>Find </a:t>
                </a:r>
                <a14:m>
                  <m:oMath xmlns:m="http://schemas.openxmlformats.org/officeDocument/2006/math">
                    <m:r>
                      <m:rPr>
                        <m:sty m:val="p"/>
                      </m:rPr>
                      <a:rPr lang="en-GB" sz="2400" b="0" i="0" smtClean="0">
                        <a:latin typeface="Cambria Math" panose="02040503050406030204" pitchFamily="18" charset="0"/>
                      </a:rPr>
                      <m:t>P</m:t>
                    </m:r>
                    <m:r>
                      <a:rPr lang="en-GB" sz="2400" b="0" i="1" smtClean="0">
                        <a:latin typeface="Cambria Math" panose="02040503050406030204" pitchFamily="18" charset="0"/>
                      </a:rPr>
                      <m:t>(________________</m:t>
                    </m:r>
                    <m:r>
                      <a:rPr lang="en-GB" sz="2400" b="0" i="1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)</m:t>
                    </m:r>
                  </m:oMath>
                </a14:m>
                <a:r>
                  <a:rPr lang="en-US" sz="2400" dirty="0"/>
                  <a:t>.</a:t>
                </a:r>
              </a:p>
            </p:txBody>
          </p:sp>
        </mc:Choice>
        <mc:Fallback xmlns="">
          <p:sp>
            <p:nvSpPr>
              <p:cNvPr id="7" name="TextBox 6">
                <a:extLst>
                  <a:ext uri="{FF2B5EF4-FFF2-40B4-BE49-F238E27FC236}">
                    <a16:creationId xmlns:a16="http://schemas.microsoft.com/office/drawing/2014/main" id="{1F7CB0AB-1D3C-4739-80F2-F254EE65B13C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47728" y="318292"/>
                <a:ext cx="5342890" cy="1938992"/>
              </a:xfrm>
              <a:prstGeom prst="rect">
                <a:avLst/>
              </a:prstGeom>
              <a:blipFill>
                <a:blip r:embed="rId4"/>
                <a:stretch>
                  <a:fillRect l="-1710" t="-2516" b="-6289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4" name="Rectangle 3">
            <a:extLst>
              <a:ext uri="{FF2B5EF4-FFF2-40B4-BE49-F238E27FC236}">
                <a16:creationId xmlns:a16="http://schemas.microsoft.com/office/drawing/2014/main" id="{F159F5ED-85D9-4BD8-9090-D369B1DE9B7B}"/>
              </a:ext>
            </a:extLst>
          </p:cNvPr>
          <p:cNvSpPr/>
          <p:nvPr/>
        </p:nvSpPr>
        <p:spPr>
          <a:xfrm>
            <a:off x="7902635" y="1128248"/>
            <a:ext cx="3800201" cy="1974573"/>
          </a:xfrm>
          <a:prstGeom prst="rect">
            <a:avLst/>
          </a:prstGeom>
          <a:noFill/>
          <a:ln w="285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10" name="Oval 9">
            <a:extLst>
              <a:ext uri="{FF2B5EF4-FFF2-40B4-BE49-F238E27FC236}">
                <a16:creationId xmlns:a16="http://schemas.microsoft.com/office/drawing/2014/main" id="{32DD184F-CF02-45B8-A620-F4D1584F18C0}"/>
              </a:ext>
            </a:extLst>
          </p:cNvPr>
          <p:cNvSpPr/>
          <p:nvPr/>
        </p:nvSpPr>
        <p:spPr>
          <a:xfrm>
            <a:off x="8550245" y="1312872"/>
            <a:ext cx="1656521" cy="1605324"/>
          </a:xfrm>
          <a:prstGeom prst="ellipse">
            <a:avLst/>
          </a:prstGeom>
          <a:noFill/>
          <a:ln w="285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11" name="Oval 10">
            <a:extLst>
              <a:ext uri="{FF2B5EF4-FFF2-40B4-BE49-F238E27FC236}">
                <a16:creationId xmlns:a16="http://schemas.microsoft.com/office/drawing/2014/main" id="{95D243BB-5C37-4F2F-9E87-2D74F61A326F}"/>
              </a:ext>
            </a:extLst>
          </p:cNvPr>
          <p:cNvSpPr/>
          <p:nvPr/>
        </p:nvSpPr>
        <p:spPr>
          <a:xfrm>
            <a:off x="9483625" y="1312872"/>
            <a:ext cx="1656521" cy="1605324"/>
          </a:xfrm>
          <a:prstGeom prst="ellipse">
            <a:avLst/>
          </a:prstGeom>
          <a:noFill/>
          <a:ln w="285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12" name="TextBox 11">
                <a:extLst>
                  <a:ext uri="{FF2B5EF4-FFF2-40B4-BE49-F238E27FC236}">
                    <a16:creationId xmlns:a16="http://schemas.microsoft.com/office/drawing/2014/main" id="{4898F24F-E86C-48D0-A008-97DCC0AE7FB8}"/>
                  </a:ext>
                </a:extLst>
              </p:cNvPr>
              <p:cNvSpPr txBox="1"/>
              <p:nvPr/>
            </p:nvSpPr>
            <p:spPr>
              <a:xfrm>
                <a:off x="8407107" y="1312872"/>
                <a:ext cx="312906" cy="430887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GB" sz="2800" b="0" i="1" smtClean="0">
                          <a:latin typeface="Cambria Math" panose="02040503050406030204" pitchFamily="18" charset="0"/>
                        </a:rPr>
                        <m:t>𝐴</m:t>
                      </m:r>
                    </m:oMath>
                  </m:oMathPara>
                </a14:m>
                <a:endParaRPr lang="en-GB" sz="2800" dirty="0"/>
              </a:p>
            </p:txBody>
          </p:sp>
        </mc:Choice>
        <mc:Fallback xmlns="">
          <p:sp>
            <p:nvSpPr>
              <p:cNvPr id="12" name="TextBox 11">
                <a:extLst>
                  <a:ext uri="{FF2B5EF4-FFF2-40B4-BE49-F238E27FC236}">
                    <a16:creationId xmlns:a16="http://schemas.microsoft.com/office/drawing/2014/main" id="{4898F24F-E86C-48D0-A008-97DCC0AE7FB8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8407107" y="1312872"/>
                <a:ext cx="312906" cy="430887"/>
              </a:xfrm>
              <a:prstGeom prst="rect">
                <a:avLst/>
              </a:prstGeom>
              <a:blipFill>
                <a:blip r:embed="rId5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3" name="TextBox 12">
                <a:extLst>
                  <a:ext uri="{FF2B5EF4-FFF2-40B4-BE49-F238E27FC236}">
                    <a16:creationId xmlns:a16="http://schemas.microsoft.com/office/drawing/2014/main" id="{DC980E90-E5CF-45F4-8328-4F21FEA18BDE}"/>
                  </a:ext>
                </a:extLst>
              </p:cNvPr>
              <p:cNvSpPr txBox="1"/>
              <p:nvPr/>
            </p:nvSpPr>
            <p:spPr>
              <a:xfrm>
                <a:off x="10983693" y="1312871"/>
                <a:ext cx="327013" cy="430887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GB" sz="2800" b="0" i="1" smtClean="0">
                          <a:latin typeface="Cambria Math" panose="02040503050406030204" pitchFamily="18" charset="0"/>
                        </a:rPr>
                        <m:t>𝐵</m:t>
                      </m:r>
                    </m:oMath>
                  </m:oMathPara>
                </a14:m>
                <a:endParaRPr lang="en-GB" sz="2800" dirty="0"/>
              </a:p>
            </p:txBody>
          </p:sp>
        </mc:Choice>
        <mc:Fallback xmlns="">
          <p:sp>
            <p:nvSpPr>
              <p:cNvPr id="13" name="TextBox 12">
                <a:extLst>
                  <a:ext uri="{FF2B5EF4-FFF2-40B4-BE49-F238E27FC236}">
                    <a16:creationId xmlns:a16="http://schemas.microsoft.com/office/drawing/2014/main" id="{DC980E90-E5CF-45F4-8328-4F21FEA18BDE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0983693" y="1312871"/>
                <a:ext cx="327013" cy="430887"/>
              </a:xfrm>
              <a:prstGeom prst="rect">
                <a:avLst/>
              </a:prstGeom>
              <a:blipFill>
                <a:blip r:embed="rId6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4" name="TextBox 13">
                <a:extLst>
                  <a:ext uri="{FF2B5EF4-FFF2-40B4-BE49-F238E27FC236}">
                    <a16:creationId xmlns:a16="http://schemas.microsoft.com/office/drawing/2014/main" id="{86559C2A-9146-4F61-B1FD-7CC6AEE5CCE2}"/>
                  </a:ext>
                </a:extLst>
              </p:cNvPr>
              <p:cNvSpPr txBox="1"/>
              <p:nvPr/>
            </p:nvSpPr>
            <p:spPr>
              <a:xfrm>
                <a:off x="7632880" y="1137995"/>
                <a:ext cx="256673" cy="430887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GB" sz="280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𝜀</m:t>
                      </m:r>
                    </m:oMath>
                  </m:oMathPara>
                </a14:m>
                <a:endParaRPr lang="en-GB" sz="2800" dirty="0"/>
              </a:p>
            </p:txBody>
          </p:sp>
        </mc:Choice>
        <mc:Fallback xmlns="">
          <p:sp>
            <p:nvSpPr>
              <p:cNvPr id="14" name="TextBox 13">
                <a:extLst>
                  <a:ext uri="{FF2B5EF4-FFF2-40B4-BE49-F238E27FC236}">
                    <a16:creationId xmlns:a16="http://schemas.microsoft.com/office/drawing/2014/main" id="{86559C2A-9146-4F61-B1FD-7CC6AEE5CCE2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7632880" y="1137995"/>
                <a:ext cx="256673" cy="430887"/>
              </a:xfrm>
              <a:prstGeom prst="rect">
                <a:avLst/>
              </a:prstGeom>
              <a:blipFill>
                <a:blip r:embed="rId7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15" name="TextBox 14">
            <a:extLst>
              <a:ext uri="{FF2B5EF4-FFF2-40B4-BE49-F238E27FC236}">
                <a16:creationId xmlns:a16="http://schemas.microsoft.com/office/drawing/2014/main" id="{63926E61-A9AC-4871-AEEF-670908016C00}"/>
              </a:ext>
            </a:extLst>
          </p:cNvPr>
          <p:cNvSpPr txBox="1"/>
          <p:nvPr/>
        </p:nvSpPr>
        <p:spPr>
          <a:xfrm>
            <a:off x="8070702" y="2487309"/>
            <a:ext cx="538609" cy="430887"/>
          </a:xfrm>
          <a:prstGeom prst="rect">
            <a:avLst/>
          </a:prstGeom>
          <a:noFill/>
        </p:spPr>
        <p:txBody>
          <a:bodyPr wrap="none" lIns="0" tIns="0" rIns="0" bIns="0" rtlCol="0">
            <a:spAutoFit/>
          </a:bodyPr>
          <a:lstStyle/>
          <a:p>
            <a:r>
              <a:rPr lang="en-GB" sz="2800" dirty="0"/>
              <a:t>___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16" name="TextBox 15">
                <a:extLst>
                  <a:ext uri="{FF2B5EF4-FFF2-40B4-BE49-F238E27FC236}">
                    <a16:creationId xmlns:a16="http://schemas.microsoft.com/office/drawing/2014/main" id="{EDD9B705-2DE1-43CA-9078-406FE70196C0}"/>
                  </a:ext>
                </a:extLst>
              </p:cNvPr>
              <p:cNvSpPr txBox="1"/>
              <p:nvPr/>
            </p:nvSpPr>
            <p:spPr>
              <a:xfrm>
                <a:off x="8930948" y="1905119"/>
                <a:ext cx="280526" cy="430887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GB" sz="2800" b="0" i="1" smtClean="0">
                          <a:latin typeface="Cambria Math" panose="02040503050406030204" pitchFamily="18" charset="0"/>
                        </a:rPr>
                        <m:t>7</m:t>
                      </m:r>
                    </m:oMath>
                  </m:oMathPara>
                </a14:m>
                <a:endParaRPr lang="en-GB" sz="2800" dirty="0"/>
              </a:p>
            </p:txBody>
          </p:sp>
        </mc:Choice>
        <mc:Fallback xmlns="">
          <p:sp>
            <p:nvSpPr>
              <p:cNvPr id="16" name="TextBox 15">
                <a:extLst>
                  <a:ext uri="{FF2B5EF4-FFF2-40B4-BE49-F238E27FC236}">
                    <a16:creationId xmlns:a16="http://schemas.microsoft.com/office/drawing/2014/main" id="{EDD9B705-2DE1-43CA-9078-406FE70196C0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8930948" y="1905119"/>
                <a:ext cx="280526" cy="430887"/>
              </a:xfrm>
              <a:prstGeom prst="rect">
                <a:avLst/>
              </a:prstGeom>
              <a:blipFill>
                <a:blip r:embed="rId8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17" name="TextBox 16">
            <a:extLst>
              <a:ext uri="{FF2B5EF4-FFF2-40B4-BE49-F238E27FC236}">
                <a16:creationId xmlns:a16="http://schemas.microsoft.com/office/drawing/2014/main" id="{9BECE31B-7BD8-4DB1-BFCA-01C107EC5D6D}"/>
              </a:ext>
            </a:extLst>
          </p:cNvPr>
          <p:cNvSpPr txBox="1"/>
          <p:nvPr/>
        </p:nvSpPr>
        <p:spPr>
          <a:xfrm>
            <a:off x="9583961" y="1918372"/>
            <a:ext cx="538609" cy="430887"/>
          </a:xfrm>
          <a:prstGeom prst="rect">
            <a:avLst/>
          </a:prstGeom>
          <a:noFill/>
        </p:spPr>
        <p:txBody>
          <a:bodyPr wrap="none" lIns="0" tIns="0" rIns="0" bIns="0" rtlCol="0">
            <a:spAutoFit/>
          </a:bodyPr>
          <a:lstStyle/>
          <a:p>
            <a:r>
              <a:rPr lang="en-GB" sz="2800" dirty="0"/>
              <a:t>___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18" name="TextBox 17">
                <a:extLst>
                  <a:ext uri="{FF2B5EF4-FFF2-40B4-BE49-F238E27FC236}">
                    <a16:creationId xmlns:a16="http://schemas.microsoft.com/office/drawing/2014/main" id="{4BC59855-5D6B-43D3-869F-58843FA1A49D}"/>
                  </a:ext>
                </a:extLst>
              </p:cNvPr>
              <p:cNvSpPr txBox="1"/>
              <p:nvPr/>
            </p:nvSpPr>
            <p:spPr>
              <a:xfrm>
                <a:off x="10415956" y="1900091"/>
                <a:ext cx="280526" cy="430887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GB" sz="2800" b="0" i="1" smtClean="0">
                          <a:latin typeface="Cambria Math" panose="02040503050406030204" pitchFamily="18" charset="0"/>
                        </a:rPr>
                        <m:t>5</m:t>
                      </m:r>
                    </m:oMath>
                  </m:oMathPara>
                </a14:m>
                <a:endParaRPr lang="en-GB" sz="2800" dirty="0"/>
              </a:p>
            </p:txBody>
          </p:sp>
        </mc:Choice>
        <mc:Fallback xmlns="">
          <p:sp>
            <p:nvSpPr>
              <p:cNvPr id="18" name="TextBox 17">
                <a:extLst>
                  <a:ext uri="{FF2B5EF4-FFF2-40B4-BE49-F238E27FC236}">
                    <a16:creationId xmlns:a16="http://schemas.microsoft.com/office/drawing/2014/main" id="{4BC59855-5D6B-43D3-869F-58843FA1A49D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0415956" y="1900091"/>
                <a:ext cx="280526" cy="430887"/>
              </a:xfrm>
              <a:prstGeom prst="rect">
                <a:avLst/>
              </a:prstGeom>
              <a:blipFill>
                <a:blip r:embed="rId9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9" name="TextBox 18">
                <a:extLst>
                  <a:ext uri="{FF2B5EF4-FFF2-40B4-BE49-F238E27FC236}">
                    <a16:creationId xmlns:a16="http://schemas.microsoft.com/office/drawing/2014/main" id="{E9648EC6-351C-461F-A5CC-B18ECA6E3AEF}"/>
                  </a:ext>
                </a:extLst>
              </p:cNvPr>
              <p:cNvSpPr txBox="1"/>
              <p:nvPr/>
            </p:nvSpPr>
            <p:spPr>
              <a:xfrm>
                <a:off x="9720386" y="1909393"/>
                <a:ext cx="296556" cy="430887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GB" sz="2800" b="1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𝟐</m:t>
                      </m:r>
                    </m:oMath>
                  </m:oMathPara>
                </a14:m>
                <a:endParaRPr lang="en-GB" sz="2000" b="1" dirty="0"/>
              </a:p>
            </p:txBody>
          </p:sp>
        </mc:Choice>
        <mc:Fallback xmlns="">
          <p:sp>
            <p:nvSpPr>
              <p:cNvPr id="19" name="TextBox 18">
                <a:extLst>
                  <a:ext uri="{FF2B5EF4-FFF2-40B4-BE49-F238E27FC236}">
                    <a16:creationId xmlns:a16="http://schemas.microsoft.com/office/drawing/2014/main" id="{E9648EC6-351C-461F-A5CC-B18ECA6E3AEF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9720386" y="1909393"/>
                <a:ext cx="296556" cy="430887"/>
              </a:xfrm>
              <a:prstGeom prst="rect">
                <a:avLst/>
              </a:prstGeom>
              <a:blipFill>
                <a:blip r:embed="rId10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20" name="TextBox 19">
                <a:extLst>
                  <a:ext uri="{FF2B5EF4-FFF2-40B4-BE49-F238E27FC236}">
                    <a16:creationId xmlns:a16="http://schemas.microsoft.com/office/drawing/2014/main" id="{2B415EF3-B650-4FF1-AD7D-A21D4A8B51AD}"/>
                  </a:ext>
                </a:extLst>
              </p:cNvPr>
              <p:cNvSpPr txBox="1"/>
              <p:nvPr/>
            </p:nvSpPr>
            <p:spPr>
              <a:xfrm>
                <a:off x="8178465" y="2459886"/>
                <a:ext cx="296556" cy="430887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GB" sz="2800" b="1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𝟔</m:t>
                      </m:r>
                    </m:oMath>
                  </m:oMathPara>
                </a14:m>
                <a:endParaRPr lang="en-GB" sz="2800" b="1" dirty="0">
                  <a:solidFill>
                    <a:srgbClr val="FF0000"/>
                  </a:solidFill>
                </a:endParaRPr>
              </a:p>
            </p:txBody>
          </p:sp>
        </mc:Choice>
        <mc:Fallback xmlns="">
          <p:sp>
            <p:nvSpPr>
              <p:cNvPr id="20" name="TextBox 19">
                <a:extLst>
                  <a:ext uri="{FF2B5EF4-FFF2-40B4-BE49-F238E27FC236}">
                    <a16:creationId xmlns:a16="http://schemas.microsoft.com/office/drawing/2014/main" id="{2B415EF3-B650-4FF1-AD7D-A21D4A8B51AD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8178465" y="2459886"/>
                <a:ext cx="296556" cy="430887"/>
              </a:xfrm>
              <a:prstGeom prst="rect">
                <a:avLst/>
              </a:prstGeom>
              <a:blipFill>
                <a:blip r:embed="rId11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21" name="TextBox 20">
                <a:extLst>
                  <a:ext uri="{FF2B5EF4-FFF2-40B4-BE49-F238E27FC236}">
                    <a16:creationId xmlns:a16="http://schemas.microsoft.com/office/drawing/2014/main" id="{5E2120D0-88E4-4312-BFF0-BB3D8D6C58BC}"/>
                  </a:ext>
                </a:extLst>
              </p:cNvPr>
              <p:cNvSpPr txBox="1"/>
              <p:nvPr/>
            </p:nvSpPr>
            <p:spPr>
              <a:xfrm>
                <a:off x="1731283" y="1728177"/>
                <a:ext cx="1087670" cy="430887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GB" sz="2800" b="1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𝑴</m:t>
                      </m:r>
                      <m:r>
                        <a:rPr lang="en-GB" sz="2800" b="1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∪</m:t>
                      </m:r>
                      <m:r>
                        <a:rPr lang="en-GB" sz="2800" b="1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𝑵</m:t>
                      </m:r>
                    </m:oMath>
                  </m:oMathPara>
                </a14:m>
                <a:endParaRPr lang="en-GB" sz="2800" b="1" dirty="0">
                  <a:solidFill>
                    <a:srgbClr val="FF0000"/>
                  </a:solidFill>
                </a:endParaRPr>
              </a:p>
            </p:txBody>
          </p:sp>
        </mc:Choice>
        <mc:Fallback xmlns="">
          <p:sp>
            <p:nvSpPr>
              <p:cNvPr id="21" name="TextBox 20">
                <a:extLst>
                  <a:ext uri="{FF2B5EF4-FFF2-40B4-BE49-F238E27FC236}">
                    <a16:creationId xmlns:a16="http://schemas.microsoft.com/office/drawing/2014/main" id="{5E2120D0-88E4-4312-BFF0-BB3D8D6C58BC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731283" y="1728177"/>
                <a:ext cx="1087670" cy="430887"/>
              </a:xfrm>
              <a:prstGeom prst="rect">
                <a:avLst/>
              </a:prstGeom>
              <a:blipFill>
                <a:blip r:embed="rId12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22" name="TextBox 21">
                <a:extLst>
                  <a:ext uri="{FF2B5EF4-FFF2-40B4-BE49-F238E27FC236}">
                    <a16:creationId xmlns:a16="http://schemas.microsoft.com/office/drawing/2014/main" id="{87004239-A89F-425E-8BC9-510A0BB1C23B}"/>
                  </a:ext>
                </a:extLst>
              </p:cNvPr>
              <p:cNvSpPr txBox="1"/>
              <p:nvPr/>
            </p:nvSpPr>
            <p:spPr>
              <a:xfrm>
                <a:off x="445614" y="3711644"/>
                <a:ext cx="4194915" cy="862608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GB" sz="2400" dirty="0"/>
                  <a:t>Using the Venn diagram below find </a:t>
                </a:r>
                <a14:m>
                  <m:oMath xmlns:m="http://schemas.openxmlformats.org/officeDocument/2006/math">
                    <m:r>
                      <m:rPr>
                        <m:sty m:val="p"/>
                      </m:rPr>
                      <a:rPr lang="en-GB" sz="2400" b="0" i="0" smtClean="0">
                        <a:latin typeface="Cambria Math" panose="02040503050406030204" pitchFamily="18" charset="0"/>
                      </a:rPr>
                      <m:t>P</m:t>
                    </m:r>
                    <m:r>
                      <a:rPr lang="en-GB" sz="2400" b="0" i="1" smtClean="0">
                        <a:latin typeface="Cambria Math" panose="02040503050406030204" pitchFamily="18" charset="0"/>
                      </a:rPr>
                      <m:t>(</m:t>
                    </m:r>
                    <m:sSup>
                      <m:sSupPr>
                        <m:ctrlPr>
                          <a:rPr lang="en-GB" sz="2400" b="0" i="1" smtClean="0"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r>
                          <a:rPr lang="en-GB" sz="2400" b="0" i="1" smtClean="0">
                            <a:latin typeface="Cambria Math" panose="02040503050406030204" pitchFamily="18" charset="0"/>
                          </a:rPr>
                          <m:t>𝐵</m:t>
                        </m:r>
                      </m:e>
                      <m:sup>
                        <m:r>
                          <a:rPr lang="en-GB" sz="2400" b="0" i="1" smtClean="0">
                            <a:latin typeface="Cambria Math" panose="02040503050406030204" pitchFamily="18" charset="0"/>
                          </a:rPr>
                          <m:t>′</m:t>
                        </m:r>
                      </m:sup>
                    </m:sSup>
                    <m:r>
                      <a:rPr lang="en-GB" sz="2400" b="0" i="1" smtClean="0">
                        <a:latin typeface="Cambria Math" panose="02040503050406030204" pitchFamily="18" charset="0"/>
                      </a:rPr>
                      <m:t>)</m:t>
                    </m:r>
                  </m:oMath>
                </a14:m>
                <a:r>
                  <a:rPr lang="en-US" sz="2400" dirty="0"/>
                  <a:t>:</a:t>
                </a:r>
              </a:p>
            </p:txBody>
          </p:sp>
        </mc:Choice>
        <mc:Fallback xmlns="">
          <p:sp>
            <p:nvSpPr>
              <p:cNvPr id="22" name="TextBox 21">
                <a:extLst>
                  <a:ext uri="{FF2B5EF4-FFF2-40B4-BE49-F238E27FC236}">
                    <a16:creationId xmlns:a16="http://schemas.microsoft.com/office/drawing/2014/main" id="{87004239-A89F-425E-8BC9-510A0BB1C23B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45614" y="3711644"/>
                <a:ext cx="4194915" cy="862608"/>
              </a:xfrm>
              <a:prstGeom prst="rect">
                <a:avLst/>
              </a:prstGeom>
              <a:blipFill>
                <a:blip r:embed="rId13"/>
                <a:stretch>
                  <a:fillRect l="-2180" t="-5674" b="-12057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23" name="Rectangle 22">
            <a:extLst>
              <a:ext uri="{FF2B5EF4-FFF2-40B4-BE49-F238E27FC236}">
                <a16:creationId xmlns:a16="http://schemas.microsoft.com/office/drawing/2014/main" id="{9BE14C3F-BA51-41FA-9997-6BB0CAC4234E}"/>
              </a:ext>
            </a:extLst>
          </p:cNvPr>
          <p:cNvSpPr/>
          <p:nvPr/>
        </p:nvSpPr>
        <p:spPr>
          <a:xfrm>
            <a:off x="642970" y="4582314"/>
            <a:ext cx="3800201" cy="1974573"/>
          </a:xfrm>
          <a:prstGeom prst="rect">
            <a:avLst/>
          </a:prstGeom>
          <a:noFill/>
          <a:ln w="285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24" name="Oval 23">
            <a:extLst>
              <a:ext uri="{FF2B5EF4-FFF2-40B4-BE49-F238E27FC236}">
                <a16:creationId xmlns:a16="http://schemas.microsoft.com/office/drawing/2014/main" id="{B2E437EF-1347-4FFA-B20E-2D1DB85E1C58}"/>
              </a:ext>
            </a:extLst>
          </p:cNvPr>
          <p:cNvSpPr/>
          <p:nvPr/>
        </p:nvSpPr>
        <p:spPr>
          <a:xfrm>
            <a:off x="1290580" y="4766938"/>
            <a:ext cx="1656521" cy="1605324"/>
          </a:xfrm>
          <a:prstGeom prst="ellipse">
            <a:avLst/>
          </a:prstGeom>
          <a:noFill/>
          <a:ln w="285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25" name="Oval 24">
            <a:extLst>
              <a:ext uri="{FF2B5EF4-FFF2-40B4-BE49-F238E27FC236}">
                <a16:creationId xmlns:a16="http://schemas.microsoft.com/office/drawing/2014/main" id="{F13F1C59-55C0-4DC7-9BFA-98FEB0A498C0}"/>
              </a:ext>
            </a:extLst>
          </p:cNvPr>
          <p:cNvSpPr/>
          <p:nvPr/>
        </p:nvSpPr>
        <p:spPr>
          <a:xfrm>
            <a:off x="2223960" y="4766938"/>
            <a:ext cx="1656521" cy="1605324"/>
          </a:xfrm>
          <a:prstGeom prst="ellipse">
            <a:avLst/>
          </a:prstGeom>
          <a:noFill/>
          <a:ln w="285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26" name="TextBox 25">
                <a:extLst>
                  <a:ext uri="{FF2B5EF4-FFF2-40B4-BE49-F238E27FC236}">
                    <a16:creationId xmlns:a16="http://schemas.microsoft.com/office/drawing/2014/main" id="{E775B8B1-AC81-4018-BC30-42270FEA4ECE}"/>
                  </a:ext>
                </a:extLst>
              </p:cNvPr>
              <p:cNvSpPr txBox="1"/>
              <p:nvPr/>
            </p:nvSpPr>
            <p:spPr>
              <a:xfrm>
                <a:off x="1147442" y="4766938"/>
                <a:ext cx="312906" cy="430887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GB" sz="2800" b="0" i="1" smtClean="0">
                          <a:latin typeface="Cambria Math" panose="02040503050406030204" pitchFamily="18" charset="0"/>
                        </a:rPr>
                        <m:t>𝐴</m:t>
                      </m:r>
                    </m:oMath>
                  </m:oMathPara>
                </a14:m>
                <a:endParaRPr lang="en-GB" sz="2800" dirty="0"/>
              </a:p>
            </p:txBody>
          </p:sp>
        </mc:Choice>
        <mc:Fallback xmlns="">
          <p:sp>
            <p:nvSpPr>
              <p:cNvPr id="26" name="TextBox 25">
                <a:extLst>
                  <a:ext uri="{FF2B5EF4-FFF2-40B4-BE49-F238E27FC236}">
                    <a16:creationId xmlns:a16="http://schemas.microsoft.com/office/drawing/2014/main" id="{E775B8B1-AC81-4018-BC30-42270FEA4ECE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147442" y="4766938"/>
                <a:ext cx="312906" cy="430887"/>
              </a:xfrm>
              <a:prstGeom prst="rect">
                <a:avLst/>
              </a:prstGeom>
              <a:blipFill>
                <a:blip r:embed="rId14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27" name="TextBox 26">
                <a:extLst>
                  <a:ext uri="{FF2B5EF4-FFF2-40B4-BE49-F238E27FC236}">
                    <a16:creationId xmlns:a16="http://schemas.microsoft.com/office/drawing/2014/main" id="{ACF41B2B-21C2-46BC-B983-14FE21D00E63}"/>
                  </a:ext>
                </a:extLst>
              </p:cNvPr>
              <p:cNvSpPr txBox="1"/>
              <p:nvPr/>
            </p:nvSpPr>
            <p:spPr>
              <a:xfrm>
                <a:off x="3724028" y="4766937"/>
                <a:ext cx="327013" cy="430887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GB" sz="2800" b="0" i="1" smtClean="0">
                          <a:latin typeface="Cambria Math" panose="02040503050406030204" pitchFamily="18" charset="0"/>
                        </a:rPr>
                        <m:t>𝐵</m:t>
                      </m:r>
                    </m:oMath>
                  </m:oMathPara>
                </a14:m>
                <a:endParaRPr lang="en-GB" sz="2800" dirty="0"/>
              </a:p>
            </p:txBody>
          </p:sp>
        </mc:Choice>
        <mc:Fallback xmlns="">
          <p:sp>
            <p:nvSpPr>
              <p:cNvPr id="27" name="TextBox 26">
                <a:extLst>
                  <a:ext uri="{FF2B5EF4-FFF2-40B4-BE49-F238E27FC236}">
                    <a16:creationId xmlns:a16="http://schemas.microsoft.com/office/drawing/2014/main" id="{ACF41B2B-21C2-46BC-B983-14FE21D00E63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724028" y="4766937"/>
                <a:ext cx="327013" cy="430887"/>
              </a:xfrm>
              <a:prstGeom prst="rect">
                <a:avLst/>
              </a:prstGeom>
              <a:blipFill>
                <a:blip r:embed="rId15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28" name="TextBox 27">
                <a:extLst>
                  <a:ext uri="{FF2B5EF4-FFF2-40B4-BE49-F238E27FC236}">
                    <a16:creationId xmlns:a16="http://schemas.microsoft.com/office/drawing/2014/main" id="{197699ED-E914-4F7B-92E7-C72A2C5A4AFE}"/>
                  </a:ext>
                </a:extLst>
              </p:cNvPr>
              <p:cNvSpPr txBox="1"/>
              <p:nvPr/>
            </p:nvSpPr>
            <p:spPr>
              <a:xfrm>
                <a:off x="373215" y="4592061"/>
                <a:ext cx="256673" cy="430887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GB" sz="280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𝜀</m:t>
                      </m:r>
                    </m:oMath>
                  </m:oMathPara>
                </a14:m>
                <a:endParaRPr lang="en-GB" sz="2800" dirty="0"/>
              </a:p>
            </p:txBody>
          </p:sp>
        </mc:Choice>
        <mc:Fallback xmlns="">
          <p:sp>
            <p:nvSpPr>
              <p:cNvPr id="28" name="TextBox 27">
                <a:extLst>
                  <a:ext uri="{FF2B5EF4-FFF2-40B4-BE49-F238E27FC236}">
                    <a16:creationId xmlns:a16="http://schemas.microsoft.com/office/drawing/2014/main" id="{197699ED-E914-4F7B-92E7-C72A2C5A4AFE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73215" y="4592061"/>
                <a:ext cx="256673" cy="430887"/>
              </a:xfrm>
              <a:prstGeom prst="rect">
                <a:avLst/>
              </a:prstGeom>
              <a:blipFill>
                <a:blip r:embed="rId16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>
        <mc:Choice xmlns:a14="http://schemas.microsoft.com/office/drawing/2010/main" Requires="a14">
          <p:sp>
            <p:nvSpPr>
              <p:cNvPr id="29" name="TextBox 28">
                <a:extLst>
                  <a:ext uri="{FF2B5EF4-FFF2-40B4-BE49-F238E27FC236}">
                    <a16:creationId xmlns:a16="http://schemas.microsoft.com/office/drawing/2014/main" id="{DC798221-FE1B-4DC9-8EE6-E1C722987A04}"/>
                  </a:ext>
                </a:extLst>
              </p:cNvPr>
              <p:cNvSpPr txBox="1"/>
              <p:nvPr/>
            </p:nvSpPr>
            <p:spPr>
              <a:xfrm>
                <a:off x="2447860" y="5360013"/>
                <a:ext cx="280526" cy="430887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GB" sz="2800" b="0" i="1" smtClean="0">
                          <a:latin typeface="Cambria Math" panose="02040503050406030204" pitchFamily="18" charset="0"/>
                        </a:rPr>
                        <m:t>2</m:t>
                      </m:r>
                    </m:oMath>
                  </m:oMathPara>
                </a14:m>
                <a:endParaRPr lang="en-GB" sz="2800" dirty="0"/>
              </a:p>
            </p:txBody>
          </p:sp>
        </mc:Choice>
        <mc:Fallback>
          <p:sp>
            <p:nvSpPr>
              <p:cNvPr id="29" name="TextBox 28">
                <a:extLst>
                  <a:ext uri="{FF2B5EF4-FFF2-40B4-BE49-F238E27FC236}">
                    <a16:creationId xmlns:a16="http://schemas.microsoft.com/office/drawing/2014/main" id="{DC798221-FE1B-4DC9-8EE6-E1C722987A04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447860" y="5360013"/>
                <a:ext cx="280526" cy="430887"/>
              </a:xfrm>
              <a:prstGeom prst="rect">
                <a:avLst/>
              </a:prstGeom>
              <a:blipFill>
                <a:blip r:embed="rId17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30" name="TextBox 29">
                <a:extLst>
                  <a:ext uri="{FF2B5EF4-FFF2-40B4-BE49-F238E27FC236}">
                    <a16:creationId xmlns:a16="http://schemas.microsoft.com/office/drawing/2014/main" id="{4BD6A7EA-530A-4524-876B-D85BA0E6D4F1}"/>
                  </a:ext>
                </a:extLst>
              </p:cNvPr>
              <p:cNvSpPr txBox="1"/>
              <p:nvPr/>
            </p:nvSpPr>
            <p:spPr>
              <a:xfrm>
                <a:off x="1671283" y="5359185"/>
                <a:ext cx="280526" cy="430887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GB" sz="2800" b="0" i="1" smtClean="0">
                          <a:latin typeface="Cambria Math" panose="02040503050406030204" pitchFamily="18" charset="0"/>
                        </a:rPr>
                        <m:t>5</m:t>
                      </m:r>
                    </m:oMath>
                  </m:oMathPara>
                </a14:m>
                <a:endParaRPr lang="en-GB" sz="2800" dirty="0"/>
              </a:p>
            </p:txBody>
          </p:sp>
        </mc:Choice>
        <mc:Fallback xmlns="">
          <p:sp>
            <p:nvSpPr>
              <p:cNvPr id="30" name="TextBox 29">
                <a:extLst>
                  <a:ext uri="{FF2B5EF4-FFF2-40B4-BE49-F238E27FC236}">
                    <a16:creationId xmlns:a16="http://schemas.microsoft.com/office/drawing/2014/main" id="{4BD6A7EA-530A-4524-876B-D85BA0E6D4F1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671283" y="5359185"/>
                <a:ext cx="280526" cy="430887"/>
              </a:xfrm>
              <a:prstGeom prst="rect">
                <a:avLst/>
              </a:prstGeom>
              <a:blipFill>
                <a:blip r:embed="rId18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31" name="TextBox 30">
            <a:extLst>
              <a:ext uri="{FF2B5EF4-FFF2-40B4-BE49-F238E27FC236}">
                <a16:creationId xmlns:a16="http://schemas.microsoft.com/office/drawing/2014/main" id="{D6123822-FEAD-4BCA-A64B-04507FC0836D}"/>
              </a:ext>
            </a:extLst>
          </p:cNvPr>
          <p:cNvSpPr txBox="1"/>
          <p:nvPr/>
        </p:nvSpPr>
        <p:spPr>
          <a:xfrm>
            <a:off x="769730" y="6029198"/>
            <a:ext cx="538609" cy="430887"/>
          </a:xfrm>
          <a:prstGeom prst="rect">
            <a:avLst/>
          </a:prstGeom>
          <a:noFill/>
        </p:spPr>
        <p:txBody>
          <a:bodyPr wrap="none" lIns="0" tIns="0" rIns="0" bIns="0" rtlCol="0">
            <a:spAutoFit/>
          </a:bodyPr>
          <a:lstStyle/>
          <a:p>
            <a:r>
              <a:rPr lang="en-GB" sz="2800" dirty="0"/>
              <a:t>___</a:t>
            </a:r>
          </a:p>
        </p:txBody>
      </p:sp>
      <p:sp>
        <p:nvSpPr>
          <p:cNvPr id="32" name="TextBox 31">
            <a:extLst>
              <a:ext uri="{FF2B5EF4-FFF2-40B4-BE49-F238E27FC236}">
                <a16:creationId xmlns:a16="http://schemas.microsoft.com/office/drawing/2014/main" id="{4C1B1C11-3B1A-4FCC-819B-5658A8693B8E}"/>
              </a:ext>
            </a:extLst>
          </p:cNvPr>
          <p:cNvSpPr txBox="1"/>
          <p:nvPr/>
        </p:nvSpPr>
        <p:spPr>
          <a:xfrm>
            <a:off x="3114666" y="5359185"/>
            <a:ext cx="538609" cy="430887"/>
          </a:xfrm>
          <a:prstGeom prst="rect">
            <a:avLst/>
          </a:prstGeom>
          <a:noFill/>
        </p:spPr>
        <p:txBody>
          <a:bodyPr wrap="none" lIns="0" tIns="0" rIns="0" bIns="0" rtlCol="0">
            <a:spAutoFit/>
          </a:bodyPr>
          <a:lstStyle/>
          <a:p>
            <a:r>
              <a:rPr lang="en-GB" sz="2800" dirty="0"/>
              <a:t>___</a:t>
            </a:r>
          </a:p>
        </p:txBody>
      </p:sp>
      <mc:AlternateContent xmlns:mc="http://schemas.openxmlformats.org/markup-compatibility/2006">
        <mc:Choice xmlns:a14="http://schemas.microsoft.com/office/drawing/2010/main" Requires="a14">
          <p:sp>
            <p:nvSpPr>
              <p:cNvPr id="33" name="TextBox 32">
                <a:extLst>
                  <a:ext uri="{FF2B5EF4-FFF2-40B4-BE49-F238E27FC236}">
                    <a16:creationId xmlns:a16="http://schemas.microsoft.com/office/drawing/2014/main" id="{221E6A96-44B6-4DAE-AC93-19B091AACDA3}"/>
                  </a:ext>
                </a:extLst>
              </p:cNvPr>
              <p:cNvSpPr txBox="1"/>
              <p:nvPr/>
            </p:nvSpPr>
            <p:spPr>
              <a:xfrm>
                <a:off x="906155" y="6020219"/>
                <a:ext cx="296556" cy="430887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GB" sz="2800" b="1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𝟒</m:t>
                      </m:r>
                    </m:oMath>
                  </m:oMathPara>
                </a14:m>
                <a:endParaRPr lang="en-GB" sz="2800" b="1" dirty="0">
                  <a:solidFill>
                    <a:srgbClr val="FF0000"/>
                  </a:solidFill>
                </a:endParaRPr>
              </a:p>
            </p:txBody>
          </p:sp>
        </mc:Choice>
        <mc:Fallback>
          <p:sp>
            <p:nvSpPr>
              <p:cNvPr id="33" name="TextBox 32">
                <a:extLst>
                  <a:ext uri="{FF2B5EF4-FFF2-40B4-BE49-F238E27FC236}">
                    <a16:creationId xmlns:a16="http://schemas.microsoft.com/office/drawing/2014/main" id="{221E6A96-44B6-4DAE-AC93-19B091AACDA3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906155" y="6020219"/>
                <a:ext cx="296556" cy="430887"/>
              </a:xfrm>
              <a:prstGeom prst="rect">
                <a:avLst/>
              </a:prstGeom>
              <a:blipFill>
                <a:blip r:embed="rId19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34" name="TextBox 33">
                <a:extLst>
                  <a:ext uri="{FF2B5EF4-FFF2-40B4-BE49-F238E27FC236}">
                    <a16:creationId xmlns:a16="http://schemas.microsoft.com/office/drawing/2014/main" id="{47369C8D-CEF4-4EEE-AB51-78C55A3C374C}"/>
                  </a:ext>
                </a:extLst>
              </p:cNvPr>
              <p:cNvSpPr txBox="1"/>
              <p:nvPr/>
            </p:nvSpPr>
            <p:spPr>
              <a:xfrm>
                <a:off x="3237859" y="5354156"/>
                <a:ext cx="296555" cy="430887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GB" sz="2800" b="1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𝟗</m:t>
                      </m:r>
                    </m:oMath>
                  </m:oMathPara>
                </a14:m>
                <a:endParaRPr lang="en-GB" sz="2800" b="1" dirty="0">
                  <a:solidFill>
                    <a:srgbClr val="FF0000"/>
                  </a:solidFill>
                </a:endParaRPr>
              </a:p>
            </p:txBody>
          </p:sp>
        </mc:Choice>
        <mc:Fallback xmlns="">
          <p:sp>
            <p:nvSpPr>
              <p:cNvPr id="34" name="TextBox 33">
                <a:extLst>
                  <a:ext uri="{FF2B5EF4-FFF2-40B4-BE49-F238E27FC236}">
                    <a16:creationId xmlns:a16="http://schemas.microsoft.com/office/drawing/2014/main" id="{47369C8D-CEF4-4EEE-AB51-78C55A3C374C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237859" y="5354156"/>
                <a:ext cx="296555" cy="430887"/>
              </a:xfrm>
              <a:prstGeom prst="rect">
                <a:avLst/>
              </a:prstGeom>
              <a:blipFill>
                <a:blip r:embed="rId20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35" name="TextBox 34">
            <a:extLst>
              <a:ext uri="{FF2B5EF4-FFF2-40B4-BE49-F238E27FC236}">
                <a16:creationId xmlns:a16="http://schemas.microsoft.com/office/drawing/2014/main" id="{02430900-6848-4A9F-8B0F-8A09FDED8984}"/>
              </a:ext>
            </a:extLst>
          </p:cNvPr>
          <p:cNvSpPr txBox="1"/>
          <p:nvPr/>
        </p:nvSpPr>
        <p:spPr>
          <a:xfrm>
            <a:off x="7716633" y="3537358"/>
            <a:ext cx="4194915" cy="110799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2200" dirty="0"/>
              <a:t>Given that someone plays football, find the probability that they play Tennis as well</a:t>
            </a:r>
            <a:r>
              <a:rPr lang="en-US" sz="2200" dirty="0"/>
              <a:t>.</a:t>
            </a:r>
          </a:p>
        </p:txBody>
      </p:sp>
      <p:sp>
        <p:nvSpPr>
          <p:cNvPr id="36" name="Rectangle 35">
            <a:extLst>
              <a:ext uri="{FF2B5EF4-FFF2-40B4-BE49-F238E27FC236}">
                <a16:creationId xmlns:a16="http://schemas.microsoft.com/office/drawing/2014/main" id="{F5ECA54B-AAAF-4B68-B8AB-BD148433A48F}"/>
              </a:ext>
            </a:extLst>
          </p:cNvPr>
          <p:cNvSpPr/>
          <p:nvPr/>
        </p:nvSpPr>
        <p:spPr>
          <a:xfrm>
            <a:off x="7913991" y="4621034"/>
            <a:ext cx="3800201" cy="1974573"/>
          </a:xfrm>
          <a:prstGeom prst="rect">
            <a:avLst/>
          </a:prstGeom>
          <a:noFill/>
          <a:ln w="285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37" name="Oval 36">
            <a:extLst>
              <a:ext uri="{FF2B5EF4-FFF2-40B4-BE49-F238E27FC236}">
                <a16:creationId xmlns:a16="http://schemas.microsoft.com/office/drawing/2014/main" id="{FAF178A5-8657-4447-90A3-005B97F9BE29}"/>
              </a:ext>
            </a:extLst>
          </p:cNvPr>
          <p:cNvSpPr/>
          <p:nvPr/>
        </p:nvSpPr>
        <p:spPr>
          <a:xfrm>
            <a:off x="8763063" y="4766938"/>
            <a:ext cx="1327006" cy="1174436"/>
          </a:xfrm>
          <a:prstGeom prst="ellipse">
            <a:avLst/>
          </a:prstGeom>
          <a:noFill/>
          <a:ln w="285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38" name="Oval 37">
            <a:extLst>
              <a:ext uri="{FF2B5EF4-FFF2-40B4-BE49-F238E27FC236}">
                <a16:creationId xmlns:a16="http://schemas.microsoft.com/office/drawing/2014/main" id="{46C45F60-E983-4E86-AE68-CA8CF7F53889}"/>
              </a:ext>
            </a:extLst>
          </p:cNvPr>
          <p:cNvSpPr/>
          <p:nvPr/>
        </p:nvSpPr>
        <p:spPr>
          <a:xfrm>
            <a:off x="9603679" y="4766938"/>
            <a:ext cx="1327006" cy="1174436"/>
          </a:xfrm>
          <a:prstGeom prst="ellipse">
            <a:avLst/>
          </a:prstGeom>
          <a:noFill/>
          <a:ln w="285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39" name="TextBox 38">
            <a:extLst>
              <a:ext uri="{FF2B5EF4-FFF2-40B4-BE49-F238E27FC236}">
                <a16:creationId xmlns:a16="http://schemas.microsoft.com/office/drawing/2014/main" id="{985DD010-066A-49EB-819D-E7809B62DB03}"/>
              </a:ext>
            </a:extLst>
          </p:cNvPr>
          <p:cNvSpPr txBox="1"/>
          <p:nvPr/>
        </p:nvSpPr>
        <p:spPr>
          <a:xfrm>
            <a:off x="8230272" y="4697038"/>
            <a:ext cx="652423" cy="307777"/>
          </a:xfrm>
          <a:prstGeom prst="rect">
            <a:avLst/>
          </a:prstGeom>
          <a:noFill/>
        </p:spPr>
        <p:txBody>
          <a:bodyPr wrap="none" lIns="0" tIns="0" rIns="0" bIns="0" rtlCol="0">
            <a:spAutoFit/>
          </a:bodyPr>
          <a:lstStyle/>
          <a:p>
            <a:r>
              <a:rPr lang="en-GB" sz="2000" dirty="0"/>
              <a:t>Dance</a:t>
            </a:r>
          </a:p>
        </p:txBody>
      </p:sp>
      <p:sp>
        <p:nvSpPr>
          <p:cNvPr id="40" name="TextBox 39">
            <a:extLst>
              <a:ext uri="{FF2B5EF4-FFF2-40B4-BE49-F238E27FC236}">
                <a16:creationId xmlns:a16="http://schemas.microsoft.com/office/drawing/2014/main" id="{632A1AEF-2DE8-47E5-935E-2B36BC9BD067}"/>
              </a:ext>
            </a:extLst>
          </p:cNvPr>
          <p:cNvSpPr txBox="1"/>
          <p:nvPr/>
        </p:nvSpPr>
        <p:spPr>
          <a:xfrm>
            <a:off x="10782061" y="4697038"/>
            <a:ext cx="847668" cy="307777"/>
          </a:xfrm>
          <a:prstGeom prst="rect">
            <a:avLst/>
          </a:prstGeom>
          <a:noFill/>
        </p:spPr>
        <p:txBody>
          <a:bodyPr wrap="none" lIns="0" tIns="0" rIns="0" bIns="0" rtlCol="0">
            <a:spAutoFit/>
          </a:bodyPr>
          <a:lstStyle/>
          <a:p>
            <a:r>
              <a:rPr lang="en-GB" sz="2000" dirty="0"/>
              <a:t>Football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41" name="TextBox 40">
                <a:extLst>
                  <a:ext uri="{FF2B5EF4-FFF2-40B4-BE49-F238E27FC236}">
                    <a16:creationId xmlns:a16="http://schemas.microsoft.com/office/drawing/2014/main" id="{715CAD1E-E0E2-4C51-89BF-7625AE20A3DA}"/>
                  </a:ext>
                </a:extLst>
              </p:cNvPr>
              <p:cNvSpPr txBox="1"/>
              <p:nvPr/>
            </p:nvSpPr>
            <p:spPr>
              <a:xfrm>
                <a:off x="7644236" y="4630781"/>
                <a:ext cx="256673" cy="430887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GB" sz="280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𝜀</m:t>
                      </m:r>
                    </m:oMath>
                  </m:oMathPara>
                </a14:m>
                <a:endParaRPr lang="en-GB" sz="2800" dirty="0"/>
              </a:p>
            </p:txBody>
          </p:sp>
        </mc:Choice>
        <mc:Fallback xmlns="">
          <p:sp>
            <p:nvSpPr>
              <p:cNvPr id="41" name="TextBox 40">
                <a:extLst>
                  <a:ext uri="{FF2B5EF4-FFF2-40B4-BE49-F238E27FC236}">
                    <a16:creationId xmlns:a16="http://schemas.microsoft.com/office/drawing/2014/main" id="{715CAD1E-E0E2-4C51-89BF-7625AE20A3DA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7644236" y="4630781"/>
                <a:ext cx="256673" cy="430887"/>
              </a:xfrm>
              <a:prstGeom prst="rect">
                <a:avLst/>
              </a:prstGeom>
              <a:blipFill>
                <a:blip r:embed="rId21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43" name="TextBox 42">
                <a:extLst>
                  <a:ext uri="{FF2B5EF4-FFF2-40B4-BE49-F238E27FC236}">
                    <a16:creationId xmlns:a16="http://schemas.microsoft.com/office/drawing/2014/main" id="{3AEBA0D1-BD7C-4B08-9B1C-5D159D8E2D6F}"/>
                  </a:ext>
                </a:extLst>
              </p:cNvPr>
              <p:cNvSpPr txBox="1"/>
              <p:nvPr/>
            </p:nvSpPr>
            <p:spPr>
              <a:xfrm>
                <a:off x="9164894" y="5061668"/>
                <a:ext cx="343043" cy="307777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GB" sz="2000" b="0" i="1" smtClean="0">
                          <a:latin typeface="Cambria Math" panose="02040503050406030204" pitchFamily="18" charset="0"/>
                        </a:rPr>
                        <m:t>10</m:t>
                      </m:r>
                    </m:oMath>
                  </m:oMathPara>
                </a14:m>
                <a:endParaRPr lang="en-GB" sz="2000" dirty="0"/>
              </a:p>
            </p:txBody>
          </p:sp>
        </mc:Choice>
        <mc:Fallback xmlns="">
          <p:sp>
            <p:nvSpPr>
              <p:cNvPr id="43" name="TextBox 42">
                <a:extLst>
                  <a:ext uri="{FF2B5EF4-FFF2-40B4-BE49-F238E27FC236}">
                    <a16:creationId xmlns:a16="http://schemas.microsoft.com/office/drawing/2014/main" id="{3AEBA0D1-BD7C-4B08-9B1C-5D159D8E2D6F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9164894" y="5061668"/>
                <a:ext cx="343043" cy="307777"/>
              </a:xfrm>
              <a:prstGeom prst="rect">
                <a:avLst/>
              </a:prstGeom>
              <a:blipFill>
                <a:blip r:embed="rId22"/>
                <a:stretch>
                  <a:fillRect l="-15789" r="-15789" b="-5882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45" name="TextBox 44">
                <a:extLst>
                  <a:ext uri="{FF2B5EF4-FFF2-40B4-BE49-F238E27FC236}">
                    <a16:creationId xmlns:a16="http://schemas.microsoft.com/office/drawing/2014/main" id="{9CC3DC45-C137-4585-9DC6-2B94FA427073}"/>
                  </a:ext>
                </a:extLst>
              </p:cNvPr>
              <p:cNvSpPr txBox="1"/>
              <p:nvPr/>
            </p:nvSpPr>
            <p:spPr>
              <a:xfrm>
                <a:off x="9383585" y="5573789"/>
                <a:ext cx="200376" cy="307777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GB" sz="2000" b="0" i="1" smtClean="0">
                          <a:latin typeface="Cambria Math" panose="02040503050406030204" pitchFamily="18" charset="0"/>
                        </a:rPr>
                        <m:t>2</m:t>
                      </m:r>
                    </m:oMath>
                  </m:oMathPara>
                </a14:m>
                <a:endParaRPr lang="en-GB" sz="2000" dirty="0"/>
              </a:p>
            </p:txBody>
          </p:sp>
        </mc:Choice>
        <mc:Fallback xmlns="">
          <p:sp>
            <p:nvSpPr>
              <p:cNvPr id="45" name="TextBox 44">
                <a:extLst>
                  <a:ext uri="{FF2B5EF4-FFF2-40B4-BE49-F238E27FC236}">
                    <a16:creationId xmlns:a16="http://schemas.microsoft.com/office/drawing/2014/main" id="{9CC3DC45-C137-4585-9DC6-2B94FA427073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9383585" y="5573789"/>
                <a:ext cx="200376" cy="307777"/>
              </a:xfrm>
              <a:prstGeom prst="rect">
                <a:avLst/>
              </a:prstGeom>
              <a:blipFill>
                <a:blip r:embed="rId23"/>
                <a:stretch>
                  <a:fillRect l="-27273" r="-30303" b="-5882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46" name="TextBox 45">
                <a:extLst>
                  <a:ext uri="{FF2B5EF4-FFF2-40B4-BE49-F238E27FC236}">
                    <a16:creationId xmlns:a16="http://schemas.microsoft.com/office/drawing/2014/main" id="{70812EA1-1936-4ED5-B74B-AB709A496717}"/>
                  </a:ext>
                </a:extLst>
              </p:cNvPr>
              <p:cNvSpPr txBox="1"/>
              <p:nvPr/>
            </p:nvSpPr>
            <p:spPr>
              <a:xfrm>
                <a:off x="9760731" y="5331931"/>
                <a:ext cx="216406" cy="307777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GB" sz="2000" b="1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𝒂</m:t>
                      </m:r>
                    </m:oMath>
                  </m:oMathPara>
                </a14:m>
                <a:endParaRPr lang="en-GB" sz="2000" b="1" dirty="0">
                  <a:solidFill>
                    <a:srgbClr val="FF0000"/>
                  </a:solidFill>
                </a:endParaRPr>
              </a:p>
            </p:txBody>
          </p:sp>
        </mc:Choice>
        <mc:Fallback xmlns="">
          <p:sp>
            <p:nvSpPr>
              <p:cNvPr id="46" name="TextBox 45">
                <a:extLst>
                  <a:ext uri="{FF2B5EF4-FFF2-40B4-BE49-F238E27FC236}">
                    <a16:creationId xmlns:a16="http://schemas.microsoft.com/office/drawing/2014/main" id="{70812EA1-1936-4ED5-B74B-AB709A496717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9760731" y="5331931"/>
                <a:ext cx="216406" cy="307777"/>
              </a:xfrm>
              <a:prstGeom prst="rect">
                <a:avLst/>
              </a:prstGeom>
              <a:blipFill>
                <a:blip r:embed="rId24"/>
                <a:stretch>
                  <a:fillRect l="-16667" r="-16667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47" name="TextBox 46">
                <a:extLst>
                  <a:ext uri="{FF2B5EF4-FFF2-40B4-BE49-F238E27FC236}">
                    <a16:creationId xmlns:a16="http://schemas.microsoft.com/office/drawing/2014/main" id="{C6D0BEEE-C69B-4645-B21A-C8169AB8C86C}"/>
                  </a:ext>
                </a:extLst>
              </p:cNvPr>
              <p:cNvSpPr txBox="1"/>
              <p:nvPr/>
            </p:nvSpPr>
            <p:spPr>
              <a:xfrm>
                <a:off x="10400597" y="5039469"/>
                <a:ext cx="222818" cy="307777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GB" sz="2000" b="1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𝒅</m:t>
                      </m:r>
                    </m:oMath>
                  </m:oMathPara>
                </a14:m>
                <a:endParaRPr lang="en-GB" sz="2000" b="1" dirty="0">
                  <a:solidFill>
                    <a:srgbClr val="FF0000"/>
                  </a:solidFill>
                </a:endParaRPr>
              </a:p>
            </p:txBody>
          </p:sp>
        </mc:Choice>
        <mc:Fallback xmlns="">
          <p:sp>
            <p:nvSpPr>
              <p:cNvPr id="47" name="TextBox 46">
                <a:extLst>
                  <a:ext uri="{FF2B5EF4-FFF2-40B4-BE49-F238E27FC236}">
                    <a16:creationId xmlns:a16="http://schemas.microsoft.com/office/drawing/2014/main" id="{C6D0BEEE-C69B-4645-B21A-C8169AB8C86C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0400597" y="5039469"/>
                <a:ext cx="222818" cy="307777"/>
              </a:xfrm>
              <a:prstGeom prst="rect">
                <a:avLst/>
              </a:prstGeom>
              <a:blipFill>
                <a:blip r:embed="rId25"/>
                <a:stretch>
                  <a:fillRect l="-27027" r="-29730" b="-8000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48" name="Oval 47">
            <a:extLst>
              <a:ext uri="{FF2B5EF4-FFF2-40B4-BE49-F238E27FC236}">
                <a16:creationId xmlns:a16="http://schemas.microsoft.com/office/drawing/2014/main" id="{E812F320-5830-4EC2-9969-DD75ABC50E02}"/>
              </a:ext>
            </a:extLst>
          </p:cNvPr>
          <p:cNvSpPr/>
          <p:nvPr/>
        </p:nvSpPr>
        <p:spPr>
          <a:xfrm>
            <a:off x="9189762" y="5314942"/>
            <a:ext cx="1327006" cy="1174436"/>
          </a:xfrm>
          <a:prstGeom prst="ellipse">
            <a:avLst/>
          </a:prstGeom>
          <a:noFill/>
          <a:ln w="285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49" name="TextBox 48">
            <a:extLst>
              <a:ext uri="{FF2B5EF4-FFF2-40B4-BE49-F238E27FC236}">
                <a16:creationId xmlns:a16="http://schemas.microsoft.com/office/drawing/2014/main" id="{EACC6FA8-CA5E-480C-947A-4CE28B4618F6}"/>
              </a:ext>
            </a:extLst>
          </p:cNvPr>
          <p:cNvSpPr txBox="1"/>
          <p:nvPr/>
        </p:nvSpPr>
        <p:spPr>
          <a:xfrm>
            <a:off x="8712943" y="6226274"/>
            <a:ext cx="660117" cy="307777"/>
          </a:xfrm>
          <a:prstGeom prst="rect">
            <a:avLst/>
          </a:prstGeom>
          <a:noFill/>
        </p:spPr>
        <p:txBody>
          <a:bodyPr wrap="none" lIns="0" tIns="0" rIns="0" bIns="0" rtlCol="0">
            <a:spAutoFit/>
          </a:bodyPr>
          <a:lstStyle/>
          <a:p>
            <a:r>
              <a:rPr lang="en-GB" sz="2000" dirty="0"/>
              <a:t>Tennis</a:t>
            </a:r>
          </a:p>
        </p:txBody>
      </p:sp>
      <p:sp>
        <p:nvSpPr>
          <p:cNvPr id="51" name="TextBox 50">
            <a:extLst>
              <a:ext uri="{FF2B5EF4-FFF2-40B4-BE49-F238E27FC236}">
                <a16:creationId xmlns:a16="http://schemas.microsoft.com/office/drawing/2014/main" id="{4D07EC7C-64AE-426F-9518-14103343D652}"/>
              </a:ext>
            </a:extLst>
          </p:cNvPr>
          <p:cNvSpPr txBox="1"/>
          <p:nvPr/>
        </p:nvSpPr>
        <p:spPr>
          <a:xfrm>
            <a:off x="9726113" y="4982380"/>
            <a:ext cx="256480" cy="307777"/>
          </a:xfrm>
          <a:prstGeom prst="rect">
            <a:avLst/>
          </a:prstGeom>
          <a:noFill/>
        </p:spPr>
        <p:txBody>
          <a:bodyPr wrap="none" lIns="0" tIns="0" rIns="0" bIns="0" rtlCol="0">
            <a:spAutoFit/>
          </a:bodyPr>
          <a:lstStyle/>
          <a:p>
            <a:r>
              <a:rPr lang="en-GB" sz="2000" dirty="0"/>
              <a:t>__</a:t>
            </a:r>
          </a:p>
        </p:txBody>
      </p:sp>
      <p:sp>
        <p:nvSpPr>
          <p:cNvPr id="53" name="TextBox 52">
            <a:extLst>
              <a:ext uri="{FF2B5EF4-FFF2-40B4-BE49-F238E27FC236}">
                <a16:creationId xmlns:a16="http://schemas.microsoft.com/office/drawing/2014/main" id="{634FAA3C-D065-4860-926E-00FFF070C290}"/>
              </a:ext>
            </a:extLst>
          </p:cNvPr>
          <p:cNvSpPr txBox="1"/>
          <p:nvPr/>
        </p:nvSpPr>
        <p:spPr>
          <a:xfrm>
            <a:off x="10090069" y="5578902"/>
            <a:ext cx="256480" cy="307777"/>
          </a:xfrm>
          <a:prstGeom prst="rect">
            <a:avLst/>
          </a:prstGeom>
          <a:noFill/>
        </p:spPr>
        <p:txBody>
          <a:bodyPr wrap="none" lIns="0" tIns="0" rIns="0" bIns="0" rtlCol="0">
            <a:spAutoFit/>
          </a:bodyPr>
          <a:lstStyle/>
          <a:p>
            <a:r>
              <a:rPr lang="en-GB" sz="2000" dirty="0"/>
              <a:t>__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54" name="TextBox 53">
                <a:extLst>
                  <a:ext uri="{FF2B5EF4-FFF2-40B4-BE49-F238E27FC236}">
                    <a16:creationId xmlns:a16="http://schemas.microsoft.com/office/drawing/2014/main" id="{DB60B7CE-CF67-4E02-AF83-3893CF258496}"/>
                  </a:ext>
                </a:extLst>
              </p:cNvPr>
              <p:cNvSpPr txBox="1"/>
              <p:nvPr/>
            </p:nvSpPr>
            <p:spPr>
              <a:xfrm>
                <a:off x="9770130" y="6002929"/>
                <a:ext cx="200376" cy="307777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GB" sz="2000" b="0" i="1" smtClean="0">
                          <a:latin typeface="Cambria Math" panose="02040503050406030204" pitchFamily="18" charset="0"/>
                        </a:rPr>
                        <m:t>5</m:t>
                      </m:r>
                    </m:oMath>
                  </m:oMathPara>
                </a14:m>
                <a:endParaRPr lang="en-GB" sz="2000" dirty="0"/>
              </a:p>
            </p:txBody>
          </p:sp>
        </mc:Choice>
        <mc:Fallback xmlns="">
          <p:sp>
            <p:nvSpPr>
              <p:cNvPr id="54" name="TextBox 53">
                <a:extLst>
                  <a:ext uri="{FF2B5EF4-FFF2-40B4-BE49-F238E27FC236}">
                    <a16:creationId xmlns:a16="http://schemas.microsoft.com/office/drawing/2014/main" id="{DB60B7CE-CF67-4E02-AF83-3893CF258496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9770130" y="6002929"/>
                <a:ext cx="200376" cy="307777"/>
              </a:xfrm>
              <a:prstGeom prst="rect">
                <a:avLst/>
              </a:prstGeom>
              <a:blipFill>
                <a:blip r:embed="rId26"/>
                <a:stretch>
                  <a:fillRect l="-30303" r="-30303" b="-8000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55" name="TextBox 54">
                <a:extLst>
                  <a:ext uri="{FF2B5EF4-FFF2-40B4-BE49-F238E27FC236}">
                    <a16:creationId xmlns:a16="http://schemas.microsoft.com/office/drawing/2014/main" id="{BFEDE88B-6B37-4B7C-8C50-77F91F923095}"/>
                  </a:ext>
                </a:extLst>
              </p:cNvPr>
              <p:cNvSpPr txBox="1"/>
              <p:nvPr/>
            </p:nvSpPr>
            <p:spPr>
              <a:xfrm>
                <a:off x="8174321" y="5748271"/>
                <a:ext cx="343043" cy="307777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GB" sz="2000" b="0" i="1" smtClean="0">
                          <a:latin typeface="Cambria Math" panose="02040503050406030204" pitchFamily="18" charset="0"/>
                        </a:rPr>
                        <m:t>13</m:t>
                      </m:r>
                    </m:oMath>
                  </m:oMathPara>
                </a14:m>
                <a:endParaRPr lang="en-GB" sz="2000" dirty="0"/>
              </a:p>
            </p:txBody>
          </p:sp>
        </mc:Choice>
        <mc:Fallback xmlns="">
          <p:sp>
            <p:nvSpPr>
              <p:cNvPr id="55" name="TextBox 54">
                <a:extLst>
                  <a:ext uri="{FF2B5EF4-FFF2-40B4-BE49-F238E27FC236}">
                    <a16:creationId xmlns:a16="http://schemas.microsoft.com/office/drawing/2014/main" id="{BFEDE88B-6B37-4B7C-8C50-77F91F923095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8174321" y="5748271"/>
                <a:ext cx="343043" cy="307777"/>
              </a:xfrm>
              <a:prstGeom prst="rect">
                <a:avLst/>
              </a:prstGeom>
              <a:blipFill>
                <a:blip r:embed="rId27"/>
                <a:stretch>
                  <a:fillRect l="-17857" r="-16071" b="-6000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58" name="TextBox 57">
                <a:extLst>
                  <a:ext uri="{FF2B5EF4-FFF2-40B4-BE49-F238E27FC236}">
                    <a16:creationId xmlns:a16="http://schemas.microsoft.com/office/drawing/2014/main" id="{117FCB75-2307-4A37-BB5E-1A463F9AFE01}"/>
                  </a:ext>
                </a:extLst>
              </p:cNvPr>
              <p:cNvSpPr txBox="1"/>
              <p:nvPr/>
            </p:nvSpPr>
            <p:spPr>
              <a:xfrm>
                <a:off x="9758348" y="4963362"/>
                <a:ext cx="187551" cy="307777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GB" sz="2000" b="1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𝒄</m:t>
                      </m:r>
                    </m:oMath>
                  </m:oMathPara>
                </a14:m>
                <a:endParaRPr lang="en-GB" sz="2000" b="1" dirty="0">
                  <a:solidFill>
                    <a:srgbClr val="FF0000"/>
                  </a:solidFill>
                </a:endParaRPr>
              </a:p>
            </p:txBody>
          </p:sp>
        </mc:Choice>
        <mc:Fallback xmlns="">
          <p:sp>
            <p:nvSpPr>
              <p:cNvPr id="58" name="TextBox 57">
                <a:extLst>
                  <a:ext uri="{FF2B5EF4-FFF2-40B4-BE49-F238E27FC236}">
                    <a16:creationId xmlns:a16="http://schemas.microsoft.com/office/drawing/2014/main" id="{117FCB75-2307-4A37-BB5E-1A463F9AFE01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9758348" y="4963362"/>
                <a:ext cx="187551" cy="307777"/>
              </a:xfrm>
              <a:prstGeom prst="rect">
                <a:avLst/>
              </a:prstGeom>
              <a:blipFill>
                <a:blip r:embed="rId28"/>
                <a:stretch>
                  <a:fillRect l="-19355" r="-19355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59" name="TextBox 58">
                <a:extLst>
                  <a:ext uri="{FF2B5EF4-FFF2-40B4-BE49-F238E27FC236}">
                    <a16:creationId xmlns:a16="http://schemas.microsoft.com/office/drawing/2014/main" id="{4BA7AC76-4D45-431E-BBF0-15972DD9C32F}"/>
                  </a:ext>
                </a:extLst>
              </p:cNvPr>
              <p:cNvSpPr txBox="1"/>
              <p:nvPr/>
            </p:nvSpPr>
            <p:spPr>
              <a:xfrm>
                <a:off x="10114265" y="5560437"/>
                <a:ext cx="213199" cy="307777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GB" sz="2000" b="1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𝒃</m:t>
                      </m:r>
                    </m:oMath>
                  </m:oMathPara>
                </a14:m>
                <a:endParaRPr lang="en-GB" sz="2000" b="1" dirty="0">
                  <a:solidFill>
                    <a:srgbClr val="FF0000"/>
                  </a:solidFill>
                </a:endParaRPr>
              </a:p>
            </p:txBody>
          </p:sp>
        </mc:Choice>
        <mc:Fallback xmlns="">
          <p:sp>
            <p:nvSpPr>
              <p:cNvPr id="59" name="TextBox 58">
                <a:extLst>
                  <a:ext uri="{FF2B5EF4-FFF2-40B4-BE49-F238E27FC236}">
                    <a16:creationId xmlns:a16="http://schemas.microsoft.com/office/drawing/2014/main" id="{4BA7AC76-4D45-431E-BBF0-15972DD9C32F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0114265" y="5560437"/>
                <a:ext cx="213199" cy="307777"/>
              </a:xfrm>
              <a:prstGeom prst="rect">
                <a:avLst/>
              </a:prstGeom>
              <a:blipFill>
                <a:blip r:embed="rId29"/>
                <a:stretch>
                  <a:fillRect l="-28571" r="-31429" b="-7843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60" name="TextBox 59">
                <a:extLst>
                  <a:ext uri="{FF2B5EF4-FFF2-40B4-BE49-F238E27FC236}">
                    <a16:creationId xmlns:a16="http://schemas.microsoft.com/office/drawing/2014/main" id="{8FCC582B-61A4-41C0-9695-499E69691AA9}"/>
                  </a:ext>
                </a:extLst>
              </p:cNvPr>
              <p:cNvSpPr txBox="1"/>
              <p:nvPr/>
            </p:nvSpPr>
            <p:spPr>
              <a:xfrm>
                <a:off x="9454272" y="4258562"/>
                <a:ext cx="1166986" cy="307777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GB" sz="2000" b="1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𝒂</m:t>
                      </m:r>
                      <m:r>
                        <a:rPr lang="en-GB" sz="2000" b="1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+</m:t>
                      </m:r>
                      <m:r>
                        <a:rPr lang="en-GB" sz="2000" b="1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𝒃</m:t>
                      </m:r>
                      <m:r>
                        <a:rPr lang="en-GB" sz="2000" b="1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=</m:t>
                      </m:r>
                      <m:r>
                        <a:rPr lang="en-GB" sz="2000" b="1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𝟗</m:t>
                      </m:r>
                    </m:oMath>
                  </m:oMathPara>
                </a14:m>
                <a:endParaRPr lang="en-GB" sz="2000" b="1" dirty="0">
                  <a:solidFill>
                    <a:srgbClr val="FF0000"/>
                  </a:solidFill>
                </a:endParaRPr>
              </a:p>
            </p:txBody>
          </p:sp>
        </mc:Choice>
        <mc:Fallback xmlns="">
          <p:sp>
            <p:nvSpPr>
              <p:cNvPr id="60" name="TextBox 59">
                <a:extLst>
                  <a:ext uri="{FF2B5EF4-FFF2-40B4-BE49-F238E27FC236}">
                    <a16:creationId xmlns:a16="http://schemas.microsoft.com/office/drawing/2014/main" id="{8FCC582B-61A4-41C0-9695-499E69691AA9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9454272" y="4258562"/>
                <a:ext cx="1166986" cy="307777"/>
              </a:xfrm>
              <a:prstGeom prst="rect">
                <a:avLst/>
              </a:prstGeom>
              <a:blipFill>
                <a:blip r:embed="rId30"/>
                <a:stretch>
                  <a:fillRect l="-2618" r="-4712" b="-8000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61" name="TextBox 60">
                <a:extLst>
                  <a:ext uri="{FF2B5EF4-FFF2-40B4-BE49-F238E27FC236}">
                    <a16:creationId xmlns:a16="http://schemas.microsoft.com/office/drawing/2014/main" id="{001ABC92-0A22-4655-9802-FA22DC3663CF}"/>
                  </a:ext>
                </a:extLst>
              </p:cNvPr>
              <p:cNvSpPr txBox="1"/>
              <p:nvPr/>
            </p:nvSpPr>
            <p:spPr>
              <a:xfrm>
                <a:off x="10782061" y="4251702"/>
                <a:ext cx="1301638" cy="307777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GB" sz="2000" b="1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𝒄</m:t>
                      </m:r>
                      <m:r>
                        <a:rPr lang="en-GB" sz="2000" b="1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+</m:t>
                      </m:r>
                      <m:r>
                        <a:rPr lang="en-GB" sz="2000" b="1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𝒅</m:t>
                      </m:r>
                      <m:r>
                        <a:rPr lang="en-GB" sz="2000" b="1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=</m:t>
                      </m:r>
                      <m:r>
                        <a:rPr lang="en-GB" sz="2000" b="1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𝟏𝟏</m:t>
                      </m:r>
                    </m:oMath>
                  </m:oMathPara>
                </a14:m>
                <a:endParaRPr lang="en-GB" sz="2000" b="1" dirty="0">
                  <a:solidFill>
                    <a:srgbClr val="FF0000"/>
                  </a:solidFill>
                </a:endParaRPr>
              </a:p>
            </p:txBody>
          </p:sp>
        </mc:Choice>
        <mc:Fallback xmlns="">
          <p:sp>
            <p:nvSpPr>
              <p:cNvPr id="61" name="TextBox 60">
                <a:extLst>
                  <a:ext uri="{FF2B5EF4-FFF2-40B4-BE49-F238E27FC236}">
                    <a16:creationId xmlns:a16="http://schemas.microsoft.com/office/drawing/2014/main" id="{001ABC92-0A22-4655-9802-FA22DC3663CF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0782061" y="4251702"/>
                <a:ext cx="1301638" cy="307777"/>
              </a:xfrm>
              <a:prstGeom prst="rect">
                <a:avLst/>
              </a:prstGeom>
              <a:blipFill>
                <a:blip r:embed="rId31"/>
                <a:stretch>
                  <a:fillRect l="-2347" r="-4225" b="-7843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p:pic>
        <p:nvPicPr>
          <p:cNvPr id="63" name="Picture 62">
            <a:extLst>
              <a:ext uri="{FF2B5EF4-FFF2-40B4-BE49-F238E27FC236}">
                <a16:creationId xmlns:a16="http://schemas.microsoft.com/office/drawing/2014/main" id="{AFCBF20C-7CB2-45D8-972B-BB78FB8BA3B6}"/>
              </a:ext>
            </a:extLst>
          </p:cNvPr>
          <p:cNvPicPr>
            <a:picLocks noChangeAspect="1"/>
          </p:cNvPicPr>
          <p:nvPr/>
        </p:nvPicPr>
        <p:blipFill>
          <a:blip r:embed="rId3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323512" y="4955976"/>
            <a:ext cx="1293361" cy="1293361"/>
          </a:xfrm>
          <a:prstGeom prst="rect">
            <a:avLst/>
          </a:prstGeom>
        </p:spPr>
      </p:pic>
      <p:pic>
        <p:nvPicPr>
          <p:cNvPr id="65" name="Picture 64">
            <a:extLst>
              <a:ext uri="{FF2B5EF4-FFF2-40B4-BE49-F238E27FC236}">
                <a16:creationId xmlns:a16="http://schemas.microsoft.com/office/drawing/2014/main" id="{DBB5FA36-25A8-41E3-9AEA-1B070A13308F}"/>
              </a:ext>
            </a:extLst>
          </p:cNvPr>
          <p:cNvPicPr>
            <a:picLocks noChangeAspect="1"/>
          </p:cNvPicPr>
          <p:nvPr/>
        </p:nvPicPr>
        <p:blipFill>
          <a:blip r:embed="rId3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5400000">
            <a:off x="4301802" y="5215816"/>
            <a:ext cx="1988787" cy="693356"/>
          </a:xfrm>
          <a:prstGeom prst="rect">
            <a:avLst/>
          </a:prstGeom>
        </p:spPr>
      </p:pic>
      <p:pic>
        <p:nvPicPr>
          <p:cNvPr id="67" name="Picture 66">
            <a:extLst>
              <a:ext uri="{FF2B5EF4-FFF2-40B4-BE49-F238E27FC236}">
                <a16:creationId xmlns:a16="http://schemas.microsoft.com/office/drawing/2014/main" id="{18D64F58-57C2-4658-B20A-5041B5FC1A83}"/>
              </a:ext>
            </a:extLst>
          </p:cNvPr>
          <p:cNvPicPr>
            <a:picLocks noChangeAspect="1"/>
          </p:cNvPicPr>
          <p:nvPr/>
        </p:nvPicPr>
        <p:blipFill>
          <a:blip r:embed="rId3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187816" y="1407726"/>
            <a:ext cx="1429049" cy="1071787"/>
          </a:xfrm>
          <a:prstGeom prst="rect">
            <a:avLst/>
          </a:prstGeom>
        </p:spPr>
      </p:pic>
      <p:pic>
        <p:nvPicPr>
          <p:cNvPr id="69" name="Picture 68">
            <a:extLst>
              <a:ext uri="{FF2B5EF4-FFF2-40B4-BE49-F238E27FC236}">
                <a16:creationId xmlns:a16="http://schemas.microsoft.com/office/drawing/2014/main" id="{D41F91A7-8906-40C1-B1C3-785E91BD04FD}"/>
              </a:ext>
            </a:extLst>
          </p:cNvPr>
          <p:cNvPicPr>
            <a:picLocks noChangeAspect="1"/>
          </p:cNvPicPr>
          <p:nvPr/>
        </p:nvPicPr>
        <p:blipFill>
          <a:blip r:embed="rId3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861298" y="2175384"/>
            <a:ext cx="1202465" cy="120246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63651130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2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" fill="hold">
                            <p:stCondLst>
                              <p:cond delay="500"/>
                            </p:stCondLst>
                            <p:childTnLst>
                              <p:par>
                                <p:cTn id="14" presetID="22" presetClass="entr" presetSubtype="8" fill="hold" grpId="0" nodeType="after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6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1" dur="500"/>
                                        <p:tgtEl>
                                          <p:spTgt spid="3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2" fill="hold">
                            <p:stCondLst>
                              <p:cond delay="500"/>
                            </p:stCondLst>
                            <p:childTnLst>
                              <p:par>
                                <p:cTn id="23" presetID="22" presetClass="entr" presetSubtype="8" fill="hold" grpId="0" nodeType="after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5" dur="500"/>
                                        <p:tgtEl>
                                          <p:spTgt spid="3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6" fill="hold">
                      <p:stCondLst>
                        <p:cond delay="indefinite"/>
                      </p:stCondLst>
                      <p:childTnLst>
                        <p:par>
                          <p:cTn id="27" fill="hold">
                            <p:stCondLst>
                              <p:cond delay="0"/>
                            </p:stCondLst>
                            <p:childTnLst>
                              <p:par>
                                <p:cTn id="28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0" dur="500"/>
                                        <p:tgtEl>
                                          <p:spTgt spid="4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1" fill="hold">
                            <p:stCondLst>
                              <p:cond delay="500"/>
                            </p:stCondLst>
                            <p:childTnLst>
                              <p:par>
                                <p:cTn id="32" presetID="22" presetClass="entr" presetSubtype="8" fill="hold" grpId="0" nodeType="after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4" dur="500"/>
                                        <p:tgtEl>
                                          <p:spTgt spid="5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5" fill="hold">
                            <p:stCondLst>
                              <p:cond delay="1250"/>
                            </p:stCondLst>
                            <p:childTnLst>
                              <p:par>
                                <p:cTn id="36" presetID="22" presetClass="entr" presetSubtype="8" fill="hold" grpId="0" nodeType="after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8" dur="500"/>
                                        <p:tgtEl>
                                          <p:spTgt spid="5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9" fill="hold">
                            <p:stCondLst>
                              <p:cond delay="2000"/>
                            </p:stCondLst>
                            <p:childTnLst>
                              <p:par>
                                <p:cTn id="40" presetID="22" presetClass="entr" presetSubtype="8" fill="hold" grpId="0" nodeType="after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2" dur="500"/>
                                        <p:tgtEl>
                                          <p:spTgt spid="4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3" fill="hold">
                            <p:stCondLst>
                              <p:cond delay="2750"/>
                            </p:stCondLst>
                            <p:childTnLst>
                              <p:par>
                                <p:cTn id="44" presetID="22" presetClass="entr" presetSubtype="8" fill="hold" grpId="0" nodeType="after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6" dur="500"/>
                                        <p:tgtEl>
                                          <p:spTgt spid="6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7" fill="hold">
                            <p:stCondLst>
                              <p:cond delay="3500"/>
                            </p:stCondLst>
                            <p:childTnLst>
                              <p:par>
                                <p:cTn id="48" presetID="22" presetClass="entr" presetSubtype="8" fill="hold" grpId="0" nodeType="after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4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50" dur="500"/>
                                        <p:tgtEl>
                                          <p:spTgt spid="6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9" grpId="0"/>
      <p:bldP spid="20" grpId="0"/>
      <p:bldP spid="21" grpId="0"/>
      <p:bldP spid="33" grpId="0"/>
      <p:bldP spid="34" grpId="0"/>
      <p:bldP spid="46" grpId="0"/>
      <p:bldP spid="47" grpId="0"/>
      <p:bldP spid="58" grpId="0"/>
      <p:bldP spid="59" grpId="0"/>
      <p:bldP spid="60" grpId="0"/>
      <p:bldP spid="61" grpId="0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3" name="Straight Connector 2">
            <a:extLst>
              <a:ext uri="{FF2B5EF4-FFF2-40B4-BE49-F238E27FC236}">
                <a16:creationId xmlns:a16="http://schemas.microsoft.com/office/drawing/2014/main" id="{53CB3646-2086-41AE-8BED-B160639AFCD7}"/>
              </a:ext>
            </a:extLst>
          </p:cNvPr>
          <p:cNvCxnSpPr/>
          <p:nvPr/>
        </p:nvCxnSpPr>
        <p:spPr>
          <a:xfrm>
            <a:off x="6082748" y="0"/>
            <a:ext cx="0" cy="6858000"/>
          </a:xfrm>
          <a:prstGeom prst="line">
            <a:avLst/>
          </a:prstGeom>
          <a:ln w="28575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" name="Straight Connector 4">
            <a:extLst>
              <a:ext uri="{FF2B5EF4-FFF2-40B4-BE49-F238E27FC236}">
                <a16:creationId xmlns:a16="http://schemas.microsoft.com/office/drawing/2014/main" id="{C7B7F970-E967-40FC-9EB9-BBAED7627C4F}"/>
              </a:ext>
            </a:extLst>
          </p:cNvPr>
          <p:cNvCxnSpPr/>
          <p:nvPr/>
        </p:nvCxnSpPr>
        <p:spPr>
          <a:xfrm>
            <a:off x="0" y="3511825"/>
            <a:ext cx="12192000" cy="0"/>
          </a:xfrm>
          <a:prstGeom prst="line">
            <a:avLst/>
          </a:prstGeom>
          <a:ln w="28575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mc:AlternateContent xmlns:mc="http://schemas.openxmlformats.org/markup-compatibility/2006" xmlns:a14="http://schemas.microsoft.com/office/drawing/2010/main">
        <mc:Choice Requires="a14">
          <p:sp>
            <p:nvSpPr>
              <p:cNvPr id="2" name="TextBox 1"/>
              <p:cNvSpPr txBox="1"/>
              <p:nvPr/>
            </p:nvSpPr>
            <p:spPr>
              <a:xfrm>
                <a:off x="4555524" y="2677297"/>
                <a:ext cx="3064476" cy="3046988"/>
              </a:xfrm>
              <a:prstGeom prst="rect">
                <a:avLst/>
              </a:prstGeom>
              <a:solidFill>
                <a:schemeClr val="bg1"/>
              </a:solidFill>
              <a:ln>
                <a:solidFill>
                  <a:schemeClr val="tx1"/>
                </a:solidFill>
              </a:ln>
            </p:spPr>
            <p:txBody>
              <a:bodyPr wrap="square" rtlCol="0">
                <a:spAutoFit/>
              </a:bodyPr>
              <a:lstStyle/>
              <a:p>
                <a:pPr algn="ctr"/>
                <a:r>
                  <a:rPr lang="en-GB" sz="4800" dirty="0"/>
                  <a:t>The answer is </a:t>
                </a:r>
                <a14:m>
                  <m:oMath xmlns:m="http://schemas.openxmlformats.org/officeDocument/2006/math">
                    <a:fld id="{825F15A7-03F4-43D7-82C5-3E23DA2F108C}" type="mathplaceholder">
                      <a:rPr lang="en-GB" sz="4800" i="1" smtClean="0">
                        <a:latin typeface="Cambria Math" panose="02040503050406030204" pitchFamily="18" charset="0"/>
                      </a:rPr>
                      <a:t>Type equation here.</a:t>
                    </a:fld>
                  </m:oMath>
                </a14:m>
                <a:endParaRPr lang="en-GB" sz="4800" dirty="0"/>
              </a:p>
            </p:txBody>
          </p:sp>
        </mc:Choice>
        <mc:Fallback xmlns="">
          <p:sp>
            <p:nvSpPr>
              <p:cNvPr id="2" name="TextBox 1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555524" y="2677297"/>
                <a:ext cx="3064476" cy="3046988"/>
              </a:xfrm>
              <a:prstGeom prst="rect">
                <a:avLst/>
              </a:prstGeom>
              <a:blipFill rotWithShape="0">
                <a:blip r:embed="rId2"/>
                <a:stretch>
                  <a:fillRect l="-8317" t="-4183" r="-12871"/>
                </a:stretch>
              </a:blipFill>
              <a:ln>
                <a:solidFill>
                  <a:schemeClr val="tx1"/>
                </a:solidFill>
              </a:ln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6" name="TextBox 5">
            <a:extLst>
              <a:ext uri="{FF2B5EF4-FFF2-40B4-BE49-F238E27FC236}">
                <a16:creationId xmlns:a16="http://schemas.microsoft.com/office/drawing/2014/main" id="{7DAFD9CF-43BF-4887-A058-C4E9AFC30ED8}"/>
              </a:ext>
            </a:extLst>
          </p:cNvPr>
          <p:cNvSpPr txBox="1"/>
          <p:nvPr/>
        </p:nvSpPr>
        <p:spPr>
          <a:xfrm>
            <a:off x="347729" y="257577"/>
            <a:ext cx="4194915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2400" dirty="0"/>
              <a:t>Type here</a:t>
            </a:r>
            <a:endParaRPr lang="en-US" sz="2400" dirty="0"/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1F7CB0AB-1D3C-4739-80F2-F254EE65B13C}"/>
              </a:ext>
            </a:extLst>
          </p:cNvPr>
          <p:cNvSpPr txBox="1"/>
          <p:nvPr/>
        </p:nvSpPr>
        <p:spPr>
          <a:xfrm>
            <a:off x="7607121" y="257577"/>
            <a:ext cx="4194915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2400" dirty="0"/>
              <a:t>Type here</a:t>
            </a:r>
            <a:endParaRPr lang="en-US" sz="2400" dirty="0"/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44075D89-C1AD-47C3-836E-FE0B769E55BD}"/>
              </a:ext>
            </a:extLst>
          </p:cNvPr>
          <p:cNvSpPr txBox="1"/>
          <p:nvPr/>
        </p:nvSpPr>
        <p:spPr>
          <a:xfrm>
            <a:off x="347729" y="3763352"/>
            <a:ext cx="4194915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2400" dirty="0"/>
              <a:t>Type here</a:t>
            </a:r>
            <a:endParaRPr lang="en-US" sz="2400" dirty="0"/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CCA7D785-D542-441E-BE82-3055851A0AF0}"/>
              </a:ext>
            </a:extLst>
          </p:cNvPr>
          <p:cNvSpPr txBox="1"/>
          <p:nvPr/>
        </p:nvSpPr>
        <p:spPr>
          <a:xfrm>
            <a:off x="7633625" y="3763352"/>
            <a:ext cx="4194915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2400" dirty="0"/>
              <a:t>Type here</a:t>
            </a:r>
            <a:endParaRPr lang="en-US" sz="2400" dirty="0"/>
          </a:p>
        </p:txBody>
      </p:sp>
    </p:spTree>
    <p:extLst>
      <p:ext uri="{BB962C8B-B14F-4D97-AF65-F5344CB8AC3E}">
        <p14:creationId xmlns:p14="http://schemas.microsoft.com/office/powerpoint/2010/main" val="2574455254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462</TotalTime>
  <Words>1027</Words>
  <Application>Microsoft Office PowerPoint</Application>
  <PresentationFormat>Widescreen</PresentationFormat>
  <Paragraphs>271</Paragraphs>
  <Slides>10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4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10</vt:i4>
      </vt:variant>
    </vt:vector>
  </HeadingPairs>
  <TitlesOfParts>
    <vt:vector size="15" baseType="lpstr">
      <vt:lpstr>Arial</vt:lpstr>
      <vt:lpstr>Calibri</vt:lpstr>
      <vt:lpstr>Calibri Light</vt:lpstr>
      <vt:lpstr>Cambria Math</vt:lpstr>
      <vt:lpstr>Office Theme</vt:lpstr>
      <vt:lpstr>The answer is… What was the question? *Sets and Venn Diagrams Edition*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Company>Roedean School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The answer is… What was the question? n</dc:title>
  <dc:creator>A.Lutwyche</dc:creator>
  <cp:lastModifiedBy>Andrew Lutwyche</cp:lastModifiedBy>
  <cp:revision>47</cp:revision>
  <dcterms:created xsi:type="dcterms:W3CDTF">2018-03-15T11:25:58Z</dcterms:created>
  <dcterms:modified xsi:type="dcterms:W3CDTF">2024-11-13T10:31:44Z</dcterms:modified>
</cp:coreProperties>
</file>