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59" r:id="rId7"/>
    <p:sldId id="264" r:id="rId8"/>
    <p:sldId id="263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494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0124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04733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1302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3146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633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7289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51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1317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5303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678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D8D68F-C435-4B7C-A7A5-2F73FB4FDF15}" type="datetimeFigureOut">
              <a:rPr lang="en-GB" smtClean="0"/>
              <a:t>27/05/2018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9F4A04-FF9A-45C9-82DC-5BBE0143221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26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jpg"/><Relationship Id="rId3" Type="http://schemas.openxmlformats.org/officeDocument/2006/relationships/image" Target="../media/image3.png"/><Relationship Id="rId7" Type="http://schemas.openxmlformats.org/officeDocument/2006/relationships/image" Target="../media/image3.jpe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1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png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jpeg"/><Relationship Id="rId11" Type="http://schemas.openxmlformats.org/officeDocument/2006/relationships/image" Target="../media/image3.jpeg"/><Relationship Id="rId5" Type="http://schemas.openxmlformats.org/officeDocument/2006/relationships/image" Target="../media/image5.png"/><Relationship Id="rId15" Type="http://schemas.openxmlformats.org/officeDocument/2006/relationships/image" Target="../media/image4.jp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1.png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3" Type="http://schemas.openxmlformats.org/officeDocument/2006/relationships/image" Target="../media/image11.png"/><Relationship Id="rId7" Type="http://schemas.openxmlformats.org/officeDocument/2006/relationships/image" Target="../media/image24.png"/><Relationship Id="rId12" Type="http://schemas.openxmlformats.org/officeDocument/2006/relationships/image" Target="../media/image21.jpeg"/><Relationship Id="rId2" Type="http://schemas.openxmlformats.org/officeDocument/2006/relationships/image" Target="../media/image6.pn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26.png"/><Relationship Id="rId5" Type="http://schemas.openxmlformats.org/officeDocument/2006/relationships/image" Target="../media/image16.png"/><Relationship Id="rId15" Type="http://schemas.openxmlformats.org/officeDocument/2006/relationships/image" Target="../media/image29.png"/><Relationship Id="rId10" Type="http://schemas.openxmlformats.org/officeDocument/2006/relationships/image" Target="../media/image20.jpeg"/><Relationship Id="rId4" Type="http://schemas.openxmlformats.org/officeDocument/2006/relationships/image" Target="../media/image15.png"/><Relationship Id="rId9" Type="http://schemas.openxmlformats.org/officeDocument/2006/relationships/image" Target="../media/image19.png"/><Relationship Id="rId1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jp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g"/><Relationship Id="rId13" Type="http://schemas.openxmlformats.org/officeDocument/2006/relationships/image" Target="../media/image38.png"/><Relationship Id="rId3" Type="http://schemas.openxmlformats.org/officeDocument/2006/relationships/image" Target="../media/image31.png"/><Relationship Id="rId7" Type="http://schemas.openxmlformats.org/officeDocument/2006/relationships/image" Target="../media/image40.png"/><Relationship Id="rId12" Type="http://schemas.openxmlformats.org/officeDocument/2006/relationships/image" Target="../media/image37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42.png"/><Relationship Id="rId5" Type="http://schemas.openxmlformats.org/officeDocument/2006/relationships/image" Target="../media/image33.png"/><Relationship Id="rId15" Type="http://schemas.openxmlformats.org/officeDocument/2006/relationships/image" Target="../media/image39.jpeg"/><Relationship Id="rId10" Type="http://schemas.openxmlformats.org/officeDocument/2006/relationships/image" Target="../media/image41.png"/><Relationship Id="rId4" Type="http://schemas.openxmlformats.org/officeDocument/2006/relationships/image" Target="../media/image32.png"/><Relationship Id="rId9" Type="http://schemas.openxmlformats.org/officeDocument/2006/relationships/image" Target="../media/image36.png"/><Relationship Id="rId14" Type="http://schemas.openxmlformats.org/officeDocument/2006/relationships/image" Target="../media/image4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45.png"/><Relationship Id="rId7" Type="http://schemas.openxmlformats.org/officeDocument/2006/relationships/image" Target="../media/image49.jpe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7.png"/><Relationship Id="rId3" Type="http://schemas.openxmlformats.org/officeDocument/2006/relationships/image" Target="../media/image45.png"/><Relationship Id="rId7" Type="http://schemas.openxmlformats.org/officeDocument/2006/relationships/image" Target="../media/image51.png"/><Relationship Id="rId12" Type="http://schemas.openxmlformats.org/officeDocument/2006/relationships/image" Target="../media/image56.png"/><Relationship Id="rId17" Type="http://schemas.openxmlformats.org/officeDocument/2006/relationships/image" Target="../media/image50.jpeg"/><Relationship Id="rId2" Type="http://schemas.openxmlformats.org/officeDocument/2006/relationships/image" Target="../media/image44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11" Type="http://schemas.openxmlformats.org/officeDocument/2006/relationships/image" Target="../media/image55.png"/><Relationship Id="rId5" Type="http://schemas.openxmlformats.org/officeDocument/2006/relationships/image" Target="../media/image47.png"/><Relationship Id="rId15" Type="http://schemas.openxmlformats.org/officeDocument/2006/relationships/image" Target="../media/image58.png"/><Relationship Id="rId10" Type="http://schemas.openxmlformats.org/officeDocument/2006/relationships/image" Target="../media/image54.png"/><Relationship Id="rId4" Type="http://schemas.openxmlformats.org/officeDocument/2006/relationships/image" Target="../media/image46.png"/><Relationship Id="rId9" Type="http://schemas.openxmlformats.org/officeDocument/2006/relationships/image" Target="../media/image53.png"/><Relationship Id="rId14" Type="http://schemas.openxmlformats.org/officeDocument/2006/relationships/image" Target="../media/image4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9510"/>
            <a:ext cx="9144000" cy="2521422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The answer is…</a:t>
            </a:r>
            <a:br>
              <a:rPr lang="en-GB" b="1" dirty="0"/>
            </a:br>
            <a:r>
              <a:rPr lang="en-GB" b="1" dirty="0"/>
              <a:t>What was the question?</a:t>
            </a:r>
            <a:br>
              <a:rPr lang="en-GB" b="1" dirty="0"/>
            </a:br>
            <a:r>
              <a:rPr lang="en-GB" b="1" dirty="0"/>
              <a:t>*Probability Special*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943007"/>
            <a:ext cx="9144000" cy="1655762"/>
          </a:xfrm>
        </p:spPr>
        <p:txBody>
          <a:bodyPr>
            <a:normAutofit/>
          </a:bodyPr>
          <a:lstStyle/>
          <a:p>
            <a:r>
              <a:rPr lang="en-GB" sz="3600" dirty="0"/>
              <a:t>What could be the questions?</a:t>
            </a:r>
          </a:p>
          <a:p>
            <a:r>
              <a:rPr lang="en-GB" sz="3600" dirty="0"/>
              <a:t>Is your question the only possible question?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255" y="4830462"/>
            <a:ext cx="1679489" cy="1679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372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42645" y="2535628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645" y="2535628"/>
                <a:ext cx="3064476" cy="1940916"/>
              </a:xfrm>
              <a:prstGeom prst="rect">
                <a:avLst/>
              </a:prstGeom>
              <a:blipFill rotWithShape="0">
                <a:blip r:embed="rId2"/>
                <a:stretch>
                  <a:fillRect l="-8317" t="-6563" r="-12871" b="-46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7729" y="257577"/>
                <a:ext cx="549927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bag of counters there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/>
                  <a:t> blue, ______ red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/>
                  <a:t> yellow counters. I pick a counter at random from the bag.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probability I pick a red counter?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99279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663" t="-2111" r="-665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00" y="257577"/>
                <a:ext cx="419491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 football team played _____ matches. They won _____matches, drew _____ and lost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/>
                  <a:t> matches.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probability that the team did not lose a match?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257577"/>
                <a:ext cx="4194915" cy="2677656"/>
              </a:xfrm>
              <a:prstGeom prst="rect">
                <a:avLst/>
              </a:prstGeom>
              <a:blipFill rotWithShape="0">
                <a:blip r:embed="rId4"/>
                <a:stretch>
                  <a:fillRect l="-2180" t="-1818" r="-2326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7729" y="3750473"/>
            <a:ext cx="4194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Below is a table showing the selections made by customers at a lucky dip: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What is the relative probability of the next person picking green?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35160" y="4518129"/>
                <a:ext cx="57421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There are ______ biscuits in a tin.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 chocolate,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 ginger and ______ plain biscuits in the tin. Sophie takes a plain biscuit and eats it. She then takes another biscuit at random.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probability that the second biscuit is also plain?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160" y="4518129"/>
                <a:ext cx="5742192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168" t="-1355" r="-212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15492"/>
          <a:stretch/>
        </p:blipFill>
        <p:spPr>
          <a:xfrm>
            <a:off x="2274791" y="2303027"/>
            <a:ext cx="1645153" cy="1028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89" y="489398"/>
            <a:ext cx="1140995" cy="15967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8343512"/>
                  </p:ext>
                </p:extLst>
              </p:nvPr>
            </p:nvGraphicFramePr>
            <p:xfrm>
              <a:off x="447898" y="4921226"/>
              <a:ext cx="46907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26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Purple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Orange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8343512"/>
                  </p:ext>
                </p:extLst>
              </p:nvPr>
            </p:nvGraphicFramePr>
            <p:xfrm>
              <a:off x="447898" y="4921226"/>
              <a:ext cx="46907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2693"/>
                    <a:gridCol w="1172693"/>
                    <a:gridCol w="1172693"/>
                    <a:gridCol w="1172693"/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Purple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Orange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 smtClean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2"/>
                          <a:stretch>
                            <a:fillRect l="-101042" t="-109231" r="-202083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8" b="22047"/>
          <a:stretch/>
        </p:blipFill>
        <p:spPr>
          <a:xfrm>
            <a:off x="4676495" y="5828966"/>
            <a:ext cx="1217031" cy="9256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" b="11567"/>
          <a:stretch/>
        </p:blipFill>
        <p:spPr>
          <a:xfrm>
            <a:off x="11142158" y="3750473"/>
            <a:ext cx="987605" cy="825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1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42645" y="2535628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2645" y="2535628"/>
                <a:ext cx="3064476" cy="1940916"/>
              </a:xfrm>
              <a:prstGeom prst="rect">
                <a:avLst/>
              </a:prstGeom>
              <a:blipFill rotWithShape="0">
                <a:blip r:embed="rId2"/>
                <a:stretch>
                  <a:fillRect l="-8317" t="-6563" r="-12871" b="-468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47729" y="257577"/>
                <a:ext cx="5499279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bag of counters there are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5</m:t>
                    </m:r>
                  </m:oMath>
                </a14:m>
                <a:r>
                  <a:rPr lang="en-US" sz="2400" dirty="0"/>
                  <a:t> blue, ______ red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400" dirty="0"/>
                  <a:t> yellow counters. I pick a counter at random from the bag.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probability I pick a red counter?</a:t>
                </a:r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99279" cy="2308324"/>
              </a:xfrm>
              <a:prstGeom prst="rect">
                <a:avLst/>
              </a:prstGeom>
              <a:blipFill rotWithShape="0">
                <a:blip r:embed="rId3"/>
                <a:stretch>
                  <a:fillRect l="-1663" t="-2111" r="-665" b="-50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7620000" y="257577"/>
                <a:ext cx="419491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 football team played _____ matches. They won _____matches, drew _____ and lost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8</m:t>
                    </m:r>
                  </m:oMath>
                </a14:m>
                <a:r>
                  <a:rPr lang="en-US" sz="2400" dirty="0"/>
                  <a:t> matches.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What is the probability that the team did not lose a match?</a:t>
                </a:r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0" y="257577"/>
                <a:ext cx="4194915" cy="2677656"/>
              </a:xfrm>
              <a:prstGeom prst="rect">
                <a:avLst/>
              </a:prstGeom>
              <a:blipFill rotWithShape="0">
                <a:blip r:embed="rId4"/>
                <a:stretch>
                  <a:fillRect l="-2180" t="-1818" r="-2326" b="-4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47729" y="3750473"/>
            <a:ext cx="4194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Below is a table showing the selections made by customers at a lucky dip:</a:t>
            </a:r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endParaRPr lang="en-GB" sz="2000" dirty="0"/>
          </a:p>
          <a:p>
            <a:r>
              <a:rPr lang="en-GB" sz="2000" dirty="0"/>
              <a:t>What is the relative probability of the next person picking green?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235160" y="4518129"/>
                <a:ext cx="574219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There are ______ biscuits in a tin.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7</m:t>
                    </m:r>
                  </m:oMath>
                </a14:m>
                <a:r>
                  <a:rPr lang="en-US" sz="2000" dirty="0"/>
                  <a:t> chocolate,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000" dirty="0"/>
                  <a:t> ginger and ______ plain biscuits in the tin. Sophie takes a plain biscuit and eats it. She then takes another biscuit at random.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probability that the second biscuit is also plain?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160" y="4518129"/>
                <a:ext cx="5742192" cy="2246769"/>
              </a:xfrm>
              <a:prstGeom prst="rect">
                <a:avLst/>
              </a:prstGeom>
              <a:blipFill rotWithShape="0">
                <a:blip r:embed="rId5"/>
                <a:stretch>
                  <a:fillRect l="-1168" t="-1355" r="-212" b="-37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72" b="15492"/>
          <a:stretch/>
        </p:blipFill>
        <p:spPr>
          <a:xfrm>
            <a:off x="2274791" y="2303027"/>
            <a:ext cx="1645153" cy="10288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701899" y="667726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899" y="667726"/>
                <a:ext cx="437620" cy="369332"/>
              </a:xfrm>
              <a:prstGeom prst="rect">
                <a:avLst/>
              </a:prstGeom>
              <a:blipFill rotWithShape="0">
                <a:blip r:embed="rId7"/>
                <a:stretch>
                  <a:fillRect l="-15278" r="-1666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0706637" y="298394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𝟏𝟔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706637" y="298394"/>
                <a:ext cx="437620" cy="369332"/>
              </a:xfrm>
              <a:prstGeom prst="rect">
                <a:avLst/>
              </a:prstGeom>
              <a:blipFill rotWithShape="0">
                <a:blip r:embed="rId8"/>
                <a:stretch>
                  <a:fillRect l="-15278" r="-16667" b="-49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7976317" y="1042407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317" y="1042407"/>
                <a:ext cx="267702" cy="369332"/>
              </a:xfrm>
              <a:prstGeom prst="rect">
                <a:avLst/>
              </a:prstGeom>
              <a:blipFill rotWithShape="0">
                <a:blip r:embed="rId9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10333279" y="1037058"/>
                <a:ext cx="81810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33279" y="1037058"/>
                <a:ext cx="818109" cy="369332"/>
              </a:xfrm>
              <a:prstGeom prst="rect">
                <a:avLst/>
              </a:prstGeom>
              <a:blipFill rotWithShape="0">
                <a:blip r:embed="rId10"/>
                <a:stretch>
                  <a:fillRect l="-8209" r="-5224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489" y="489398"/>
            <a:ext cx="1140995" cy="159676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/>
              </p:nvPr>
            </p:nvGraphicFramePr>
            <p:xfrm>
              <a:off x="447898" y="4921226"/>
              <a:ext cx="46907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269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7269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Purple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Orange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e 1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28343512"/>
                  </p:ext>
                </p:extLst>
              </p:nvPr>
            </p:nvGraphicFramePr>
            <p:xfrm>
              <a:off x="447898" y="4921226"/>
              <a:ext cx="4690772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72693"/>
                    <a:gridCol w="1172693"/>
                    <a:gridCol w="1172693"/>
                    <a:gridCol w="1172693"/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Purple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Green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 smtClean="0">
                              <a:solidFill>
                                <a:sysClr val="windowText" lastClr="000000"/>
                              </a:solidFill>
                            </a:rPr>
                            <a:t>Orange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800" b="0" dirty="0" smtClean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8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 rotWithShape="0">
                          <a:blip r:embed="rId12"/>
                          <a:stretch>
                            <a:fillRect l="-101042" t="-109231" r="-202083" b="-2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4408793" y="5316602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08793" y="5316602"/>
                <a:ext cx="267702" cy="369332"/>
              </a:xfrm>
              <a:prstGeom prst="rect">
                <a:avLst/>
              </a:prstGeom>
              <a:blipFill rotWithShape="0">
                <a:blip r:embed="rId13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2891303" y="5316602"/>
                <a:ext cx="100245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1303" y="5316602"/>
                <a:ext cx="1002454" cy="369332"/>
              </a:xfrm>
              <a:prstGeom prst="rect">
                <a:avLst/>
              </a:prstGeom>
              <a:blipFill rotWithShape="0">
                <a:blip r:embed="rId14"/>
                <a:stretch>
                  <a:fillRect l="-4242" r="-666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48" b="22047"/>
          <a:stretch/>
        </p:blipFill>
        <p:spPr>
          <a:xfrm>
            <a:off x="4676495" y="5828966"/>
            <a:ext cx="1217031" cy="9256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21" b="11567"/>
          <a:stretch/>
        </p:blipFill>
        <p:spPr>
          <a:xfrm>
            <a:off x="11142158" y="3750473"/>
            <a:ext cx="987605" cy="82532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538697" y="4514219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𝟐𝟏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697" y="4514219"/>
                <a:ext cx="437620" cy="369332"/>
              </a:xfrm>
              <a:prstGeom prst="rect">
                <a:avLst/>
              </a:prstGeom>
              <a:blipFill rotWithShape="0">
                <a:blip r:embed="rId17"/>
                <a:stretch>
                  <a:fillRect l="-16901" r="-16901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8981766" y="4812302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𝟏𝟏</m:t>
                      </m:r>
                    </m:oMath>
                  </m:oMathPara>
                </a14:m>
                <a:endParaRPr lang="en-US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81766" y="4812302"/>
                <a:ext cx="437620" cy="369332"/>
              </a:xfrm>
              <a:prstGeom prst="rect">
                <a:avLst/>
              </a:prstGeom>
              <a:blipFill rotWithShape="0">
                <a:blip r:embed="rId18"/>
                <a:stretch>
                  <a:fillRect l="-15278" r="-16667" b="-6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7785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/>
      <p:bldP spid="17" grpId="0"/>
      <p:bldP spid="20" grpId="0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30305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0.24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30305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7729" y="58797"/>
                <a:ext cx="558924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 spinner contains the numbers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. The probabilities of spinning each number is given below: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What is the probability of spinning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58797"/>
                <a:ext cx="5589245" cy="2677656"/>
              </a:xfrm>
              <a:prstGeom prst="rect">
                <a:avLst/>
              </a:prstGeom>
              <a:blipFill>
                <a:blip r:embed="rId3"/>
                <a:stretch>
                  <a:fillRect l="-1636" t="-1822" r="-1636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57666" y="257577"/>
            <a:ext cx="41443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netball match can either be won, drawn or lost. The probability that a netball team wins a match is _____; the probability that they draw a match is _____.</a:t>
            </a:r>
          </a:p>
          <a:p>
            <a:r>
              <a:rPr lang="en-GB" sz="2400" dirty="0"/>
              <a:t>What is the probability that they lose the match?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7729" y="3763352"/>
            <a:ext cx="4194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a card game you can either win or lose. The probability of Chloe winning a game of cards is _____.</a:t>
            </a:r>
          </a:p>
          <a:p>
            <a:endParaRPr lang="en-GB" sz="2000" dirty="0"/>
          </a:p>
          <a:p>
            <a:r>
              <a:rPr lang="en-GB" sz="2000" dirty="0"/>
              <a:t>Chloe plays two games of cards.</a:t>
            </a:r>
          </a:p>
          <a:p>
            <a:endParaRPr lang="en-GB" sz="2000" dirty="0"/>
          </a:p>
          <a:p>
            <a:r>
              <a:rPr lang="en-GB" sz="2000" dirty="0"/>
              <a:t>What is the probability that Chloe loses the first game but wins the second?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99140" y="3763352"/>
                <a:ext cx="416915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A bag contains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/>
                  <a:t> counters; There are _____ red, _____ yellow and the rest are green. If I pick a counter at random, record the </a:t>
                </a:r>
                <a:r>
                  <a:rPr lang="en-US" sz="2000" dirty="0" err="1"/>
                  <a:t>colour</a:t>
                </a:r>
                <a:r>
                  <a:rPr lang="en-US" sz="2000" dirty="0"/>
                  <a:t>, replace the counter then randomly pick another.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probability of picking one red and one yellow counter, in either order?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140" y="3763352"/>
                <a:ext cx="4169156" cy="2862322"/>
              </a:xfrm>
              <a:prstGeom prst="rect">
                <a:avLst/>
              </a:prstGeom>
              <a:blipFill>
                <a:blip r:embed="rId4"/>
                <a:stretch>
                  <a:fillRect l="-1608" t="-1064" r="-2632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AE846AC-18DB-4680-9A5A-26B38E7707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853480"/>
                  </p:ext>
                </p:extLst>
              </p:nvPr>
            </p:nvGraphicFramePr>
            <p:xfrm>
              <a:off x="347729" y="1397625"/>
              <a:ext cx="5589245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Probability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0.18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AE846AC-18DB-4680-9A5A-26B38E7707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853480"/>
                  </p:ext>
                </p:extLst>
              </p:nvPr>
            </p:nvGraphicFramePr>
            <p:xfrm>
              <a:off x="347729" y="1397625"/>
              <a:ext cx="5589245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t="-7576" r="-300000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1093" t="-7576" r="-201639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99457" t="-7576" r="-100543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401639" t="-7576" r="-1093" b="-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Probability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t="-109231" r="-300000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401639" t="-109231" r="-1093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3224BE6-6CAE-4407-B5A6-DA91DFC2359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" y="2668398"/>
            <a:ext cx="744373" cy="7397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839E55-5661-4646-88D8-6E4309DD38B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40" y="699859"/>
            <a:ext cx="1136401" cy="176034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188EA82-58FE-4276-BE49-FF6E10DC99B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t="23188" r="21981" b="25218"/>
          <a:stretch/>
        </p:blipFill>
        <p:spPr>
          <a:xfrm>
            <a:off x="4274266" y="4913538"/>
            <a:ext cx="1532991" cy="141629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3E79CE5-1127-414A-8719-9161251FFB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11" y="4727622"/>
            <a:ext cx="1285151" cy="170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568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730305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0.24</m:t>
                    </m:r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30305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47729" y="58797"/>
                <a:ext cx="5589245" cy="26776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 spinner contains the numbers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 and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4</m:t>
                    </m:r>
                  </m:oMath>
                </a14:m>
                <a:r>
                  <a:rPr lang="en-US" sz="2400" dirty="0"/>
                  <a:t>. The probabilities of spinning each number is given below:</a:t>
                </a:r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What is the probability of spinning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58797"/>
                <a:ext cx="5589245" cy="2677656"/>
              </a:xfrm>
              <a:prstGeom prst="rect">
                <a:avLst/>
              </a:prstGeom>
              <a:blipFill>
                <a:blip r:embed="rId3"/>
                <a:stretch>
                  <a:fillRect l="-1636" t="-1822" r="-1636" b="-432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7657666" y="257577"/>
            <a:ext cx="414437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A netball match can either be won, drawn or lost. The probability that a netball team wins a match is _____; the probability that they draw a match is _____.</a:t>
            </a:r>
          </a:p>
          <a:p>
            <a:r>
              <a:rPr lang="en-GB" sz="2400" dirty="0"/>
              <a:t>What is the probability that they lose the match?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7729" y="3763352"/>
            <a:ext cx="419491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In a card game you can either win or lose. The probability of Chloe winning a game of cards is _____.</a:t>
            </a:r>
          </a:p>
          <a:p>
            <a:endParaRPr lang="en-GB" sz="2000" dirty="0"/>
          </a:p>
          <a:p>
            <a:r>
              <a:rPr lang="en-GB" sz="2000" dirty="0"/>
              <a:t>Chloe plays two games of cards.</a:t>
            </a:r>
          </a:p>
          <a:p>
            <a:endParaRPr lang="en-GB" sz="2000" dirty="0"/>
          </a:p>
          <a:p>
            <a:r>
              <a:rPr lang="en-GB" sz="2000" dirty="0"/>
              <a:t>What is the probability that Chloe loses the first game but wins the second?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699140" y="3763352"/>
                <a:ext cx="416915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A bag contains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</m:t>
                    </m:r>
                  </m:oMath>
                </a14:m>
                <a:r>
                  <a:rPr lang="en-US" sz="2000" dirty="0"/>
                  <a:t> counters; There are _____ red, _____ yellow and the rest are green. If I pick a counter at random, record the </a:t>
                </a:r>
                <a:r>
                  <a:rPr lang="en-US" sz="2000" dirty="0" err="1"/>
                  <a:t>colour</a:t>
                </a:r>
                <a:r>
                  <a:rPr lang="en-US" sz="2000" dirty="0"/>
                  <a:t>, replace the counter then randomly pick another.</a:t>
                </a:r>
              </a:p>
              <a:p>
                <a:endParaRPr lang="en-US" sz="2000" dirty="0"/>
              </a:p>
              <a:p>
                <a:r>
                  <a:rPr lang="en-US" sz="2000" dirty="0"/>
                  <a:t>What is the probability of picking one red and one yellow counter, in either order?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99140" y="3763352"/>
                <a:ext cx="4169156" cy="2862322"/>
              </a:xfrm>
              <a:prstGeom prst="rect">
                <a:avLst/>
              </a:prstGeom>
              <a:blipFill>
                <a:blip r:embed="rId4"/>
                <a:stretch>
                  <a:fillRect l="-1608" t="-1064" r="-2632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AE846AC-18DB-4680-9A5A-26B38E7707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4474137"/>
                  </p:ext>
                </p:extLst>
              </p:nvPr>
            </p:nvGraphicFramePr>
            <p:xfrm>
              <a:off x="347729" y="1397625"/>
              <a:ext cx="5589245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Probability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0.1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0.18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0" name="Table 9">
                <a:extLst>
                  <a:ext uri="{FF2B5EF4-FFF2-40B4-BE49-F238E27FC236}">
                    <a16:creationId xmlns:a16="http://schemas.microsoft.com/office/drawing/2014/main" id="{1AE846AC-18DB-4680-9A5A-26B38E770736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44474137"/>
                  </p:ext>
                </p:extLst>
              </p:nvPr>
            </p:nvGraphicFramePr>
            <p:xfrm>
              <a:off x="347729" y="1397625"/>
              <a:ext cx="5589245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1117849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t="-7576" r="-300000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01093" t="-7576" r="-201639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299457" t="-7576" r="-100543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401639" t="-7576" r="-1093" b="-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Probability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100000" t="-109231" r="-300000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5"/>
                          <a:stretch>
                            <a:fillRect l="-401639" t="-109231" r="-1093" b="-107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B48093-6597-4CD7-B6E5-0BDFEFDA15C1}"/>
                  </a:ext>
                </a:extLst>
              </p:cNvPr>
              <p:cNvSpPr txBox="1"/>
              <p:nvPr/>
            </p:nvSpPr>
            <p:spPr>
              <a:xfrm>
                <a:off x="2834831" y="1834260"/>
                <a:ext cx="615040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𝟒𝟖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DDB48093-6597-4CD7-B6E5-0BDFEFDA15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4831" y="1834260"/>
                <a:ext cx="615040" cy="307777"/>
              </a:xfrm>
              <a:prstGeom prst="rect">
                <a:avLst/>
              </a:prstGeom>
              <a:blipFill>
                <a:blip r:embed="rId6"/>
                <a:stretch>
                  <a:fillRect l="-8911" r="-9901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F751A-2979-41B8-B975-884599DF4989}"/>
                  </a:ext>
                </a:extLst>
              </p:cNvPr>
              <p:cNvSpPr txBox="1"/>
              <p:nvPr/>
            </p:nvSpPr>
            <p:spPr>
              <a:xfrm>
                <a:off x="9953331" y="1381945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96EF751A-2979-41B8-B975-884599DF49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53331" y="1381945"/>
                <a:ext cx="267702" cy="369332"/>
              </a:xfrm>
              <a:prstGeom prst="rect">
                <a:avLst/>
              </a:prstGeom>
              <a:blipFill>
                <a:blip r:embed="rId7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12B454-CA15-473B-9795-0B187CA6F601}"/>
                  </a:ext>
                </a:extLst>
              </p:cNvPr>
              <p:cNvSpPr txBox="1"/>
              <p:nvPr/>
            </p:nvSpPr>
            <p:spPr>
              <a:xfrm>
                <a:off x="8786570" y="2142037"/>
                <a:ext cx="130061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𝟕𝟔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012B454-CA15-473B-9795-0B187CA6F6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570" y="2142037"/>
                <a:ext cx="1300612" cy="369332"/>
              </a:xfrm>
              <a:prstGeom prst="rect">
                <a:avLst/>
              </a:prstGeom>
              <a:blipFill>
                <a:blip r:embed="rId8"/>
                <a:stretch>
                  <a:fillRect l="-4673" r="-2336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33224BE6-6CAE-4407-B5A6-DA91DFC235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29" y="2668398"/>
            <a:ext cx="744373" cy="73979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A839E55-5661-4646-88D8-6E4309DD38B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8240" y="699859"/>
            <a:ext cx="1136401" cy="176034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E26EC3-659C-476A-B653-F75D9A2691A1}"/>
                  </a:ext>
                </a:extLst>
              </p:cNvPr>
              <p:cNvSpPr txBox="1"/>
              <p:nvPr/>
            </p:nvSpPr>
            <p:spPr>
              <a:xfrm>
                <a:off x="2324623" y="4398556"/>
                <a:ext cx="115153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or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.</m:t>
                    </m:r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88E26EC3-659C-476A-B653-F75D9A269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623" y="4398556"/>
                <a:ext cx="1151534" cy="307777"/>
              </a:xfrm>
              <a:prstGeom prst="rect">
                <a:avLst/>
              </a:prstGeom>
              <a:blipFill>
                <a:blip r:embed="rId11"/>
                <a:stretch>
                  <a:fillRect l="-7407" t="-26000" r="-687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9" name="Picture 18">
            <a:extLst>
              <a:ext uri="{FF2B5EF4-FFF2-40B4-BE49-F238E27FC236}">
                <a16:creationId xmlns:a16="http://schemas.microsoft.com/office/drawing/2014/main" id="{8188EA82-58FE-4276-BE49-FF6E10DC99BB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174" t="23188" r="21981" b="25218"/>
          <a:stretch/>
        </p:blipFill>
        <p:spPr>
          <a:xfrm>
            <a:off x="4274266" y="4913538"/>
            <a:ext cx="1532991" cy="141629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644A1C-B1D9-427D-8E7E-B49DEADA3626}"/>
                  </a:ext>
                </a:extLst>
              </p:cNvPr>
              <p:cNvSpPr txBox="1"/>
              <p:nvPr/>
            </p:nvSpPr>
            <p:spPr>
              <a:xfrm>
                <a:off x="7977427" y="4028016"/>
                <a:ext cx="25968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1644A1C-B1D9-427D-8E7E-B49DEADA36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7427" y="4028016"/>
                <a:ext cx="259686" cy="369332"/>
              </a:xfrm>
              <a:prstGeom prst="rect">
                <a:avLst/>
              </a:prstGeom>
              <a:blipFill>
                <a:blip r:embed="rId13"/>
                <a:stretch>
                  <a:fillRect l="-16667" r="-1904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096D16-9B15-4854-88CD-C44EAE1D1CB5}"/>
                  </a:ext>
                </a:extLst>
              </p:cNvPr>
              <p:cNvSpPr txBox="1"/>
              <p:nvPr/>
            </p:nvSpPr>
            <p:spPr>
              <a:xfrm>
                <a:off x="9102540" y="4026497"/>
                <a:ext cx="25648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E096D16-9B15-4854-88CD-C44EAE1D1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02540" y="4026497"/>
                <a:ext cx="256480" cy="369332"/>
              </a:xfrm>
              <a:prstGeom prst="rect">
                <a:avLst/>
              </a:prstGeom>
              <a:blipFill>
                <a:blip r:embed="rId14"/>
                <a:stretch>
                  <a:fillRect l="-28571" r="-30952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21CE4B-20E9-4C61-BAD8-902DEA2AAFFD}"/>
                  </a:ext>
                </a:extLst>
              </p:cNvPr>
              <p:cNvSpPr txBox="1"/>
              <p:nvPr/>
            </p:nvSpPr>
            <p:spPr>
              <a:xfrm>
                <a:off x="7834498" y="5356103"/>
                <a:ext cx="3648884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en-GB" sz="2000" b="1" dirty="0">
                    <a:solidFill>
                      <a:srgbClr val="FF0000"/>
                    </a:solidFill>
                  </a:rPr>
                  <a:t> must multiply to make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𝟏𝟐</m:t>
                    </m:r>
                  </m:oMath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A621CE4B-20E9-4C61-BAD8-902DEA2AAF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4498" y="5356103"/>
                <a:ext cx="3648884" cy="307777"/>
              </a:xfrm>
              <a:prstGeom prst="rect">
                <a:avLst/>
              </a:prstGeom>
              <a:blipFill>
                <a:blip r:embed="rId15"/>
                <a:stretch>
                  <a:fillRect l="-1836" t="-26000" r="-150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4" name="Picture 23">
            <a:extLst>
              <a:ext uri="{FF2B5EF4-FFF2-40B4-BE49-F238E27FC236}">
                <a16:creationId xmlns:a16="http://schemas.microsoft.com/office/drawing/2014/main" id="{B3E79CE5-1127-414A-8719-9161251FFB4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911" y="4727622"/>
            <a:ext cx="1285151" cy="170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05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  <p:bldP spid="12" grpId="0"/>
      <p:bldP spid="17" grpId="0"/>
      <p:bldP spid="20" grpId="0"/>
      <p:bldP spid="21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7729" y="257577"/>
                <a:ext cx="549648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Julia is planning to roll a six-sided fair dice ______ times and record the result.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times should Julia expect to roll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96480" cy="1938992"/>
              </a:xfrm>
              <a:prstGeom prst="rect">
                <a:avLst/>
              </a:prstGeom>
              <a:blipFill>
                <a:blip r:embed="rId3"/>
                <a:stretch>
                  <a:fillRect l="-1663" t="-2516" r="-210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21289" y="231073"/>
                <a:ext cx="5507252" cy="2463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bag there are green, blue and yellow counters. Phoebe knows that there are _____ blue counters in the bag and that the probability of picking a blue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How many counters are in the bag?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9" y="231073"/>
                <a:ext cx="5507252" cy="2463816"/>
              </a:xfrm>
              <a:prstGeom prst="rect">
                <a:avLst/>
              </a:prstGeom>
              <a:blipFill>
                <a:blip r:embed="rId4"/>
                <a:stretch>
                  <a:fillRect l="-1772" t="-1980" b="-4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7729" y="3763352"/>
                <a:ext cx="4194915" cy="297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In a box of sweets there are toffees, chocolates and mints. The probability of picking a toffee from the box is _____ and the probability of picking a chocolate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/>
                  <a:t>. There are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200" dirty="0"/>
                  <a:t> mints in the box.</a:t>
                </a:r>
              </a:p>
              <a:p>
                <a:endParaRPr lang="en-GB" sz="2200" dirty="0"/>
              </a:p>
              <a:p>
                <a:r>
                  <a:rPr lang="en-GB" sz="2200" dirty="0"/>
                  <a:t>How many sweets are in the box?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3763352"/>
                <a:ext cx="4194915" cy="2970942"/>
              </a:xfrm>
              <a:prstGeom prst="rect">
                <a:avLst/>
              </a:prstGeom>
              <a:blipFill>
                <a:blip r:embed="rId5"/>
                <a:stretch>
                  <a:fillRect l="-1890" t="-1230" r="-2471" b="-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633625" y="3763352"/>
                <a:ext cx="4194915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An experiment involving a spinner was carried out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r>
                  <a:rPr lang="en-GB" sz="2200" dirty="0"/>
                  <a:t> times; the results are in the table below:</a:t>
                </a:r>
              </a:p>
              <a:p>
                <a:endParaRPr lang="en-GB" sz="2200" dirty="0"/>
              </a:p>
              <a:p>
                <a:endParaRPr lang="en-GB" sz="2200" dirty="0"/>
              </a:p>
              <a:p>
                <a:endParaRPr lang="en-GB" sz="2200" dirty="0"/>
              </a:p>
              <a:p>
                <a:r>
                  <a:rPr lang="en-GB" sz="2200" dirty="0"/>
                  <a:t>What is the relative frequency of getting a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200" dirty="0"/>
                  <a:t>?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625" y="3763352"/>
                <a:ext cx="4194915" cy="2800767"/>
              </a:xfrm>
              <a:prstGeom prst="rect">
                <a:avLst/>
              </a:prstGeom>
              <a:blipFill>
                <a:blip r:embed="rId6"/>
                <a:stretch>
                  <a:fillRect l="-1890" t="-1304" b="-3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8240B7B-6D5C-456C-B48B-57276B21670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15798" r="16609" b="22143"/>
          <a:stretch/>
        </p:blipFill>
        <p:spPr>
          <a:xfrm>
            <a:off x="2169760" y="1828868"/>
            <a:ext cx="1508268" cy="14314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0A1A6E-F3B8-4A25-B2C8-EEEB4056BF9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59397" y="2564998"/>
            <a:ext cx="1407684" cy="87359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0BCDC6E-FF97-461A-81F6-F1D0A22B6A94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16812" r="9394" b="12464"/>
          <a:stretch/>
        </p:blipFill>
        <p:spPr>
          <a:xfrm>
            <a:off x="4574851" y="5499653"/>
            <a:ext cx="1387647" cy="12002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95CD708-57B7-46A0-9BD1-CE6E24919C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1488877"/>
                  </p:ext>
                </p:extLst>
              </p:nvPr>
            </p:nvGraphicFramePr>
            <p:xfrm>
              <a:off x="7633625" y="4919846"/>
              <a:ext cx="4429849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95CD708-57B7-46A0-9BD1-CE6E24919C0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21488877"/>
                  </p:ext>
                </p:extLst>
              </p:nvPr>
            </p:nvGraphicFramePr>
            <p:xfrm>
              <a:off x="7633625" y="4919846"/>
              <a:ext cx="4429849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35294" t="-7576" r="-3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235294" t="-7576" r="-2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335294" t="-7576" r="-1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435294" t="-7576" r="-1471" b="-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135294" t="-109231" r="-30147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0"/>
                          <a:stretch>
                            <a:fillRect l="-335294" t="-109231" r="-10147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21" name="Picture 20">
            <a:extLst>
              <a:ext uri="{FF2B5EF4-FFF2-40B4-BE49-F238E27FC236}">
                <a16:creationId xmlns:a16="http://schemas.microsoft.com/office/drawing/2014/main" id="{1BDE11B1-8928-4519-BDA2-DE28C45C44C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88" y="4483535"/>
            <a:ext cx="1000372" cy="13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61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r>
                      <a:rPr lang="en-GB" sz="4800" b="0" i="1" smtClean="0">
                        <a:latin typeface="Cambria Math" panose="02040503050406030204" pitchFamily="18" charset="0"/>
                      </a:rPr>
                      <m:t>40</m:t>
                    </m:r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717053"/>
                <a:ext cx="3064476" cy="1569660"/>
              </a:xfrm>
              <a:prstGeom prst="rect">
                <a:avLst/>
              </a:prstGeom>
              <a:blipFill>
                <a:blip r:embed="rId2"/>
                <a:stretch>
                  <a:fillRect l="-8317" t="-8108" r="-12871" b="-1969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47729" y="257577"/>
                <a:ext cx="549648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Julia is planning to roll a six-sided fair dice ______ times and record the result.</a:t>
                </a:r>
              </a:p>
              <a:p>
                <a:endParaRPr lang="en-GB" sz="2400" dirty="0"/>
              </a:p>
              <a:p>
                <a:r>
                  <a:rPr lang="en-GB" sz="2400" dirty="0"/>
                  <a:t>How many times should Julia expect to roll a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6</m:t>
                    </m:r>
                  </m:oMath>
                </a14:m>
                <a:r>
                  <a:rPr lang="en-US" sz="2400" dirty="0"/>
                  <a:t>?</a:t>
                </a: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257577"/>
                <a:ext cx="5496480" cy="1938992"/>
              </a:xfrm>
              <a:prstGeom prst="rect">
                <a:avLst/>
              </a:prstGeom>
              <a:blipFill>
                <a:blip r:embed="rId3"/>
                <a:stretch>
                  <a:fillRect l="-1663" t="-2516" r="-210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/>
              <p:cNvSpPr txBox="1"/>
              <p:nvPr/>
            </p:nvSpPr>
            <p:spPr>
              <a:xfrm>
                <a:off x="6321289" y="231073"/>
                <a:ext cx="5507252" cy="2463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In a bag there are green, blue and yellow counters. Phoebe knows that there are _____ blue counters in the bag and that the probability of picking a blue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dirty="0"/>
              </a:p>
              <a:p>
                <a:r>
                  <a:rPr lang="en-US" sz="2400" dirty="0"/>
                  <a:t>How many counters are in the bag?</a:t>
                </a:r>
              </a:p>
            </p:txBody>
          </p:sp>
        </mc:Choice>
        <mc:Fallback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1289" y="231073"/>
                <a:ext cx="5507252" cy="2463816"/>
              </a:xfrm>
              <a:prstGeom prst="rect">
                <a:avLst/>
              </a:prstGeom>
              <a:blipFill>
                <a:blip r:embed="rId4"/>
                <a:stretch>
                  <a:fillRect l="-1772" t="-1980" b="-470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7729" y="3763352"/>
                <a:ext cx="4194915" cy="29709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In a box of sweets there are toffees, chocolates and mints. The probability of picking a toffee from the box is _____ and the probability of picking a chocolate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2200" dirty="0"/>
                  <a:t>. There are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200" dirty="0"/>
                  <a:t> mints in the box.</a:t>
                </a:r>
              </a:p>
              <a:p>
                <a:endParaRPr lang="en-GB" sz="2200" dirty="0"/>
              </a:p>
              <a:p>
                <a:r>
                  <a:rPr lang="en-GB" sz="2200" dirty="0"/>
                  <a:t>How many sweets are in the box?</a:t>
                </a:r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3763352"/>
                <a:ext cx="4194915" cy="2970942"/>
              </a:xfrm>
              <a:prstGeom prst="rect">
                <a:avLst/>
              </a:prstGeom>
              <a:blipFill>
                <a:blip r:embed="rId5"/>
                <a:stretch>
                  <a:fillRect l="-1890" t="-1230" r="-2471" b="-24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7633625" y="3763352"/>
                <a:ext cx="4194915" cy="28007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200" dirty="0"/>
                  <a:t>An experiment involving a spinner was carried out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180</m:t>
                    </m:r>
                  </m:oMath>
                </a14:m>
                <a:r>
                  <a:rPr lang="en-GB" sz="2200" dirty="0"/>
                  <a:t> times; the results are in the table below:</a:t>
                </a:r>
              </a:p>
              <a:p>
                <a:endParaRPr lang="en-GB" sz="2200" dirty="0"/>
              </a:p>
              <a:p>
                <a:endParaRPr lang="en-GB" sz="2200" dirty="0"/>
              </a:p>
              <a:p>
                <a:endParaRPr lang="en-GB" sz="2200" dirty="0"/>
              </a:p>
              <a:p>
                <a:r>
                  <a:rPr lang="en-GB" sz="2200" dirty="0"/>
                  <a:t>What is the relative frequency of getting a </a:t>
                </a:r>
                <a14:m>
                  <m:oMath xmlns:m="http://schemas.openxmlformats.org/officeDocument/2006/math">
                    <m:r>
                      <a:rPr lang="en-GB" sz="2200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sz="2200" dirty="0"/>
                  <a:t>?</a:t>
                </a:r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33625" y="3763352"/>
                <a:ext cx="4194915" cy="2800767"/>
              </a:xfrm>
              <a:prstGeom prst="rect">
                <a:avLst/>
              </a:prstGeom>
              <a:blipFill>
                <a:blip r:embed="rId6"/>
                <a:stretch>
                  <a:fillRect l="-1890" t="-1304" b="-34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7B648C-67C0-438A-824E-955D03965C5D}"/>
                  </a:ext>
                </a:extLst>
              </p:cNvPr>
              <p:cNvSpPr txBox="1"/>
              <p:nvPr/>
            </p:nvSpPr>
            <p:spPr>
              <a:xfrm>
                <a:off x="603134" y="652982"/>
                <a:ext cx="62196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𝟐𝟒𝟎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07B648C-67C0-438A-824E-955D03965C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3134" y="652982"/>
                <a:ext cx="621965" cy="369332"/>
              </a:xfrm>
              <a:prstGeom prst="rect">
                <a:avLst/>
              </a:prstGeom>
              <a:blipFill>
                <a:blip r:embed="rId7"/>
                <a:stretch>
                  <a:fillRect l="-11765" r="-1078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C8240B7B-6D5C-456C-B48B-57276B216707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00" t="15798" r="16609" b="22143"/>
          <a:stretch/>
        </p:blipFill>
        <p:spPr>
          <a:xfrm>
            <a:off x="2169760" y="1828868"/>
            <a:ext cx="1508268" cy="143143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10A1A6E-F3B8-4A25-B2C8-EEEB4056BF9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59397" y="2564998"/>
            <a:ext cx="1407684" cy="87359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582621-7CC6-410B-AD21-D9D1760D73B4}"/>
                  </a:ext>
                </a:extLst>
              </p:cNvPr>
              <p:cNvSpPr txBox="1"/>
              <p:nvPr/>
            </p:nvSpPr>
            <p:spPr>
              <a:xfrm>
                <a:off x="6600212" y="989195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𝟏𝟓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C582621-7CC6-410B-AD21-D9D1760D73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0212" y="989195"/>
                <a:ext cx="437620" cy="369332"/>
              </a:xfrm>
              <a:prstGeom prst="rect">
                <a:avLst/>
              </a:prstGeom>
              <a:blipFill>
                <a:blip r:embed="rId10"/>
                <a:stretch>
                  <a:fillRect l="-18056" r="-16667" b="-81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26030E-E339-47B5-ACEA-CBB1797AE18B}"/>
                  </a:ext>
                </a:extLst>
              </p:cNvPr>
              <p:cNvSpPr txBox="1"/>
              <p:nvPr/>
            </p:nvSpPr>
            <p:spPr>
              <a:xfrm>
                <a:off x="1668868" y="4737969"/>
                <a:ext cx="556626" cy="36375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926030E-E339-47B5-ACEA-CBB1797AE1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68868" y="4737969"/>
                <a:ext cx="556626" cy="363754"/>
              </a:xfrm>
              <a:prstGeom prst="rect">
                <a:avLst/>
              </a:prstGeom>
              <a:blipFill>
                <a:blip r:embed="rId11"/>
                <a:stretch>
                  <a:fillRect l="-69231" t="-160000" r="-108791" b="-243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>
            <a:extLst>
              <a:ext uri="{FF2B5EF4-FFF2-40B4-BE49-F238E27FC236}">
                <a16:creationId xmlns:a16="http://schemas.microsoft.com/office/drawing/2014/main" id="{40BCDC6E-FF97-461A-81F6-F1D0A22B6A9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t="16812" r="9394" b="12464"/>
          <a:stretch/>
        </p:blipFill>
        <p:spPr>
          <a:xfrm>
            <a:off x="4574851" y="5499653"/>
            <a:ext cx="1387647" cy="1200274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95CD708-57B7-46A0-9BD1-CE6E24919C0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633625" y="4919846"/>
              <a:ext cx="4429849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38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2000" b="0" i="1" smtClean="0">
                                    <a:solidFill>
                                      <a:sysClr val="windowText" lastClr="000000"/>
                                    </a:solidFill>
                                    <a:latin typeface="Cambria Math" panose="02040503050406030204" pitchFamily="18" charset="0"/>
                                  </a:rPr>
                                  <m:t>53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95CD708-57B7-46A0-9BD1-CE6E24919C0B}"/>
                  </a:ext>
                </a:extLst>
              </p:cNvPr>
              <p:cNvGraphicFramePr>
                <a:graphicFrameLocks noGrp="1"/>
              </p:cNvGraphicFramePr>
              <p:nvPr>
                <p:extLst/>
              </p:nvPr>
            </p:nvGraphicFramePr>
            <p:xfrm>
              <a:off x="7633625" y="4919846"/>
              <a:ext cx="4429849" cy="79248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1784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000">
                      <a:extLst>
                        <a:ext uri="{9D8B030D-6E8A-4147-A177-3AD203B41FA5}">
                          <a16:colId xmlns:a16="http://schemas.microsoft.com/office/drawing/2014/main" val="2658608489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2000" b="0" dirty="0">
                              <a:solidFill>
                                <a:sysClr val="windowText" lastClr="000000"/>
                              </a:solidFill>
                            </a:rPr>
                            <a:t>Colour</a:t>
                          </a: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135294" t="-7576" r="-3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235294" t="-7576" r="-2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335294" t="-7576" r="-101471" b="-1090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435294" t="-7576" r="-1471" b="-10909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3962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GB" sz="1600" b="0" dirty="0">
                              <a:solidFill>
                                <a:sysClr val="windowText" lastClr="000000"/>
                              </a:solidFill>
                            </a:rPr>
                            <a:t>Frequency</a:t>
                          </a:r>
                          <a:endParaRPr lang="en-US" sz="16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135294" t="-109231" r="-30147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blipFill>
                          <a:blip r:embed="rId13"/>
                          <a:stretch>
                            <a:fillRect l="-335294" t="-109231" r="-101471" b="-107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sz="2000" b="0" dirty="0">
                            <a:solidFill>
                              <a:sysClr val="windowText" lastClr="00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 w="12700" cmpd="sng">
                          <a:noFill/>
                          <a:prstDash val="solid"/>
                        </a:lnTlToBr>
                        <a:lnBlToTr w="12700" cmpd="sng">
                          <a:noFill/>
                          <a:prstDash val="solid"/>
                        </a:lnBlToTr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5D1FBA3-70EA-4E0E-A95B-D00FAA3D6CBF}"/>
                  </a:ext>
                </a:extLst>
              </p:cNvPr>
              <p:cNvSpPr txBox="1"/>
              <p:nvPr/>
            </p:nvSpPr>
            <p:spPr>
              <a:xfrm>
                <a:off x="11417797" y="5329338"/>
                <a:ext cx="43762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𝟒𝟗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85D1FBA3-70EA-4E0E-A95B-D00FAA3D6C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17797" y="5329338"/>
                <a:ext cx="437620" cy="369332"/>
              </a:xfrm>
              <a:prstGeom prst="rect">
                <a:avLst/>
              </a:prstGeom>
              <a:blipFill>
                <a:blip r:embed="rId14"/>
                <a:stretch>
                  <a:fillRect l="-16667" r="-15278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19">
            <a:extLst>
              <a:ext uri="{FF2B5EF4-FFF2-40B4-BE49-F238E27FC236}">
                <a16:creationId xmlns:a16="http://schemas.microsoft.com/office/drawing/2014/main" id="{89CBD348-BAEC-4C5C-BBD2-B7272ADD19E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88" y="4483535"/>
            <a:ext cx="1000372" cy="136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099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  <p:bldP spid="15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555524" y="2544777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44777"/>
                <a:ext cx="3064476" cy="1940916"/>
              </a:xfrm>
              <a:prstGeom prst="rect">
                <a:avLst/>
              </a:prstGeom>
              <a:blipFill>
                <a:blip r:embed="rId2"/>
                <a:stretch>
                  <a:fillRect l="-8317" t="-6542" r="-12871" b="-43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7729" y="257577"/>
            <a:ext cx="41949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wheel of fortune pictured offers a prize when it lands on _______________.</a:t>
            </a:r>
          </a:p>
          <a:p>
            <a:endParaRPr lang="en-GB" sz="2400" dirty="0"/>
          </a:p>
          <a:p>
            <a:r>
              <a:rPr lang="en-US" sz="2400" dirty="0"/>
              <a:t>What is the probability that a player does not win in two spins?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97493" y="257577"/>
            <a:ext cx="32308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 tree diagram shows the probability of Sally being late or on time for a meeting; the days are independent. Use the tree diagram to calculate the probability that Sally is on time on both days.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7729" y="3763352"/>
                <a:ext cx="419491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bag contains square, circular and triangular counters;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GB" sz="2000" dirty="0"/>
                  <a:t> counters in the bag. There are _____ triangular counters in the bag and the number of square counters is double the number of circular counters.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What is the probability of picking a square counter? </a:t>
                </a:r>
                <a:endParaRPr lang="en-US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3763352"/>
                <a:ext cx="4194915" cy="2862322"/>
              </a:xfrm>
              <a:prstGeom prst="rect">
                <a:avLst/>
              </a:prstGeom>
              <a:blipFill>
                <a:blip r:embed="rId3"/>
                <a:stretch>
                  <a:fillRect l="-1453" t="-1064" r="-291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686633" y="3789856"/>
            <a:ext cx="41949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There are two flavours of sweet left in a packet: strawberry and lime. There are _____ lime flavoured sweets and _____ sweets in total.</a:t>
            </a:r>
          </a:p>
          <a:p>
            <a:endParaRPr lang="en-GB" sz="2200" dirty="0"/>
          </a:p>
          <a:p>
            <a:r>
              <a:rPr lang="en-GB" sz="2200" dirty="0"/>
              <a:t>What is the probability of choosing a strawberry sweet at random?</a:t>
            </a:r>
            <a:endParaRPr lang="en-US" sz="22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8608D4-5AE6-4A2B-A706-9EC2D08B9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585" y="657401"/>
            <a:ext cx="1696900" cy="171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8568E1-0F8B-49B7-9825-26C8788C5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313" y="259924"/>
            <a:ext cx="2352675" cy="3000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160749-F777-498F-A404-22627A02D7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t="7071" r="8220" b="7203"/>
          <a:stretch/>
        </p:blipFill>
        <p:spPr>
          <a:xfrm>
            <a:off x="8302175" y="2554269"/>
            <a:ext cx="845049" cy="85621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ED52BDF-F97E-40B6-AAA1-01C5425EACA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81" y="4923374"/>
            <a:ext cx="1059376" cy="1496945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460A860-20A6-4C82-A355-56462013D09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r="8478"/>
          <a:stretch/>
        </p:blipFill>
        <p:spPr>
          <a:xfrm>
            <a:off x="6372167" y="5028693"/>
            <a:ext cx="1072674" cy="128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961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4555524" y="2544777"/>
                <a:ext cx="3064476" cy="194091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16</m:t>
                        </m:r>
                      </m:num>
                      <m:den>
                        <m:r>
                          <a:rPr lang="en-GB" sz="48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en-GB" sz="48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544777"/>
                <a:ext cx="3064476" cy="1940916"/>
              </a:xfrm>
              <a:prstGeom prst="rect">
                <a:avLst/>
              </a:prstGeom>
              <a:blipFill>
                <a:blip r:embed="rId2"/>
                <a:stretch>
                  <a:fillRect l="-8317" t="-6542" r="-12871" b="-436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7729" y="257577"/>
            <a:ext cx="41949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wheel of fortune pictured offers a prize when it lands on _______________.</a:t>
            </a:r>
          </a:p>
          <a:p>
            <a:endParaRPr lang="en-GB" sz="2400" dirty="0"/>
          </a:p>
          <a:p>
            <a:r>
              <a:rPr lang="en-US" sz="2400" dirty="0"/>
              <a:t>What is the probability that a player does not win in two spins?</a:t>
            </a:r>
            <a:endParaRPr lang="en-GB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297493" y="257577"/>
            <a:ext cx="32308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The tree diagram shows the probability of Sally being late or on time for a meeting; the days are independent. Use the tree diagram to calculate the probability that Sally is on time on both days.</a:t>
            </a:r>
            <a:endParaRPr lang="en-US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/>
              <p:cNvSpPr txBox="1"/>
              <p:nvPr/>
            </p:nvSpPr>
            <p:spPr>
              <a:xfrm>
                <a:off x="347729" y="3763352"/>
                <a:ext cx="4194915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000" dirty="0"/>
                  <a:t>A bag contains square, circular and triangular counters; there are </a:t>
                </a:r>
                <a14:m>
                  <m:oMath xmlns:m="http://schemas.openxmlformats.org/officeDocument/2006/math">
                    <m:r>
                      <a:rPr lang="en-GB" sz="2000" b="0" i="1" smtClean="0">
                        <a:latin typeface="Cambria Math" panose="02040503050406030204" pitchFamily="18" charset="0"/>
                      </a:rPr>
                      <m:t>100</m:t>
                    </m:r>
                  </m:oMath>
                </a14:m>
                <a:r>
                  <a:rPr lang="en-GB" sz="2000" dirty="0"/>
                  <a:t> counters in the bag. There are _____ triangular counters in the bag and the number of square counters is double the number of circular counters.</a:t>
                </a:r>
              </a:p>
              <a:p>
                <a:endParaRPr lang="en-GB" sz="2000" dirty="0"/>
              </a:p>
              <a:p>
                <a:r>
                  <a:rPr lang="en-GB" sz="2000" dirty="0"/>
                  <a:t>What is the probability of picking a square counter? </a:t>
                </a:r>
                <a:endParaRPr lang="en-US" sz="2000" dirty="0"/>
              </a:p>
            </p:txBody>
          </p:sp>
        </mc:Choice>
        <mc:Fallback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729" y="3763352"/>
                <a:ext cx="4194915" cy="2862322"/>
              </a:xfrm>
              <a:prstGeom prst="rect">
                <a:avLst/>
              </a:prstGeom>
              <a:blipFill>
                <a:blip r:embed="rId3"/>
                <a:stretch>
                  <a:fillRect l="-1453" t="-1064" r="-291" b="-27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7686633" y="3789856"/>
            <a:ext cx="419491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200" dirty="0"/>
              <a:t>There are two flavours of sweet left in a packet: strawberry and lime. There are _____ lime flavoured sweets and _____ sweets in total.</a:t>
            </a:r>
          </a:p>
          <a:p>
            <a:endParaRPr lang="en-GB" sz="2200" dirty="0"/>
          </a:p>
          <a:p>
            <a:r>
              <a:rPr lang="en-GB" sz="2200" dirty="0"/>
              <a:t>What is the probability of choosing a strawberry sweet at random?</a:t>
            </a:r>
            <a:endParaRPr lang="en-US" sz="22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31D045-6604-4163-903E-0BFEBAAEA2FC}"/>
              </a:ext>
            </a:extLst>
          </p:cNvPr>
          <p:cNvSpPr txBox="1"/>
          <p:nvPr/>
        </p:nvSpPr>
        <p:spPr>
          <a:xfrm>
            <a:off x="894684" y="948996"/>
            <a:ext cx="14509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</a:rPr>
              <a:t>yellow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E8608D4-5AE6-4A2B-A706-9EC2D08B96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9585" y="657401"/>
            <a:ext cx="1696900" cy="171075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F8568E1-0F8B-49B7-9825-26C8788C51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8313" y="259924"/>
            <a:ext cx="2352675" cy="300037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8160749-F777-498F-A404-22627A02D79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72" t="7071" r="8220" b="7203"/>
          <a:stretch/>
        </p:blipFill>
        <p:spPr>
          <a:xfrm>
            <a:off x="8302175" y="2554269"/>
            <a:ext cx="845049" cy="85621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71A0D6-87E0-433E-8F31-B2D514E691A1}"/>
                  </a:ext>
                </a:extLst>
              </p:cNvPr>
              <p:cNvSpPr txBox="1"/>
              <p:nvPr/>
            </p:nvSpPr>
            <p:spPr>
              <a:xfrm>
                <a:off x="9704578" y="1179828"/>
                <a:ext cx="190758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971A0D6-87E0-433E-8F31-B2D514E69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578" y="1179828"/>
                <a:ext cx="190758" cy="51943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8B7DD8-29C0-4BB5-A2DA-24D5B7493AC4}"/>
                  </a:ext>
                </a:extLst>
              </p:cNvPr>
              <p:cNvSpPr txBox="1"/>
              <p:nvPr/>
            </p:nvSpPr>
            <p:spPr>
              <a:xfrm>
                <a:off x="10877395" y="537098"/>
                <a:ext cx="190758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38B7DD8-29C0-4BB5-A2DA-24D5B7493A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7395" y="537098"/>
                <a:ext cx="190758" cy="5194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8C11D4-083E-495D-A8CC-EF014E2E8760}"/>
                  </a:ext>
                </a:extLst>
              </p:cNvPr>
              <p:cNvSpPr txBox="1"/>
              <p:nvPr/>
            </p:nvSpPr>
            <p:spPr>
              <a:xfrm>
                <a:off x="10877395" y="2025339"/>
                <a:ext cx="190758" cy="5194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E8C11D4-083E-495D-A8CC-EF014E2E87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7395" y="2025339"/>
                <a:ext cx="190758" cy="51943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5BD25F-7495-45A1-A6AC-407731F6F964}"/>
                  </a:ext>
                </a:extLst>
              </p:cNvPr>
              <p:cNvSpPr txBox="1"/>
              <p:nvPr/>
            </p:nvSpPr>
            <p:spPr>
              <a:xfrm>
                <a:off x="9704578" y="2420551"/>
                <a:ext cx="1907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45BD25F-7495-45A1-A6AC-407731F6F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578" y="2420551"/>
                <a:ext cx="190758" cy="520463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1279A6-7AAA-4A44-A221-BE54AB2689B8}"/>
                  </a:ext>
                </a:extLst>
              </p:cNvPr>
              <p:cNvSpPr txBox="1"/>
              <p:nvPr/>
            </p:nvSpPr>
            <p:spPr>
              <a:xfrm>
                <a:off x="10877395" y="1439547"/>
                <a:ext cx="1907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151279A6-7AAA-4A44-A221-BE54AB2689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7395" y="1439547"/>
                <a:ext cx="190758" cy="52046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469B69-1CC0-47FF-AB46-132C5B522E4D}"/>
                  </a:ext>
                </a:extLst>
              </p:cNvPr>
              <p:cNvSpPr txBox="1"/>
              <p:nvPr/>
            </p:nvSpPr>
            <p:spPr>
              <a:xfrm>
                <a:off x="10873353" y="2947850"/>
                <a:ext cx="190758" cy="52046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D469B69-1CC0-47FF-AB46-132C5B522E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3353" y="2947850"/>
                <a:ext cx="190758" cy="52046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4CC4D4-5B0E-481E-9836-A26DF365F765}"/>
                  </a:ext>
                </a:extLst>
              </p:cNvPr>
              <p:cNvSpPr txBox="1"/>
              <p:nvPr/>
            </p:nvSpPr>
            <p:spPr>
              <a:xfrm>
                <a:off x="3797062" y="4405003"/>
                <a:ext cx="211596" cy="30777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0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24CC4D4-5B0E-481E-9836-A26DF365F7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97062" y="4405003"/>
                <a:ext cx="211596" cy="307777"/>
              </a:xfrm>
              <a:prstGeom prst="rect">
                <a:avLst/>
              </a:prstGeom>
              <a:blipFill>
                <a:blip r:embed="rId13"/>
                <a:stretch>
                  <a:fillRect l="-28571" r="-25714" b="-6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5">
            <a:extLst>
              <a:ext uri="{FF2B5EF4-FFF2-40B4-BE49-F238E27FC236}">
                <a16:creationId xmlns:a16="http://schemas.microsoft.com/office/drawing/2014/main" id="{3ED52BDF-F97E-40B6-AAA1-01C5425EACA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581" y="4923374"/>
            <a:ext cx="1059376" cy="1496945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421990-5EA6-4DB5-8D23-F091E23CAA14}"/>
                  </a:ext>
                </a:extLst>
              </p:cNvPr>
              <p:cNvSpPr txBox="1"/>
              <p:nvPr/>
            </p:nvSpPr>
            <p:spPr>
              <a:xfrm>
                <a:off x="10463452" y="4820907"/>
                <a:ext cx="26770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70421990-5EA6-4DB5-8D23-F091E23CAA1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63452" y="4820907"/>
                <a:ext cx="267702" cy="369332"/>
              </a:xfrm>
              <a:prstGeom prst="rect">
                <a:avLst/>
              </a:prstGeom>
              <a:blipFill>
                <a:blip r:embed="rId15"/>
                <a:stretch>
                  <a:fillRect l="-15909" r="-15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86A9943-0385-45AC-9508-478A7817B45C}"/>
                  </a:ext>
                </a:extLst>
              </p:cNvPr>
              <p:cNvSpPr txBox="1"/>
              <p:nvPr/>
            </p:nvSpPr>
            <p:spPr>
              <a:xfrm>
                <a:off x="9562304" y="4403971"/>
                <a:ext cx="705706" cy="3693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type m:val="skw"/>
                          <m:ctrlP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num>
                        <m:den>
                          <m:r>
                            <a:rPr lang="en-GB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𝟐𝟓</m:t>
                          </m:r>
                        </m:den>
                      </m:f>
                    </m:oMath>
                  </m:oMathPara>
                </a14:m>
                <a:endParaRPr lang="en-GB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586A9943-0385-45AC-9508-478A7817B4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62304" y="4403971"/>
                <a:ext cx="705706" cy="369397"/>
              </a:xfrm>
              <a:prstGeom prst="rect">
                <a:avLst/>
              </a:prstGeom>
              <a:blipFill>
                <a:blip r:embed="rId16"/>
                <a:stretch>
                  <a:fillRect l="-33043" t="-157377" r="-86957" b="-2377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5" name="Picture 24">
            <a:extLst>
              <a:ext uri="{FF2B5EF4-FFF2-40B4-BE49-F238E27FC236}">
                <a16:creationId xmlns:a16="http://schemas.microsoft.com/office/drawing/2014/main" id="{2F097B52-6C76-45EF-AF06-BA141FA3E78F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7" r="8478"/>
          <a:stretch/>
        </p:blipFill>
        <p:spPr>
          <a:xfrm>
            <a:off x="6372167" y="5028693"/>
            <a:ext cx="1072674" cy="1286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691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3CB3646-2086-41AE-8BED-B160639AFCD7}"/>
              </a:ext>
            </a:extLst>
          </p:cNvPr>
          <p:cNvCxnSpPr/>
          <p:nvPr/>
        </p:nvCxnSpPr>
        <p:spPr>
          <a:xfrm>
            <a:off x="6082748" y="0"/>
            <a:ext cx="0" cy="68580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7B7F970-E967-40FC-9EB9-BBAED7627C4F}"/>
              </a:ext>
            </a:extLst>
          </p:cNvPr>
          <p:cNvCxnSpPr/>
          <p:nvPr/>
        </p:nvCxnSpPr>
        <p:spPr>
          <a:xfrm>
            <a:off x="0" y="3511825"/>
            <a:ext cx="12192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4800" dirty="0"/>
                  <a:t>The answer is </a:t>
                </a:r>
                <a14:m>
                  <m:oMath xmlns:m="http://schemas.openxmlformats.org/officeDocument/2006/math">
                    <a:fld id="{88A8CB5B-F1AE-4EA2-BB5C-684A54DBBF10}" type="mathplaceholder">
                      <a:rPr lang="en-GB" sz="4800" i="1" smtClean="0">
                        <a:latin typeface="Cambria Math" panose="02040503050406030204" pitchFamily="18" charset="0"/>
                      </a:rPr>
                      <a:t>Type equation here.</a:t>
                    </a:fld>
                  </m:oMath>
                </a14:m>
                <a:endParaRPr lang="en-GB" sz="48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55524" y="2677297"/>
                <a:ext cx="3064476" cy="3046988"/>
              </a:xfrm>
              <a:prstGeom prst="rect">
                <a:avLst/>
              </a:prstGeom>
              <a:blipFill rotWithShape="0">
                <a:blip r:embed="rId2"/>
                <a:stretch>
                  <a:fillRect l="-8317" t="-4183" r="-1287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347729" y="257577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607121" y="257577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7729" y="3763352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7633625" y="3763352"/>
            <a:ext cx="4194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Type here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201990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</TotalTime>
  <Words>1411</Words>
  <Application>Microsoft Office PowerPoint</Application>
  <PresentationFormat>Widescreen</PresentationFormat>
  <Paragraphs>197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Cambria Math</vt:lpstr>
      <vt:lpstr>Office Theme</vt:lpstr>
      <vt:lpstr>The answer is… What was the question? *Probability Special*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Roedean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answer is… What was the question? n</dc:title>
  <dc:creator>A.Lutwyche</dc:creator>
  <cp:lastModifiedBy>A.Lutwyche</cp:lastModifiedBy>
  <cp:revision>40</cp:revision>
  <dcterms:created xsi:type="dcterms:W3CDTF">2018-03-15T11:25:58Z</dcterms:created>
  <dcterms:modified xsi:type="dcterms:W3CDTF">2018-05-27T11:18:09Z</dcterms:modified>
</cp:coreProperties>
</file>