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65" r:id="rId4"/>
    <p:sldId id="263" r:id="rId5"/>
    <p:sldId id="266" r:id="rId6"/>
    <p:sldId id="264" r:id="rId7"/>
    <p:sldId id="275" r:id="rId8"/>
    <p:sldId id="261" r:id="rId9"/>
    <p:sldId id="271" r:id="rId10"/>
    <p:sldId id="267" r:id="rId11"/>
    <p:sldId id="273" r:id="rId12"/>
    <p:sldId id="272" r:id="rId13"/>
    <p:sldId id="274" r:id="rId14"/>
    <p:sldId id="270" r:id="rId15"/>
    <p:sldId id="26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27/03/2020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708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27/03/2020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2807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27/03/2020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599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27/03/2020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75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27/03/2020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33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27/03/2020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5551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27/03/2020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2689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27/03/2020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9919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27/03/2020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3016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27/03/2020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581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0083A-6FA4-4E71-8C10-8B65A5C426BE}" type="datetimeFigureOut">
              <a:rPr lang="en-GB" smtClean="0"/>
              <a:t>27/03/2020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491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A0083A-6FA4-4E71-8C10-8B65A5C426BE}" type="datetimeFigureOut">
              <a:rPr lang="en-GB" smtClean="0"/>
              <a:t>27/03/2020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FE54C7-6BE7-4D56-967E-6EB7CF3E5D4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84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3.png"/><Relationship Id="rId7" Type="http://schemas.openxmlformats.org/officeDocument/2006/relationships/image" Target="../media/image3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30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GB" sz="8000" b="1" dirty="0"/>
              <a:t>Sets and Venn Diagrams Matching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933789"/>
          </a:xfrm>
        </p:spPr>
        <p:txBody>
          <a:bodyPr>
            <a:noAutofit/>
          </a:bodyPr>
          <a:lstStyle/>
          <a:p>
            <a:r>
              <a:rPr lang="en-GB" sz="3200" dirty="0"/>
              <a:t>Match one group to the other.</a:t>
            </a:r>
          </a:p>
          <a:p>
            <a:r>
              <a:rPr lang="en-GB" sz="3200" dirty="0"/>
              <a:t>There will be “spare” ones – what answers should be there?</a:t>
            </a:r>
          </a:p>
        </p:txBody>
      </p:sp>
    </p:spTree>
    <p:extLst>
      <p:ext uri="{BB962C8B-B14F-4D97-AF65-F5344CB8AC3E}">
        <p14:creationId xmlns:p14="http://schemas.microsoft.com/office/powerpoint/2010/main" val="3525684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240450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2404505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84379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843798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10575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1,2,3,4,</m:t>
                      </m:r>
                    </m:oMath>
                  </m:oMathPara>
                </a14:m>
                <a:endParaRPr lang="en-GB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5,6,7,8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105755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456385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7,8,9,</m:t>
                      </m:r>
                    </m:oMath>
                  </m:oMathPara>
                </a14:m>
                <a:endParaRPr lang="en-GB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10,11,12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4563852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CB60A02-D803-4FF2-A65B-C58969F9C32F}"/>
                  </a:ext>
                </a:extLst>
              </p:cNvPr>
              <p:cNvSpPr txBox="1"/>
              <p:nvPr/>
            </p:nvSpPr>
            <p:spPr>
              <a:xfrm>
                <a:off x="291548" y="1054086"/>
                <a:ext cx="11582400" cy="12003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𝐼𝑛𝑡𝑒𝑔𝑒𝑟𝑠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𝑓𝑟𝑜𝑚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1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𝑡𝑜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12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𝑖𝑛𝑐𝑙𝑢𝑠𝑖𝑣𝑒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1,2,3,4,5,6</m:t>
                        </m:r>
                      </m:e>
                    </m:d>
                  </m:oMath>
                </a14:m>
                <a:r>
                  <a:rPr lang="en-GB" sz="2400" dirty="0"/>
                  <a:t> </a:t>
                </a:r>
              </a:p>
              <a:p>
                <a:pPr algn="ctr"/>
                <a:r>
                  <a:rPr lang="en-GB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4,5,6,7,8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CB60A02-D803-4FF2-A65B-C58969F9C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8" y="1054086"/>
                <a:ext cx="11582400" cy="1200329"/>
              </a:xfrm>
              <a:prstGeom prst="rect">
                <a:avLst/>
              </a:prstGeom>
              <a:blipFill rotWithShape="0">
                <a:blip r:embed="rId7"/>
                <a:stretch>
                  <a:fillRect t="-3518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01413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1 -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240450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2404505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84379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843798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10575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1,2,3,4,</m:t>
                      </m:r>
                    </m:oMath>
                  </m:oMathPara>
                </a14:m>
                <a:endParaRPr lang="en-GB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5,6,7,8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105755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456385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7,8,9,</m:t>
                      </m:r>
                    </m:oMath>
                  </m:oMathPara>
                </a14:m>
                <a:endParaRPr lang="en-GB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10,11,12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4563852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CB60A02-D803-4FF2-A65B-C58969F9C32F}"/>
                  </a:ext>
                </a:extLst>
              </p:cNvPr>
              <p:cNvSpPr txBox="1"/>
              <p:nvPr/>
            </p:nvSpPr>
            <p:spPr>
              <a:xfrm>
                <a:off x="291548" y="1054086"/>
                <a:ext cx="11582400" cy="12003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𝐼𝑛𝑡𝑒𝑔𝑒𝑟𝑠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𝑓𝑟𝑜𝑚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1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𝑡𝑜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12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𝑖𝑛𝑐𝑙𝑢𝑠𝑖𝑣𝑒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1,2,3,4,5,6</m:t>
                        </m:r>
                      </m:e>
                    </m:d>
                  </m:oMath>
                </a14:m>
                <a:r>
                  <a:rPr lang="en-GB" sz="2400" dirty="0"/>
                  <a:t> </a:t>
                </a:r>
              </a:p>
              <a:p>
                <a:pPr algn="ctr"/>
                <a:r>
                  <a:rPr lang="en-GB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4,5,6,7,8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CB60A02-D803-4FF2-A65B-C58969F9C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8" y="1054086"/>
                <a:ext cx="11582400" cy="1200329"/>
              </a:xfrm>
              <a:prstGeom prst="rect">
                <a:avLst/>
              </a:prstGeom>
              <a:blipFill rotWithShape="0">
                <a:blip r:embed="rId7"/>
                <a:stretch>
                  <a:fillRect t="-3518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B330DF84-0A58-4222-9D66-5B9601812E44}"/>
              </a:ext>
            </a:extLst>
          </p:cNvPr>
          <p:cNvCxnSpPr>
            <a:stCxn id="3" idx="0"/>
            <a:endCxn id="11" idx="2"/>
          </p:cNvCxnSpPr>
          <p:nvPr/>
        </p:nvCxnSpPr>
        <p:spPr>
          <a:xfrm>
            <a:off x="2831947" y="3059414"/>
            <a:ext cx="5991554" cy="2159347"/>
          </a:xfrm>
          <a:prstGeom prst="curvedConnector3">
            <a:avLst>
              <a:gd name="adj1" fmla="val 69685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loud 12">
                <a:extLst>
                  <a:ext uri="{FF2B5EF4-FFF2-40B4-BE49-F238E27FC236}">
                    <a16:creationId xmlns:a16="http://schemas.microsoft.com/office/drawing/2014/main" id="{B58C9AA1-1E87-48E2-95D2-00EB39356039}"/>
                  </a:ext>
                </a:extLst>
              </p:cNvPr>
              <p:cNvSpPr/>
              <p:nvPr/>
            </p:nvSpPr>
            <p:spPr>
              <a:xfrm>
                <a:off x="5459375" y="518410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4,5,6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Cloud 12">
                <a:extLst>
                  <a:ext uri="{FF2B5EF4-FFF2-40B4-BE49-F238E27FC236}">
                    <a16:creationId xmlns:a16="http://schemas.microsoft.com/office/drawing/2014/main" id="{B58C9AA1-1E87-48E2-95D2-00EB393560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375" y="5184108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Connector: Curved 14">
            <a:extLst>
              <a:ext uri="{FF2B5EF4-FFF2-40B4-BE49-F238E27FC236}">
                <a16:creationId xmlns:a16="http://schemas.microsoft.com/office/drawing/2014/main" id="{70B02E77-ACDD-497A-AEEE-B9351764D99A}"/>
              </a:ext>
            </a:extLst>
          </p:cNvPr>
          <p:cNvCxnSpPr>
            <a:stCxn id="4" idx="0"/>
            <a:endCxn id="13" idx="2"/>
          </p:cNvCxnSpPr>
          <p:nvPr/>
        </p:nvCxnSpPr>
        <p:spPr>
          <a:xfrm>
            <a:off x="2831947" y="4498707"/>
            <a:ext cx="2634385" cy="1340310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5744085B-CEAA-4133-A9E3-840B1EF4D7E3}"/>
              </a:ext>
            </a:extLst>
          </p:cNvPr>
          <p:cNvCxnSpPr>
            <a:stCxn id="5" idx="0"/>
            <a:endCxn id="10" idx="2"/>
          </p:cNvCxnSpPr>
          <p:nvPr/>
        </p:nvCxnSpPr>
        <p:spPr>
          <a:xfrm flipV="1">
            <a:off x="2831946" y="3760664"/>
            <a:ext cx="5991555" cy="2172506"/>
          </a:xfrm>
          <a:prstGeom prst="curvedConnector3">
            <a:avLst>
              <a:gd name="adj1" fmla="val 35181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624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240450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2404505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84379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843798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10575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105755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456385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4563852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CB60A02-D803-4FF2-A65B-C58969F9C32F}"/>
                  </a:ext>
                </a:extLst>
              </p:cNvPr>
              <p:cNvSpPr txBox="1"/>
              <p:nvPr/>
            </p:nvSpPr>
            <p:spPr>
              <a:xfrm>
                <a:off x="291548" y="1040834"/>
                <a:ext cx="11582400" cy="12003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𝐼𝑛𝑡𝑒𝑔𝑒𝑟𝑠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𝑓𝑟𝑜𝑚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1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𝑡𝑜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12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𝑖𝑛𝑐𝑙𝑢𝑠𝑖𝑣𝑒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𝑝𝑟𝑖𝑚𝑒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𝑛𝑢𝑚𝑏𝑒𝑟𝑠</m:t>
                        </m:r>
                      </m:e>
                    </m:d>
                  </m:oMath>
                </a14:m>
                <a:r>
                  <a:rPr lang="en-GB" sz="2400" dirty="0"/>
                  <a:t> </a:t>
                </a:r>
              </a:p>
              <a:p>
                <a:pPr algn="ctr"/>
                <a:r>
                  <a:rPr lang="en-GB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𝑓𝑎𝑐𝑡𝑜𝑟𝑠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12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CB60A02-D803-4FF2-A65B-C58969F9C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8" y="1040834"/>
                <a:ext cx="11582400" cy="1200329"/>
              </a:xfrm>
              <a:prstGeom prst="rect">
                <a:avLst/>
              </a:prstGeom>
              <a:blipFill rotWithShape="0">
                <a:blip r:embed="rId7"/>
                <a:stretch>
                  <a:fillRect t="-3518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98953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2 -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240450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2404505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84379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843798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en-GB" sz="24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10575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105755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456385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4563852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CB60A02-D803-4FF2-A65B-C58969F9C32F}"/>
                  </a:ext>
                </a:extLst>
              </p:cNvPr>
              <p:cNvSpPr txBox="1"/>
              <p:nvPr/>
            </p:nvSpPr>
            <p:spPr>
              <a:xfrm>
                <a:off x="291548" y="1040834"/>
                <a:ext cx="11582400" cy="12003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𝐼𝑛𝑡𝑒𝑔𝑒𝑟𝑠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𝑓𝑟𝑜𝑚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1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𝑡𝑜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12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𝑖𝑛𝑐𝑙𝑢𝑠𝑖𝑣𝑒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𝑝𝑟𝑖𝑚𝑒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𝑛𝑢𝑚𝑏𝑒𝑟𝑠</m:t>
                        </m:r>
                      </m:e>
                    </m:d>
                  </m:oMath>
                </a14:m>
                <a:r>
                  <a:rPr lang="en-GB" sz="2400" dirty="0"/>
                  <a:t> </a:t>
                </a:r>
              </a:p>
              <a:p>
                <a:pPr algn="ctr"/>
                <a:r>
                  <a:rPr lang="en-GB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𝑓𝑎𝑐𝑡𝑜𝑟𝑠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𝑜𝑓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12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CB60A02-D803-4FF2-A65B-C58969F9C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8" y="1040834"/>
                <a:ext cx="11582400" cy="1200329"/>
              </a:xfrm>
              <a:prstGeom prst="rect">
                <a:avLst/>
              </a:prstGeom>
              <a:blipFill rotWithShape="0">
                <a:blip r:embed="rId7"/>
                <a:stretch>
                  <a:fillRect t="-3518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loud 8">
                <a:extLst>
                  <a:ext uri="{FF2B5EF4-FFF2-40B4-BE49-F238E27FC236}">
                    <a16:creationId xmlns:a16="http://schemas.microsoft.com/office/drawing/2014/main" id="{0694006B-27B7-498F-904B-873EBCAB800D}"/>
                  </a:ext>
                </a:extLst>
              </p:cNvPr>
              <p:cNvSpPr/>
              <p:nvPr/>
            </p:nvSpPr>
            <p:spPr>
              <a:xfrm>
                <a:off x="5074697" y="4891307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GB" sz="28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9" name="Cloud 8">
                <a:extLst>
                  <a:ext uri="{FF2B5EF4-FFF2-40B4-BE49-F238E27FC236}">
                    <a16:creationId xmlns:a16="http://schemas.microsoft.com/office/drawing/2014/main" id="{0694006B-27B7-498F-904B-873EBCAB80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74697" y="4891307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665E18C3-9E7E-4EC6-9114-5AAC0C33AC96}"/>
              </a:ext>
            </a:extLst>
          </p:cNvPr>
          <p:cNvCxnSpPr>
            <a:stCxn id="3" idx="0"/>
            <a:endCxn id="10" idx="2"/>
          </p:cNvCxnSpPr>
          <p:nvPr/>
        </p:nvCxnSpPr>
        <p:spPr>
          <a:xfrm>
            <a:off x="2831947" y="3059414"/>
            <a:ext cx="5991554" cy="701250"/>
          </a:xfrm>
          <a:prstGeom prst="curvedConnector3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A1E0549F-240C-4B97-BF76-B05BC1CA9A85}"/>
              </a:ext>
            </a:extLst>
          </p:cNvPr>
          <p:cNvCxnSpPr>
            <a:stCxn id="4" idx="0"/>
            <a:endCxn id="11" idx="2"/>
          </p:cNvCxnSpPr>
          <p:nvPr/>
        </p:nvCxnSpPr>
        <p:spPr>
          <a:xfrm>
            <a:off x="2831947" y="4498707"/>
            <a:ext cx="5991554" cy="720054"/>
          </a:xfrm>
          <a:prstGeom prst="curvedConnector3">
            <a:avLst>
              <a:gd name="adj1" fmla="val 79417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5711D78D-3362-491B-9872-475DA8E16B70}"/>
              </a:ext>
            </a:extLst>
          </p:cNvPr>
          <p:cNvCxnSpPr>
            <a:stCxn id="5" idx="0"/>
            <a:endCxn id="9" idx="2"/>
          </p:cNvCxnSpPr>
          <p:nvPr/>
        </p:nvCxnSpPr>
        <p:spPr>
          <a:xfrm flipV="1">
            <a:off x="2831946" y="5546216"/>
            <a:ext cx="2249708" cy="386954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9397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240450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2404505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84379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843798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295861" y="2699387"/>
                <a:ext cx="3233529" cy="1716186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1,4,8,9,16,</m:t>
                      </m:r>
                    </m:oMath>
                  </m:oMathPara>
                </a14:m>
                <a:endParaRPr lang="en-GB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25,27,36,49,64,</m:t>
                      </m:r>
                    </m:oMath>
                  </m:oMathPara>
                </a14:m>
                <a:endParaRPr lang="en-GB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81,100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861" y="2699387"/>
                <a:ext cx="3233529" cy="1716186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456385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1,64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4563852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CB60A02-D803-4FF2-A65B-C58969F9C32F}"/>
                  </a:ext>
                </a:extLst>
              </p:cNvPr>
              <p:cNvSpPr txBox="1"/>
              <p:nvPr/>
            </p:nvSpPr>
            <p:spPr>
              <a:xfrm>
                <a:off x="291548" y="1054086"/>
                <a:ext cx="11582400" cy="12003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𝑖𝑛𝑡𝑒𝑔𝑒𝑟𝑠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𝑓𝑟𝑜𝑚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1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𝑡𝑜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100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𝑖𝑛𝑐𝑙𝑢𝑠𝑖𝑣𝑒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𝑠𝑞𝑢𝑎𝑟𝑒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𝑛𝑢𝑚𝑏𝑒𝑟𝑠</m:t>
                        </m:r>
                      </m:e>
                    </m:d>
                  </m:oMath>
                </a14:m>
                <a:r>
                  <a:rPr lang="en-GB" sz="2400" dirty="0"/>
                  <a:t> </a:t>
                </a:r>
              </a:p>
              <a:p>
                <a:pPr algn="ctr"/>
                <a:r>
                  <a:rPr lang="en-GB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𝑐𝑢𝑏𝑒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𝑛𝑢𝑚𝑏𝑒𝑟𝑠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CB60A02-D803-4FF2-A65B-C58969F9C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8" y="1054086"/>
                <a:ext cx="11582400" cy="1200329"/>
              </a:xfrm>
              <a:prstGeom prst="rect">
                <a:avLst/>
              </a:prstGeom>
              <a:blipFill>
                <a:blip r:embed="rId7"/>
                <a:stretch>
                  <a:fillRect t="-3518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63067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3 -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240450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𝑀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2404505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84379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843798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295861" y="2699387"/>
                <a:ext cx="3233529" cy="1716186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1,4,8,9,16,</m:t>
                      </m:r>
                    </m:oMath>
                  </m:oMathPara>
                </a14:m>
                <a:endParaRPr lang="en-GB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25,27,36,49,64,</m:t>
                      </m:r>
                    </m:oMath>
                  </m:oMathPara>
                </a14:m>
                <a:endParaRPr lang="en-GB" sz="2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81,100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5861" y="2699387"/>
                <a:ext cx="3233529" cy="1716186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456385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1,64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4563852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CB60A02-D803-4FF2-A65B-C58969F9C32F}"/>
                  </a:ext>
                </a:extLst>
              </p:cNvPr>
              <p:cNvSpPr txBox="1"/>
              <p:nvPr/>
            </p:nvSpPr>
            <p:spPr>
              <a:xfrm>
                <a:off x="291548" y="1054086"/>
                <a:ext cx="11582400" cy="12003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𝑖𝑛𝑡𝑒𝑔𝑒𝑟𝑠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𝑓𝑟𝑜𝑚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1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𝑡𝑜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100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𝑖𝑛𝑐𝑙𝑢𝑠𝑖𝑣𝑒</m:t>
                        </m:r>
                      </m:e>
                    </m:d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𝑠𝑞𝑢𝑎𝑟𝑒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𝑛𝑢𝑚𝑏𝑒𝑟𝑠</m:t>
                        </m:r>
                      </m:e>
                    </m:d>
                  </m:oMath>
                </a14:m>
                <a:r>
                  <a:rPr lang="en-GB" sz="2400" dirty="0"/>
                  <a:t> </a:t>
                </a:r>
              </a:p>
              <a:p>
                <a:pPr algn="ctr"/>
                <a:r>
                  <a:rPr lang="en-GB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𝑐𝑢𝑏𝑒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𝑛𝑢𝑚𝑏𝑒𝑟𝑠</m:t>
                        </m:r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CB60A02-D803-4FF2-A65B-C58969F9C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8" y="1054086"/>
                <a:ext cx="11582400" cy="1200329"/>
              </a:xfrm>
              <a:prstGeom prst="rect">
                <a:avLst/>
              </a:prstGeom>
              <a:blipFill>
                <a:blip r:embed="rId7"/>
                <a:stretch>
                  <a:fillRect t="-3518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422B0689-7A06-4335-B8B7-B094F98F320A}"/>
              </a:ext>
            </a:extLst>
          </p:cNvPr>
          <p:cNvCxnSpPr>
            <a:stCxn id="3" idx="0"/>
            <a:endCxn id="11" idx="2"/>
          </p:cNvCxnSpPr>
          <p:nvPr/>
        </p:nvCxnSpPr>
        <p:spPr>
          <a:xfrm>
            <a:off x="2831947" y="3059414"/>
            <a:ext cx="5991554" cy="2159347"/>
          </a:xfrm>
          <a:prstGeom prst="curvedConnector3">
            <a:avLst>
              <a:gd name="adj1" fmla="val 76099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or: Curved 8">
            <a:extLst>
              <a:ext uri="{FF2B5EF4-FFF2-40B4-BE49-F238E27FC236}">
                <a16:creationId xmlns:a16="http://schemas.microsoft.com/office/drawing/2014/main" id="{D3C4D535-BEAF-4D34-8F6E-080616B34517}"/>
              </a:ext>
            </a:extLst>
          </p:cNvPr>
          <p:cNvCxnSpPr>
            <a:cxnSpLocks/>
            <a:stCxn id="4" idx="0"/>
            <a:endCxn id="10" idx="2"/>
          </p:cNvCxnSpPr>
          <p:nvPr/>
        </p:nvCxnSpPr>
        <p:spPr>
          <a:xfrm flipV="1">
            <a:off x="2831947" y="3557480"/>
            <a:ext cx="5473944" cy="941227"/>
          </a:xfrm>
          <a:prstGeom prst="curvedConnector3">
            <a:avLst>
              <a:gd name="adj1" fmla="val 50000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loud 12">
                <a:extLst>
                  <a:ext uri="{FF2B5EF4-FFF2-40B4-BE49-F238E27FC236}">
                    <a16:creationId xmlns:a16="http://schemas.microsoft.com/office/drawing/2014/main" id="{A37A8AE4-04E9-44CD-B480-3D3DF1E74362}"/>
                  </a:ext>
                </a:extLst>
              </p:cNvPr>
              <p:cNvSpPr/>
              <p:nvPr/>
            </p:nvSpPr>
            <p:spPr>
              <a:xfrm>
                <a:off x="4834266" y="4923880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3" name="Cloud 12">
                <a:extLst>
                  <a:ext uri="{FF2B5EF4-FFF2-40B4-BE49-F238E27FC236}">
                    <a16:creationId xmlns:a16="http://schemas.microsoft.com/office/drawing/2014/main" id="{A37A8AE4-04E9-44CD-B480-3D3DF1E743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4266" y="4923880"/>
                <a:ext cx="2242751" cy="1309817"/>
              </a:xfrm>
              <a:prstGeom prst="cloud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nector: Curved 17">
            <a:extLst>
              <a:ext uri="{FF2B5EF4-FFF2-40B4-BE49-F238E27FC236}">
                <a16:creationId xmlns:a16="http://schemas.microsoft.com/office/drawing/2014/main" id="{266469B1-0C68-40A0-BFEB-0D8F74CF805B}"/>
              </a:ext>
            </a:extLst>
          </p:cNvPr>
          <p:cNvCxnSpPr>
            <a:stCxn id="5" idx="0"/>
            <a:endCxn id="13" idx="2"/>
          </p:cNvCxnSpPr>
          <p:nvPr/>
        </p:nvCxnSpPr>
        <p:spPr>
          <a:xfrm flipV="1">
            <a:off x="2831946" y="5578789"/>
            <a:ext cx="2009277" cy="354381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224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483933" y="965842"/>
                <a:ext cx="3760304" cy="2027582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33" y="965842"/>
                <a:ext cx="3760304" cy="2027582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483933" y="4384278"/>
            <a:ext cx="3760304" cy="202758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001149" y="2609607"/>
                <a:ext cx="4189701" cy="2156296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𝑖𝑛𝑡𝑒𝑔𝑒𝑟𝑠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𝑓𝑟𝑜𝑚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0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𝑡𝑜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15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𝑚𝑢𝑙𝑡𝑖𝑝𝑙𝑒𝑠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𝑜𝑑𝑑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𝑚𝑢𝑙𝑡𝑖𝑝𝑙𝑒𝑠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8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149" y="2609607"/>
                <a:ext cx="4189701" cy="2156296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951306" y="4386471"/>
                <a:ext cx="3760304" cy="2027582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306" y="4386471"/>
                <a:ext cx="3760304" cy="2027582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EFFCCAA9-2DD4-492A-9302-E736228C252B}"/>
                  </a:ext>
                </a:extLst>
              </p:cNvPr>
              <p:cNvSpPr/>
              <p:nvPr/>
            </p:nvSpPr>
            <p:spPr>
              <a:xfrm>
                <a:off x="7951306" y="965842"/>
                <a:ext cx="3760304" cy="2027582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=∅</m:t>
                      </m:r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EFFCCAA9-2DD4-492A-9302-E736228C25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306" y="965842"/>
                <a:ext cx="3760304" cy="2027582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E7BCC7B9-1DD9-436B-ADBF-E4A9F9161B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7555" y="4769956"/>
            <a:ext cx="2148016" cy="125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0184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4 -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483933" y="965842"/>
                <a:ext cx="3760304" cy="2027582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933" y="965842"/>
                <a:ext cx="3760304" cy="2027582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loud 4"/>
          <p:cNvSpPr/>
          <p:nvPr/>
        </p:nvSpPr>
        <p:spPr>
          <a:xfrm>
            <a:off x="483933" y="4384278"/>
            <a:ext cx="3760304" cy="202758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001149" y="2609607"/>
                <a:ext cx="4189701" cy="2156296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𝑖𝑛𝑡𝑒𝑔𝑒𝑟𝑠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𝑓𝑟𝑜𝑚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0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𝑡𝑜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15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𝑚𝑢𝑙𝑡𝑖𝑝𝑙𝑒𝑠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4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𝑜𝑑𝑑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𝑛𝑢𝑚𝑏𝑒𝑟𝑠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GB" sz="2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d>
                        <m:dPr>
                          <m:begChr m:val="{"/>
                          <m:endChr m:val="}"/>
                          <m:ctrlP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𝑚𝑢𝑙𝑡𝑖𝑝𝑙𝑒𝑠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8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01149" y="2609607"/>
                <a:ext cx="4189701" cy="2156296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951306" y="4386471"/>
                <a:ext cx="3760304" cy="2027582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306" y="4386471"/>
                <a:ext cx="3760304" cy="2027582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EFFCCAA9-2DD4-492A-9302-E736228C252B}"/>
                  </a:ext>
                </a:extLst>
              </p:cNvPr>
              <p:cNvSpPr/>
              <p:nvPr/>
            </p:nvSpPr>
            <p:spPr>
              <a:xfrm>
                <a:off x="7951306" y="965842"/>
                <a:ext cx="3760304" cy="2027582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=∅</m:t>
                      </m:r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Cloud 11">
                <a:extLst>
                  <a:ext uri="{FF2B5EF4-FFF2-40B4-BE49-F238E27FC236}">
                    <a16:creationId xmlns:a16="http://schemas.microsoft.com/office/drawing/2014/main" id="{EFFCCAA9-2DD4-492A-9302-E736228C25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1306" y="965842"/>
                <a:ext cx="3760304" cy="2027582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E7BCC7B9-1DD9-436B-ADBF-E4A9F9161B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7555" y="4769956"/>
            <a:ext cx="2148016" cy="125622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079179A-8328-4B71-A25C-8670DB32B3F2}"/>
              </a:ext>
            </a:extLst>
          </p:cNvPr>
          <p:cNvCxnSpPr/>
          <p:nvPr/>
        </p:nvCxnSpPr>
        <p:spPr>
          <a:xfrm flipH="1">
            <a:off x="7951306" y="2729948"/>
            <a:ext cx="569842" cy="26347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2E3615-9C78-4E2F-934D-5C322C00E603}"/>
              </a:ext>
            </a:extLst>
          </p:cNvPr>
          <p:cNvCxnSpPr>
            <a:cxnSpLocks/>
          </p:cNvCxnSpPr>
          <p:nvPr/>
        </p:nvCxnSpPr>
        <p:spPr>
          <a:xfrm flipV="1">
            <a:off x="4001149" y="4482685"/>
            <a:ext cx="690074" cy="2832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A99D69-5205-450D-BC4D-52571CA01AEC}"/>
                  </a:ext>
                </a:extLst>
              </p:cNvPr>
              <p:cNvSpPr txBox="1"/>
              <p:nvPr/>
            </p:nvSpPr>
            <p:spPr>
              <a:xfrm>
                <a:off x="9250676" y="5656849"/>
                <a:ext cx="82496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∉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0A99D69-5205-450D-BC4D-52571CA01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0676" y="5656849"/>
                <a:ext cx="824969" cy="369332"/>
              </a:xfrm>
              <a:prstGeom prst="rect">
                <a:avLst/>
              </a:prstGeom>
              <a:blipFill>
                <a:blip r:embed="rId7"/>
                <a:stretch>
                  <a:fillRect l="-8088" r="-8088" b="-147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202BA2C-B186-4229-9EED-BF61888CB384}"/>
                  </a:ext>
                </a:extLst>
              </p:cNvPr>
              <p:cNvSpPr/>
              <p:nvPr/>
            </p:nvSpPr>
            <p:spPr>
              <a:xfrm>
                <a:off x="1706707" y="2147942"/>
                <a:ext cx="104971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𝑪</m:t>
                      </m:r>
                      <m:r>
                        <a:rPr lang="en-GB" sz="24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⊂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𝑨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202BA2C-B186-4229-9EED-BF61888CB38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6707" y="2147942"/>
                <a:ext cx="1049711" cy="461665"/>
              </a:xfrm>
              <a:prstGeom prst="rect">
                <a:avLst/>
              </a:prstGeom>
              <a:blipFill>
                <a:blip r:embed="rId8"/>
                <a:stretch>
                  <a:fillRect l="-11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1412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</a:t>
            </a:r>
          </a:p>
        </p:txBody>
      </p:sp>
      <p:sp>
        <p:nvSpPr>
          <p:cNvPr id="3" name="Cloud 2"/>
          <p:cNvSpPr/>
          <p:nvPr/>
        </p:nvSpPr>
        <p:spPr>
          <a:xfrm>
            <a:off x="591063" y="1320603"/>
            <a:ext cx="3119545" cy="173778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591063" y="3138458"/>
            <a:ext cx="3119545" cy="173778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591064" y="4956313"/>
            <a:ext cx="3119545" cy="173778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248354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83549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43014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4301404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0D99D946-142C-4ED7-A7FD-D50281324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974" y="1623305"/>
            <a:ext cx="1833261" cy="10859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8E4BC8-7900-4F19-8BB2-DE1B49381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974" y="3459676"/>
            <a:ext cx="1859453" cy="10953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72F76A-66E7-4BB5-9B68-5452BB25C8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974" y="5257770"/>
            <a:ext cx="1859453" cy="1088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296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5 -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591063" y="1320603"/>
            <a:ext cx="3119545" cy="173778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591063" y="3138458"/>
            <a:ext cx="3119545" cy="173778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591064" y="4956313"/>
            <a:ext cx="3119545" cy="173778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248354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∩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83549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43014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∪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4301404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0D99D946-142C-4ED7-A7FD-D50281324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1974" y="1623305"/>
            <a:ext cx="1833261" cy="108596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B8E4BC8-7900-4F19-8BB2-DE1B493813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21974" y="3459676"/>
            <a:ext cx="1859453" cy="109534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772F76A-66E7-4BB5-9B68-5452BB25C8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974" y="5257770"/>
            <a:ext cx="1859453" cy="1088097"/>
          </a:xfrm>
          <a:prstGeom prst="rect">
            <a:avLst/>
          </a:prstGeom>
        </p:spPr>
      </p:pic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18486F3A-9018-4305-AFE1-DCFB635ADC77}"/>
              </a:ext>
            </a:extLst>
          </p:cNvPr>
          <p:cNvCxnSpPr>
            <a:stCxn id="3" idx="0"/>
            <a:endCxn id="11" idx="2"/>
          </p:cNvCxnSpPr>
          <p:nvPr/>
        </p:nvCxnSpPr>
        <p:spPr>
          <a:xfrm>
            <a:off x="3708008" y="2189494"/>
            <a:ext cx="5115493" cy="2766819"/>
          </a:xfrm>
          <a:prstGeom prst="curvedConnector3">
            <a:avLst>
              <a:gd name="adj1" fmla="val 7797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loud 18">
                <a:extLst>
                  <a:ext uri="{FF2B5EF4-FFF2-40B4-BE49-F238E27FC236}">
                    <a16:creationId xmlns:a16="http://schemas.microsoft.com/office/drawing/2014/main" id="{8D12BAAD-A5FF-4591-BF83-54F4C75A8190}"/>
                  </a:ext>
                </a:extLst>
              </p:cNvPr>
              <p:cNvSpPr/>
              <p:nvPr/>
            </p:nvSpPr>
            <p:spPr>
              <a:xfrm>
                <a:off x="5459375" y="471564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Cloud 18">
                <a:extLst>
                  <a:ext uri="{FF2B5EF4-FFF2-40B4-BE49-F238E27FC236}">
                    <a16:creationId xmlns:a16="http://schemas.microsoft.com/office/drawing/2014/main" id="{8D12BAAD-A5FF-4591-BF83-54F4C75A81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9375" y="4715644"/>
                <a:ext cx="2242751" cy="1309817"/>
              </a:xfrm>
              <a:prstGeom prst="cloud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B394E456-7338-465D-9ADD-4976231F8334}"/>
              </a:ext>
            </a:extLst>
          </p:cNvPr>
          <p:cNvCxnSpPr>
            <a:stCxn id="4" idx="0"/>
            <a:endCxn id="19" idx="2"/>
          </p:cNvCxnSpPr>
          <p:nvPr/>
        </p:nvCxnSpPr>
        <p:spPr>
          <a:xfrm>
            <a:off x="3708008" y="4007349"/>
            <a:ext cx="1758324" cy="1363204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5550895A-0FF0-4F37-B64B-9C20107D9BDC}"/>
              </a:ext>
            </a:extLst>
          </p:cNvPr>
          <p:cNvCxnSpPr>
            <a:stCxn id="5" idx="0"/>
            <a:endCxn id="10" idx="2"/>
          </p:cNvCxnSpPr>
          <p:nvPr/>
        </p:nvCxnSpPr>
        <p:spPr>
          <a:xfrm flipV="1">
            <a:off x="3708009" y="3138458"/>
            <a:ext cx="5115492" cy="2686746"/>
          </a:xfrm>
          <a:prstGeom prst="curvedConnector3">
            <a:avLst>
              <a:gd name="adj1" fmla="val 24612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4116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6</a:t>
            </a:r>
          </a:p>
        </p:txBody>
      </p:sp>
      <p:sp>
        <p:nvSpPr>
          <p:cNvPr id="3" name="Cloud 2"/>
          <p:cNvSpPr/>
          <p:nvPr/>
        </p:nvSpPr>
        <p:spPr>
          <a:xfrm>
            <a:off x="591063" y="1320603"/>
            <a:ext cx="3119545" cy="173778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591063" y="3138458"/>
            <a:ext cx="3119545" cy="173778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591064" y="4956313"/>
            <a:ext cx="3119545" cy="173778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816544" y="248354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83549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43014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′∪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4301404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CFD28DE4-5DCD-4B1A-BC40-B3EE4916F7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774" y="1596700"/>
            <a:ext cx="1921470" cy="11382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632C9B-BDAF-4876-A7E1-2D7E401F3C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774" y="5221770"/>
            <a:ext cx="1921470" cy="112438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EE390CA-435E-4F59-9008-FE0CFFD04D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774" y="3424323"/>
            <a:ext cx="1921470" cy="113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108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6 - Answers</a:t>
            </a:r>
          </a:p>
        </p:txBody>
      </p:sp>
      <p:sp>
        <p:nvSpPr>
          <p:cNvPr id="3" name="Cloud 2"/>
          <p:cNvSpPr/>
          <p:nvPr/>
        </p:nvSpPr>
        <p:spPr>
          <a:xfrm>
            <a:off x="591063" y="1320603"/>
            <a:ext cx="3119545" cy="173778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4" name="Cloud 3"/>
          <p:cNvSpPr/>
          <p:nvPr/>
        </p:nvSpPr>
        <p:spPr>
          <a:xfrm>
            <a:off x="591063" y="3138458"/>
            <a:ext cx="3119545" cy="173778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5" name="Cloud 4"/>
          <p:cNvSpPr/>
          <p:nvPr/>
        </p:nvSpPr>
        <p:spPr>
          <a:xfrm>
            <a:off x="591064" y="4956313"/>
            <a:ext cx="3119545" cy="1737782"/>
          </a:xfrm>
          <a:prstGeom prst="cloud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loud 9"/>
              <p:cNvSpPr/>
              <p:nvPr/>
            </p:nvSpPr>
            <p:spPr>
              <a:xfrm>
                <a:off x="8816544" y="248354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′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2483549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4301404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′∪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4301404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Connector: Curved 15">
            <a:extLst>
              <a:ext uri="{FF2B5EF4-FFF2-40B4-BE49-F238E27FC236}">
                <a16:creationId xmlns:a16="http://schemas.microsoft.com/office/drawing/2014/main" id="{18486F3A-9018-4305-AFE1-DCFB635ADC77}"/>
              </a:ext>
            </a:extLst>
          </p:cNvPr>
          <p:cNvCxnSpPr>
            <a:cxnSpLocks/>
            <a:stCxn id="4" idx="0"/>
            <a:endCxn id="11" idx="2"/>
          </p:cNvCxnSpPr>
          <p:nvPr/>
        </p:nvCxnSpPr>
        <p:spPr>
          <a:xfrm>
            <a:off x="3708008" y="4007349"/>
            <a:ext cx="5115493" cy="948964"/>
          </a:xfrm>
          <a:prstGeom prst="curvedConnector3">
            <a:avLst>
              <a:gd name="adj1" fmla="val 50000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loud 18">
                <a:extLst>
                  <a:ext uri="{FF2B5EF4-FFF2-40B4-BE49-F238E27FC236}">
                    <a16:creationId xmlns:a16="http://schemas.microsoft.com/office/drawing/2014/main" id="{8D12BAAD-A5FF-4591-BF83-54F4C75A8190}"/>
                  </a:ext>
                </a:extLst>
              </p:cNvPr>
              <p:cNvSpPr/>
              <p:nvPr/>
            </p:nvSpPr>
            <p:spPr>
              <a:xfrm>
                <a:off x="5466332" y="1200419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accent4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′∩</m:t>
                      </m:r>
                      <m:r>
                        <a:rPr lang="en-GB" sz="2400" b="0" i="1" smtClean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2400" dirty="0">
                  <a:solidFill>
                    <a:schemeClr val="accent4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9" name="Cloud 18">
                <a:extLst>
                  <a:ext uri="{FF2B5EF4-FFF2-40B4-BE49-F238E27FC236}">
                    <a16:creationId xmlns:a16="http://schemas.microsoft.com/office/drawing/2014/main" id="{8D12BAAD-A5FF-4591-BF83-54F4C75A819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6332" y="1200419"/>
                <a:ext cx="2242751" cy="1309817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accent4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1" name="Connector: Curved 20">
            <a:extLst>
              <a:ext uri="{FF2B5EF4-FFF2-40B4-BE49-F238E27FC236}">
                <a16:creationId xmlns:a16="http://schemas.microsoft.com/office/drawing/2014/main" id="{B394E456-7338-465D-9ADD-4976231F8334}"/>
              </a:ext>
            </a:extLst>
          </p:cNvPr>
          <p:cNvCxnSpPr>
            <a:cxnSpLocks/>
            <a:stCxn id="3" idx="0"/>
            <a:endCxn id="19" idx="2"/>
          </p:cNvCxnSpPr>
          <p:nvPr/>
        </p:nvCxnSpPr>
        <p:spPr>
          <a:xfrm flipV="1">
            <a:off x="3708008" y="1855328"/>
            <a:ext cx="1765281" cy="334166"/>
          </a:xfrm>
          <a:prstGeom prst="curvedConnector3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CFD28DE4-5DCD-4B1A-BC40-B3EE4916F7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86774" y="1596700"/>
            <a:ext cx="1921470" cy="11382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8632C9B-BDAF-4876-A7E1-2D7E401F3C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6774" y="5221770"/>
            <a:ext cx="1921470" cy="112438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FEE390CA-435E-4F59-9008-FE0CFFD04D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6774" y="3424323"/>
            <a:ext cx="1921470" cy="1137510"/>
          </a:xfrm>
          <a:prstGeom prst="rect">
            <a:avLst/>
          </a:prstGeom>
        </p:spPr>
      </p:pic>
      <p:cxnSp>
        <p:nvCxnSpPr>
          <p:cNvPr id="14" name="Connector: Curved 13">
            <a:extLst>
              <a:ext uri="{FF2B5EF4-FFF2-40B4-BE49-F238E27FC236}">
                <a16:creationId xmlns:a16="http://schemas.microsoft.com/office/drawing/2014/main" id="{5550895A-0FF0-4F37-B64B-9C20107D9BDC}"/>
              </a:ext>
            </a:extLst>
          </p:cNvPr>
          <p:cNvCxnSpPr>
            <a:stCxn id="5" idx="0"/>
            <a:endCxn id="10" idx="2"/>
          </p:cNvCxnSpPr>
          <p:nvPr/>
        </p:nvCxnSpPr>
        <p:spPr>
          <a:xfrm flipV="1">
            <a:off x="3708009" y="3138458"/>
            <a:ext cx="5115492" cy="2686746"/>
          </a:xfrm>
          <a:prstGeom prst="curvedConnector3">
            <a:avLst>
              <a:gd name="adj1" fmla="val 24612"/>
            </a:avLst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77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591065" y="240450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2404505"/>
                <a:ext cx="2242751" cy="1309817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loud 3"/>
              <p:cNvSpPr/>
              <p:nvPr/>
            </p:nvSpPr>
            <p:spPr>
              <a:xfrm>
                <a:off x="591065" y="3843798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4" name="Cloud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5" y="3843798"/>
                <a:ext cx="2242751" cy="1309817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064" y="5278261"/>
                <a:ext cx="2242751" cy="1309817"/>
              </a:xfrm>
              <a:prstGeom prst="cloud">
                <a:avLst/>
              </a:prstGeom>
              <a:blipFill rotWithShape="0"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8816544" y="3105755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3105755"/>
                <a:ext cx="2242751" cy="1309817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loud 10"/>
              <p:cNvSpPr/>
              <p:nvPr/>
            </p:nvSpPr>
            <p:spPr>
              <a:xfrm>
                <a:off x="8816544" y="4563852"/>
                <a:ext cx="2242751" cy="1309817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Cloud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6544" y="4563852"/>
                <a:ext cx="2242751" cy="1309817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CB60A02-D803-4FF2-A65B-C58969F9C32F}"/>
                  </a:ext>
                </a:extLst>
              </p:cNvPr>
              <p:cNvSpPr txBox="1"/>
              <p:nvPr/>
            </p:nvSpPr>
            <p:spPr>
              <a:xfrm>
                <a:off x="291548" y="1054086"/>
                <a:ext cx="11582400" cy="12003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endParaRPr lang="en-GB" sz="2400" dirty="0"/>
              </a:p>
              <a:p>
                <a:pPr algn="ctr"/>
                <a:r>
                  <a:rPr lang="en-GB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r>
                  <a:rPr lang="en-GB" sz="2400" dirty="0"/>
                  <a:t> </a:t>
                </a:r>
              </a:p>
              <a:p>
                <a:pPr algn="ctr"/>
                <a:r>
                  <a:rPr lang="en-GB" sz="2400" dirty="0"/>
                  <a:t>Set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GB" sz="2400" dirty="0"/>
                  <a:t>: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dPr>
                      <m:e/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CB60A02-D803-4FF2-A65B-C58969F9C3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48" y="1054086"/>
                <a:ext cx="11582400" cy="1200329"/>
              </a:xfrm>
              <a:prstGeom prst="rect">
                <a:avLst/>
              </a:prstGeom>
              <a:blipFill>
                <a:blip r:embed="rId7"/>
                <a:stretch>
                  <a:fillRect t="-3518" b="-10050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18313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26223"/>
            <a:ext cx="10515600" cy="994123"/>
          </a:xfrm>
        </p:spPr>
        <p:txBody>
          <a:bodyPr>
            <a:normAutofit/>
          </a:bodyPr>
          <a:lstStyle/>
          <a:p>
            <a:pPr algn="ctr"/>
            <a:r>
              <a:rPr lang="en-GB" sz="6000" b="1" dirty="0"/>
              <a:t>Matching 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loud 2"/>
              <p:cNvSpPr/>
              <p:nvPr/>
            </p:nvSpPr>
            <p:spPr>
              <a:xfrm>
                <a:off x="961011" y="965842"/>
                <a:ext cx="3760304" cy="2027582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Cloud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011" y="965842"/>
                <a:ext cx="3760304" cy="2027582"/>
              </a:xfrm>
              <a:prstGeom prst="cloud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loud 4"/>
              <p:cNvSpPr/>
              <p:nvPr/>
            </p:nvSpPr>
            <p:spPr>
              <a:xfrm>
                <a:off x="961011" y="4384278"/>
                <a:ext cx="3760304" cy="2027582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5" name="Cloud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011" y="4384278"/>
                <a:ext cx="3760304" cy="2027582"/>
              </a:xfrm>
              <a:prstGeom prst="cloud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loud 5"/>
              <p:cNvSpPr/>
              <p:nvPr/>
            </p:nvSpPr>
            <p:spPr>
              <a:xfrm>
                <a:off x="4212046" y="2639914"/>
                <a:ext cx="3760304" cy="2027582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6" name="Cloud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2046" y="2639914"/>
                <a:ext cx="3760304" cy="2027582"/>
              </a:xfrm>
              <a:prstGeom prst="cloud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loud 7"/>
              <p:cNvSpPr/>
              <p:nvPr/>
            </p:nvSpPr>
            <p:spPr>
              <a:xfrm>
                <a:off x="7593495" y="965842"/>
                <a:ext cx="3760304" cy="2027582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Cloud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3495" y="965842"/>
                <a:ext cx="3760304" cy="2027582"/>
              </a:xfrm>
              <a:prstGeom prst="cloud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Cloud 9"/>
              <p:cNvSpPr/>
              <p:nvPr/>
            </p:nvSpPr>
            <p:spPr>
              <a:xfrm>
                <a:off x="7593496" y="4386471"/>
                <a:ext cx="3760304" cy="2027582"/>
              </a:xfrm>
              <a:prstGeom prst="cloud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0" name="Cloud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3496" y="4386471"/>
                <a:ext cx="3760304" cy="2027582"/>
              </a:xfrm>
              <a:prstGeom prst="cloud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161105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362</Words>
  <Application>Microsoft Office PowerPoint</Application>
  <PresentationFormat>Widescreen</PresentationFormat>
  <Paragraphs>115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Cambria Math</vt:lpstr>
      <vt:lpstr>Office Theme</vt:lpstr>
      <vt:lpstr>Sets and Venn Diagrams Matching</vt:lpstr>
      <vt:lpstr>Matching 1</vt:lpstr>
      <vt:lpstr>Matching 1 - Answers</vt:lpstr>
      <vt:lpstr>Matching 2</vt:lpstr>
      <vt:lpstr>Matching 2 - Answers</vt:lpstr>
      <vt:lpstr>Matching 3</vt:lpstr>
      <vt:lpstr>Matching 3 - Answers</vt:lpstr>
      <vt:lpstr>Matching 4</vt:lpstr>
      <vt:lpstr>Matching 4 - Answers</vt:lpstr>
      <vt:lpstr>Matching 5</vt:lpstr>
      <vt:lpstr>Matching 5 - Answers</vt:lpstr>
      <vt:lpstr>Matching 6</vt:lpstr>
      <vt:lpstr>Matching 6 - Answers</vt:lpstr>
      <vt:lpstr>Matching n</vt:lpstr>
      <vt:lpstr>Matching 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Sequence Matching</dc:title>
  <dc:creator>A.Lutwyche</dc:creator>
  <cp:lastModifiedBy>Andy Lutwyche</cp:lastModifiedBy>
  <cp:revision>24</cp:revision>
  <dcterms:created xsi:type="dcterms:W3CDTF">2017-02-24T14:59:27Z</dcterms:created>
  <dcterms:modified xsi:type="dcterms:W3CDTF">2020-03-27T17:08:19Z</dcterms:modified>
</cp:coreProperties>
</file>