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67" r:id="rId3"/>
    <p:sldId id="264" r:id="rId4"/>
    <p:sldId id="268" r:id="rId5"/>
    <p:sldId id="259" r:id="rId6"/>
    <p:sldId id="269" r:id="rId7"/>
    <p:sldId id="265" r:id="rId8"/>
    <p:sldId id="270" r:id="rId9"/>
    <p:sldId id="257" r:id="rId10"/>
    <p:sldId id="271" r:id="rId11"/>
    <p:sldId id="260" r:id="rId12"/>
    <p:sldId id="273" r:id="rId13"/>
    <p:sldId id="272" r:id="rId14"/>
    <p:sldId id="263" r:id="rId15"/>
    <p:sldId id="26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14/12/2017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8.png"/><Relationship Id="rId18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12" Type="http://schemas.openxmlformats.org/officeDocument/2006/relationships/image" Target="../media/image7.png"/><Relationship Id="rId17" Type="http://schemas.openxmlformats.org/officeDocument/2006/relationships/image" Target="../media/image10.png"/><Relationship Id="rId2" Type="http://schemas.openxmlformats.org/officeDocument/2006/relationships/image" Target="../media/image1.pn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6.png"/><Relationship Id="rId5" Type="http://schemas.openxmlformats.org/officeDocument/2006/relationships/image" Target="../media/image4.png"/><Relationship Id="rId15" Type="http://schemas.openxmlformats.org/officeDocument/2006/relationships/image" Target="../media/image9.png"/><Relationship Id="rId10" Type="http://schemas.openxmlformats.org/officeDocument/2006/relationships/image" Target="../media/image15.png"/><Relationship Id="rId19" Type="http://schemas.openxmlformats.org/officeDocument/2006/relationships/image" Target="../media/image12.png"/><Relationship Id="rId4" Type="http://schemas.openxmlformats.org/officeDocument/2006/relationships/image" Target="../media/image3.png"/><Relationship Id="rId9" Type="http://schemas.openxmlformats.org/officeDocument/2006/relationships/image" Target="../media/image6.png"/><Relationship Id="rId1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9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7.png"/><Relationship Id="rId5" Type="http://schemas.openxmlformats.org/officeDocument/2006/relationships/image" Target="../media/image22.png"/><Relationship Id="rId10" Type="http://schemas.openxmlformats.org/officeDocument/2006/relationships/image" Target="../media/image9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6.png"/><Relationship Id="rId18" Type="http://schemas.openxmlformats.org/officeDocument/2006/relationships/image" Target="../media/image28.png"/><Relationship Id="rId3" Type="http://schemas.openxmlformats.org/officeDocument/2006/relationships/image" Target="../media/image20.png"/><Relationship Id="rId7" Type="http://schemas.openxmlformats.org/officeDocument/2006/relationships/image" Target="../media/image31.png"/><Relationship Id="rId12" Type="http://schemas.openxmlformats.org/officeDocument/2006/relationships/image" Target="../media/image25.png"/><Relationship Id="rId17" Type="http://schemas.openxmlformats.org/officeDocument/2006/relationships/image" Target="../media/image27.png"/><Relationship Id="rId2" Type="http://schemas.openxmlformats.org/officeDocument/2006/relationships/image" Target="../media/image19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11" Type="http://schemas.openxmlformats.org/officeDocument/2006/relationships/image" Target="../media/image33.png"/><Relationship Id="rId5" Type="http://schemas.openxmlformats.org/officeDocument/2006/relationships/image" Target="../media/image22.png"/><Relationship Id="rId15" Type="http://schemas.openxmlformats.org/officeDocument/2006/relationships/image" Target="../media/image9.png"/><Relationship Id="rId10" Type="http://schemas.openxmlformats.org/officeDocument/2006/relationships/image" Target="../media/image32.png"/><Relationship Id="rId19" Type="http://schemas.openxmlformats.org/officeDocument/2006/relationships/image" Target="../media/image29.png"/><Relationship Id="rId4" Type="http://schemas.openxmlformats.org/officeDocument/2006/relationships/image" Target="../media/image21.png"/><Relationship Id="rId9" Type="http://schemas.openxmlformats.org/officeDocument/2006/relationships/image" Target="../media/image24.png"/><Relationship Id="rId14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3.png"/><Relationship Id="rId18" Type="http://schemas.openxmlformats.org/officeDocument/2006/relationships/image" Target="../media/image46.png"/><Relationship Id="rId3" Type="http://schemas.openxmlformats.org/officeDocument/2006/relationships/image" Target="../media/image37.png"/><Relationship Id="rId7" Type="http://schemas.openxmlformats.org/officeDocument/2006/relationships/image" Target="../media/image49.png"/><Relationship Id="rId12" Type="http://schemas.openxmlformats.org/officeDocument/2006/relationships/image" Target="../media/image42.png"/><Relationship Id="rId17" Type="http://schemas.openxmlformats.org/officeDocument/2006/relationships/image" Target="../media/image45.png"/><Relationship Id="rId2" Type="http://schemas.openxmlformats.org/officeDocument/2006/relationships/image" Target="../media/image36.pn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11" Type="http://schemas.openxmlformats.org/officeDocument/2006/relationships/image" Target="../media/image51.png"/><Relationship Id="rId5" Type="http://schemas.openxmlformats.org/officeDocument/2006/relationships/image" Target="../media/image39.png"/><Relationship Id="rId15" Type="http://schemas.openxmlformats.org/officeDocument/2006/relationships/image" Target="../media/image44.png"/><Relationship Id="rId10" Type="http://schemas.openxmlformats.org/officeDocument/2006/relationships/image" Target="../media/image50.png"/><Relationship Id="rId19" Type="http://schemas.openxmlformats.org/officeDocument/2006/relationships/image" Target="../media/image47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Relationship Id="rId14" Type="http://schemas.openxmlformats.org/officeDocument/2006/relationships/image" Target="../media/image5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3" Type="http://schemas.openxmlformats.org/officeDocument/2006/relationships/image" Target="../media/image55.png"/><Relationship Id="rId21" Type="http://schemas.openxmlformats.org/officeDocument/2006/relationships/image" Target="../media/image73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" Type="http://schemas.openxmlformats.org/officeDocument/2006/relationships/image" Target="../media/image54.png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13" Type="http://schemas.openxmlformats.org/officeDocument/2006/relationships/image" Target="../media/image65.png"/><Relationship Id="rId18" Type="http://schemas.openxmlformats.org/officeDocument/2006/relationships/image" Target="../media/image68.png"/><Relationship Id="rId26" Type="http://schemas.openxmlformats.org/officeDocument/2006/relationships/image" Target="../media/image82.png"/><Relationship Id="rId3" Type="http://schemas.openxmlformats.org/officeDocument/2006/relationships/image" Target="../media/image55.png"/><Relationship Id="rId21" Type="http://schemas.openxmlformats.org/officeDocument/2006/relationships/image" Target="../media/image71.png"/><Relationship Id="rId7" Type="http://schemas.openxmlformats.org/officeDocument/2006/relationships/image" Target="../media/image59.png"/><Relationship Id="rId12" Type="http://schemas.openxmlformats.org/officeDocument/2006/relationships/image" Target="../media/image79.png"/><Relationship Id="rId17" Type="http://schemas.openxmlformats.org/officeDocument/2006/relationships/image" Target="../media/image81.png"/><Relationship Id="rId25" Type="http://schemas.openxmlformats.org/officeDocument/2006/relationships/image" Target="../media/image75.png"/><Relationship Id="rId2" Type="http://schemas.openxmlformats.org/officeDocument/2006/relationships/image" Target="../media/image54.png"/><Relationship Id="rId16" Type="http://schemas.openxmlformats.org/officeDocument/2006/relationships/image" Target="../media/image67.png"/><Relationship Id="rId20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11" Type="http://schemas.openxmlformats.org/officeDocument/2006/relationships/image" Target="../media/image78.png"/><Relationship Id="rId24" Type="http://schemas.openxmlformats.org/officeDocument/2006/relationships/image" Target="../media/image74.png"/><Relationship Id="rId5" Type="http://schemas.openxmlformats.org/officeDocument/2006/relationships/image" Target="../media/image57.png"/><Relationship Id="rId15" Type="http://schemas.openxmlformats.org/officeDocument/2006/relationships/image" Target="../media/image80.png"/><Relationship Id="rId23" Type="http://schemas.openxmlformats.org/officeDocument/2006/relationships/image" Target="../media/image73.png"/><Relationship Id="rId10" Type="http://schemas.openxmlformats.org/officeDocument/2006/relationships/image" Target="../media/image62.png"/><Relationship Id="rId19" Type="http://schemas.openxmlformats.org/officeDocument/2006/relationships/image" Target="../media/image69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image" Target="../media/image84.png"/><Relationship Id="rId7" Type="http://schemas.openxmlformats.org/officeDocument/2006/relationships/image" Target="../media/image88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10" Type="http://schemas.openxmlformats.org/officeDocument/2006/relationships/image" Target="../media/image91.png"/><Relationship Id="rId4" Type="http://schemas.openxmlformats.org/officeDocument/2006/relationships/image" Target="../media/image85.png"/><Relationship Id="rId9" Type="http://schemas.openxmlformats.org/officeDocument/2006/relationships/image" Target="../media/image9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90.png"/><Relationship Id="rId18" Type="http://schemas.openxmlformats.org/officeDocument/2006/relationships/image" Target="../media/image91.png"/><Relationship Id="rId3" Type="http://schemas.openxmlformats.org/officeDocument/2006/relationships/image" Target="../media/image83.png"/><Relationship Id="rId7" Type="http://schemas.openxmlformats.org/officeDocument/2006/relationships/image" Target="../media/image94.png"/><Relationship Id="rId12" Type="http://schemas.openxmlformats.org/officeDocument/2006/relationships/image" Target="../media/image89.png"/><Relationship Id="rId17" Type="http://schemas.openxmlformats.org/officeDocument/2006/relationships/image" Target="../media/image99.png"/><Relationship Id="rId2" Type="http://schemas.openxmlformats.org/officeDocument/2006/relationships/image" Target="../media/image92.png"/><Relationship Id="rId16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openxmlformats.org/officeDocument/2006/relationships/image" Target="../media/image88.png"/><Relationship Id="rId5" Type="http://schemas.openxmlformats.org/officeDocument/2006/relationships/image" Target="../media/image84.png"/><Relationship Id="rId15" Type="http://schemas.openxmlformats.org/officeDocument/2006/relationships/image" Target="../media/image97.png"/><Relationship Id="rId10" Type="http://schemas.openxmlformats.org/officeDocument/2006/relationships/image" Target="../media/image87.png"/><Relationship Id="rId4" Type="http://schemas.openxmlformats.org/officeDocument/2006/relationships/image" Target="../media/image93.png"/><Relationship Id="rId9" Type="http://schemas.openxmlformats.org/officeDocument/2006/relationships/image" Target="../media/image86.png"/><Relationship Id="rId14" Type="http://schemas.openxmlformats.org/officeDocument/2006/relationships/image" Target="../media/image9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4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108.png"/><Relationship Id="rId7" Type="http://schemas.openxmlformats.org/officeDocument/2006/relationships/image" Target="../media/image112.png"/><Relationship Id="rId12" Type="http://schemas.openxmlformats.org/officeDocument/2006/relationships/image" Target="../media/image104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1.png"/><Relationship Id="rId11" Type="http://schemas.openxmlformats.org/officeDocument/2006/relationships/image" Target="../media/image103.png"/><Relationship Id="rId5" Type="http://schemas.openxmlformats.org/officeDocument/2006/relationships/image" Target="../media/image110.png"/><Relationship Id="rId10" Type="http://schemas.openxmlformats.org/officeDocument/2006/relationships/image" Target="../media/image102.png"/><Relationship Id="rId4" Type="http://schemas.openxmlformats.org/officeDocument/2006/relationships/image" Target="../media/image109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0.png"/><Relationship Id="rId13" Type="http://schemas.openxmlformats.org/officeDocument/2006/relationships/image" Target="../media/image120.png"/><Relationship Id="rId18" Type="http://schemas.openxmlformats.org/officeDocument/2006/relationships/image" Target="../media/image170.png"/><Relationship Id="rId3" Type="http://schemas.openxmlformats.org/officeDocument/2006/relationships/image" Target="../media/image211.png"/><Relationship Id="rId7" Type="http://schemas.openxmlformats.org/officeDocument/2006/relationships/image" Target="../media/image610.png"/><Relationship Id="rId12" Type="http://schemas.openxmlformats.org/officeDocument/2006/relationships/image" Target="../media/image1100.png"/><Relationship Id="rId17" Type="http://schemas.openxmlformats.org/officeDocument/2006/relationships/image" Target="../media/image160.png"/><Relationship Id="rId16" Type="http://schemas.openxmlformats.org/officeDocument/2006/relationships/image" Target="../media/image1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0.png"/><Relationship Id="rId11" Type="http://schemas.openxmlformats.org/officeDocument/2006/relationships/image" Target="../media/image1000.png"/><Relationship Id="rId5" Type="http://schemas.openxmlformats.org/officeDocument/2006/relationships/image" Target="../media/image410.png"/><Relationship Id="rId15" Type="http://schemas.openxmlformats.org/officeDocument/2006/relationships/image" Target="../media/image140.png"/><Relationship Id="rId10" Type="http://schemas.openxmlformats.org/officeDocument/2006/relationships/image" Target="../media/image900.png"/><Relationship Id="rId4" Type="http://schemas.openxmlformats.org/officeDocument/2006/relationships/image" Target="../media/image311.png"/><Relationship Id="rId9" Type="http://schemas.openxmlformats.org/officeDocument/2006/relationships/image" Target="../media/image800.png"/><Relationship Id="rId14" Type="http://schemas.openxmlformats.org/officeDocument/2006/relationships/image" Target="../media/image13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0.png"/><Relationship Id="rId18" Type="http://schemas.openxmlformats.org/officeDocument/2006/relationships/image" Target="../media/image340.png"/><Relationship Id="rId21" Type="http://schemas.openxmlformats.org/officeDocument/2006/relationships/image" Target="../media/image370.png"/><Relationship Id="rId12" Type="http://schemas.openxmlformats.org/officeDocument/2006/relationships/image" Target="../media/image280.png"/><Relationship Id="rId17" Type="http://schemas.openxmlformats.org/officeDocument/2006/relationships/image" Target="../media/image330.png"/><Relationship Id="rId16" Type="http://schemas.openxmlformats.org/officeDocument/2006/relationships/image" Target="../media/image320.png"/><Relationship Id="rId20" Type="http://schemas.openxmlformats.org/officeDocument/2006/relationships/image" Target="../media/image3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24" Type="http://schemas.openxmlformats.org/officeDocument/2006/relationships/image" Target="../media/image400.png"/><Relationship Id="rId5" Type="http://schemas.openxmlformats.org/officeDocument/2006/relationships/image" Target="../media/image210.png"/><Relationship Id="rId15" Type="http://schemas.openxmlformats.org/officeDocument/2006/relationships/image" Target="../media/image310.png"/><Relationship Id="rId23" Type="http://schemas.openxmlformats.org/officeDocument/2006/relationships/image" Target="../media/image390.png"/><Relationship Id="rId10" Type="http://schemas.openxmlformats.org/officeDocument/2006/relationships/image" Target="../media/image260.png"/><Relationship Id="rId19" Type="http://schemas.openxmlformats.org/officeDocument/2006/relationships/image" Target="../media/image350.png"/><Relationship Id="rId9" Type="http://schemas.openxmlformats.org/officeDocument/2006/relationships/image" Target="../media/image250.png"/><Relationship Id="rId14" Type="http://schemas.openxmlformats.org/officeDocument/2006/relationships/image" Target="../media/image300.png"/><Relationship Id="rId22" Type="http://schemas.openxmlformats.org/officeDocument/2006/relationships/image" Target="../media/image38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13" Type="http://schemas.openxmlformats.org/officeDocument/2006/relationships/image" Target="../media/image1010.png"/><Relationship Id="rId18" Type="http://schemas.openxmlformats.org/officeDocument/2006/relationships/image" Target="../media/image611.png"/><Relationship Id="rId3" Type="http://schemas.openxmlformats.org/officeDocument/2006/relationships/image" Target="../media/image460.png"/><Relationship Id="rId21" Type="http://schemas.openxmlformats.org/officeDocument/2006/relationships/image" Target="../media/image1060.png"/><Relationship Id="rId7" Type="http://schemas.openxmlformats.org/officeDocument/2006/relationships/image" Target="../media/image940.png"/><Relationship Id="rId12" Type="http://schemas.openxmlformats.org/officeDocument/2006/relationships/image" Target="../media/image990.png"/><Relationship Id="rId17" Type="http://schemas.openxmlformats.org/officeDocument/2006/relationships/image" Target="../media/image1030.png"/><Relationship Id="rId25" Type="http://schemas.openxmlformats.org/officeDocument/2006/relationships/image" Target="../media/image1110.png"/><Relationship Id="rId2" Type="http://schemas.openxmlformats.org/officeDocument/2006/relationships/image" Target="../media/image450.png"/><Relationship Id="rId16" Type="http://schemas.openxmlformats.org/officeDocument/2006/relationships/image" Target="../media/image590.png"/><Relationship Id="rId20" Type="http://schemas.openxmlformats.org/officeDocument/2006/relationships/image" Target="../media/image10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0.png"/><Relationship Id="rId11" Type="http://schemas.openxmlformats.org/officeDocument/2006/relationships/image" Target="../media/image980.png"/><Relationship Id="rId24" Type="http://schemas.openxmlformats.org/officeDocument/2006/relationships/image" Target="../media/image1090.png"/><Relationship Id="rId5" Type="http://schemas.openxmlformats.org/officeDocument/2006/relationships/image" Target="../media/image920.png"/><Relationship Id="rId15" Type="http://schemas.openxmlformats.org/officeDocument/2006/relationships/image" Target="../media/image1020.png"/><Relationship Id="rId23" Type="http://schemas.openxmlformats.org/officeDocument/2006/relationships/image" Target="../media/image1080.png"/><Relationship Id="rId10" Type="http://schemas.openxmlformats.org/officeDocument/2006/relationships/image" Target="../media/image970.png"/><Relationship Id="rId19" Type="http://schemas.openxmlformats.org/officeDocument/2006/relationships/image" Target="../media/image1040.png"/><Relationship Id="rId4" Type="http://schemas.openxmlformats.org/officeDocument/2006/relationships/image" Target="../media/image910.png"/><Relationship Id="rId9" Type="http://schemas.openxmlformats.org/officeDocument/2006/relationships/image" Target="../media/image960.png"/><Relationship Id="rId14" Type="http://schemas.openxmlformats.org/officeDocument/2006/relationships/image" Target="../media/image570.png"/><Relationship Id="rId22" Type="http://schemas.openxmlformats.org/officeDocument/2006/relationships/image" Target="../media/image10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blipFill>
                <a:blip r:embed="rId2"/>
                <a:stretch>
                  <a:fillRect l="-1935" r="-612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blipFill>
                <a:blip r:embed="rId3"/>
                <a:stretch>
                  <a:fillRect l="-1603" r="-576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Length: </a:t>
            </a:r>
            <a:endParaRPr lang="en-GB" sz="2000" b="0" dirty="0">
              <a:solidFill>
                <a:schemeClr val="tx1"/>
              </a:solidFill>
            </a:endParaRP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23317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Length: </a:t>
            </a:r>
            <a:endParaRPr lang="en-GB" sz="2000" b="0" dirty="0">
              <a:solidFill>
                <a:schemeClr val="tx1"/>
              </a:solidFill>
            </a:endParaRP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4.1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64302" y="50010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1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Width: </a:t>
            </a:r>
            <a:endParaRPr lang="en-GB" sz="2000" b="0" dirty="0">
              <a:solidFill>
                <a:schemeClr val="tx1"/>
              </a:solidFill>
            </a:endParaRP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Width: </a:t>
            </a:r>
            <a:endParaRPr lang="en-GB" sz="2000" b="0" dirty="0">
              <a:solidFill>
                <a:schemeClr val="tx1"/>
              </a:solidFill>
            </a:endParaRP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42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blipFill>
                <a:blip r:embed="rId8"/>
                <a:stretch>
                  <a:fillRect l="-2265" r="-614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85644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Perimeter: </a:t>
            </a:r>
            <a:endParaRPr lang="en-GB" sz="2800" b="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71858" y="5123578"/>
            <a:ext cx="187066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Perimeter: </a:t>
            </a:r>
            <a:endParaRPr lang="en-GB" sz="2800" b="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>
                    <a:solidFill>
                      <a:sysClr val="windowText" lastClr="00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23.8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blipFill>
                <a:blip r:embed="rId12"/>
                <a:stretch>
                  <a:fillRect l="-1603" r="-576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rectangles</a:t>
            </a:r>
          </a:p>
        </p:txBody>
      </p:sp>
    </p:spTree>
    <p:extLst>
      <p:ext uri="{BB962C8B-B14F-4D97-AF65-F5344CB8AC3E}">
        <p14:creationId xmlns:p14="http://schemas.microsoft.com/office/powerpoint/2010/main" val="22059412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blipFill>
                <a:blip r:embed="rId2"/>
                <a:stretch>
                  <a:fillRect l="-1935" r="-612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800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blipFill>
                <a:blip r:embed="rId3"/>
                <a:stretch>
                  <a:fillRect l="-1603" r="-576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23317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7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4.1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64302" y="50010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1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42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blipFill>
                <a:blip r:embed="rId12"/>
                <a:stretch>
                  <a:fillRect l="-2265" r="-614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9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𝟐𝟒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856440" cy="1171975"/>
              </a:xfrm>
              <a:prstGeom prst="rect">
                <a:avLst/>
              </a:prstGeom>
              <a:blipFill>
                <a:blip r:embed="rId14"/>
                <a:stretch>
                  <a:fillRect l="-3236" r="-712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71858" y="5123578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GB" sz="28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58" y="5123578"/>
                <a:ext cx="1870664" cy="1171975"/>
              </a:xfrm>
              <a:prstGeom prst="rect">
                <a:avLst/>
              </a:prstGeom>
              <a:blipFill>
                <a:blip r:embed="rId16"/>
                <a:stretch>
                  <a:fillRect l="-2244" r="-705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>
                    <a:solidFill>
                      <a:sysClr val="windowText" lastClr="000000"/>
                    </a:solidFill>
                  </a:rPr>
                  <a:t>Perimeter: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23.8</m:t>
                    </m:r>
                    <m:r>
                      <a:rPr lang="en-GB" sz="28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blipFill>
                <a:blip r:embed="rId18"/>
                <a:stretch>
                  <a:fillRect l="-1603" r="-576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46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rectangles</a:t>
            </a:r>
          </a:p>
        </p:txBody>
      </p:sp>
    </p:spTree>
    <p:extLst>
      <p:ext uri="{BB962C8B-B14F-4D97-AF65-F5344CB8AC3E}">
        <p14:creationId xmlns:p14="http://schemas.microsoft.com/office/powerpoint/2010/main" val="845377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84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45.88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Length: 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23317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Length: 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64302" y="50010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Width: 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Width: 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856440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71858" y="5123578"/>
            <a:ext cx="187066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>
                    <a:solidFill>
                      <a:sysClr val="windowText" lastClr="00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132.8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0.16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rectangles</a:t>
            </a:r>
          </a:p>
        </p:txBody>
      </p:sp>
    </p:spTree>
    <p:extLst>
      <p:ext uri="{BB962C8B-B14F-4D97-AF65-F5344CB8AC3E}">
        <p14:creationId xmlns:p14="http://schemas.microsoft.com/office/powerpoint/2010/main" val="21277505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84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856440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45.88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8646" y="2859110"/>
                <a:ext cx="187066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23317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𝟖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7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6.2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Length: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7.5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64302" y="50010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2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ysClr val="windowText" lastClr="00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856440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85644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𝟑𝟎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856440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71858" y="5123578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𝟐𝟐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1858" y="5123578"/>
                <a:ext cx="187066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0" dirty="0">
                    <a:solidFill>
                      <a:sysClr val="windowText" lastClr="00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132.8</m:t>
                      </m:r>
                      <m:sSup>
                        <m:sSupPr>
                          <m:ctrlP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861" y="562717"/>
                <a:ext cx="187066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Width: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0.16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rectangles</a:t>
            </a:r>
          </a:p>
        </p:txBody>
      </p:sp>
    </p:spTree>
    <p:extLst>
      <p:ext uri="{BB962C8B-B14F-4D97-AF65-F5344CB8AC3E}">
        <p14:creationId xmlns:p14="http://schemas.microsoft.com/office/powerpoint/2010/main" val="3394964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0.0049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Rectangle 51"/>
          <p:cNvSpPr/>
          <p:nvPr/>
        </p:nvSpPr>
        <p:spPr>
          <a:xfrm>
            <a:off x="6817572" y="4367635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Base: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23317" y="1616988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Base: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64302" y="50010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3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618975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Height: 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2402661" y="3009603"/>
            <a:ext cx="1164960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Height: 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460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0.4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triangles</a:t>
            </a:r>
          </a:p>
        </p:txBody>
      </p:sp>
    </p:spTree>
    <p:extLst>
      <p:ext uri="{BB962C8B-B14F-4D97-AF65-F5344CB8AC3E}">
        <p14:creationId xmlns:p14="http://schemas.microsoft.com/office/powerpoint/2010/main" val="3412011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20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0.0049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50" y="2859110"/>
                <a:ext cx="1755860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23317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7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0.07</m:t>
                      </m:r>
                      <m:r>
                        <a:rPr lang="en-GB" sz="20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Base: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24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3316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64302" y="50010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3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𝟏𝟒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𝒄𝒎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36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  <m:sSup>
                        <m:sSup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sSup>
                        <m:sSup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460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chemeClr val="tx1"/>
                    </a:solidFill>
                  </a:rPr>
                  <a:t>Height: </a:t>
                </a:r>
                <a14:m>
                  <m:oMath xmlns:m="http://schemas.openxmlformats.org/officeDocument/2006/math">
                    <m:r>
                      <a:rPr lang="en-GB" sz="20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0.4</m:t>
                    </m:r>
                    <m:r>
                      <a:rPr lang="en-GB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triangles</a:t>
            </a:r>
          </a:p>
        </p:txBody>
      </p:sp>
    </p:spTree>
    <p:extLst>
      <p:ext uri="{BB962C8B-B14F-4D97-AF65-F5344CB8AC3E}">
        <p14:creationId xmlns:p14="http://schemas.microsoft.com/office/powerpoint/2010/main" val="341276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DD8CE502-6B9B-4A3F-845B-26FE050C3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740" y="1021477"/>
            <a:ext cx="1950419" cy="11124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2688" y="779493"/>
            <a:ext cx="1812583" cy="2079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6818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26330" y="4031459"/>
            <a:ext cx="1801278" cy="20758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442628" y="776367"/>
            <a:ext cx="1810386" cy="2082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391510" y="4031085"/>
            <a:ext cx="1868792" cy="20585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641750" y="3445098"/>
            <a:ext cx="361493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945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45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344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12.6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83164" y="2042506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164" y="2042506"/>
                <a:ext cx="1099930" cy="7178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13492" y="3080670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492" y="3080670"/>
                <a:ext cx="1099930" cy="7178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83164" y="4143805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164" y="4143805"/>
                <a:ext cx="1099930" cy="7178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87687" y="2042506"/>
                <a:ext cx="121920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687" y="2042506"/>
                <a:ext cx="1219200" cy="7178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39816" y="3080669"/>
                <a:ext cx="1150219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816" y="3080669"/>
                <a:ext cx="1150219" cy="7178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06956" y="4143804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956" y="4143804"/>
                <a:ext cx="1099930" cy="7178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58286" y="76039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9306204" y="3077317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6204" y="3077317"/>
                <a:ext cx="1099930" cy="71780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711666" y="3077317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666" y="3077317"/>
                <a:ext cx="1099930" cy="71780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 flipV="1">
            <a:off x="9727538" y="6105749"/>
            <a:ext cx="129906" cy="16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857444" y="5519761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444" y="5519761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627608" y="5748449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608" y="5748449"/>
                <a:ext cx="1099930" cy="71780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>
            <a:off x="9725201" y="779493"/>
            <a:ext cx="107588" cy="27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832789" y="196279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625271" y="420591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271" y="420591"/>
                <a:ext cx="1099930" cy="71780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 flipV="1">
            <a:off x="2211222" y="6089613"/>
            <a:ext cx="80358" cy="42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42918" y="5507886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291580" y="5730711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580" y="5730711"/>
                <a:ext cx="1099930" cy="71780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211222" y="776367"/>
            <a:ext cx="89892" cy="3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574164" y="193771"/>
                <a:ext cx="163705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10.85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64" y="193771"/>
                <a:ext cx="1637058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301114" y="417465"/>
                <a:ext cx="1141514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=31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114" y="417465"/>
                <a:ext cx="1141514" cy="71780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trapeziums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A5F432A-C187-48C6-8180-B0BC74D87BDF}"/>
                  </a:ext>
                </a:extLst>
              </p:cNvPr>
              <p:cNvSpPr/>
              <p:nvPr/>
            </p:nvSpPr>
            <p:spPr>
              <a:xfrm>
                <a:off x="3295445" y="1186571"/>
                <a:ext cx="121688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=43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A5F432A-C187-48C6-8180-B0BC74D87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445" y="1186571"/>
                <a:ext cx="1216880" cy="71780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C69079F-0186-4157-9CB4-C699481578EF}"/>
                  </a:ext>
                </a:extLst>
              </p:cNvPr>
              <p:cNvSpPr/>
              <p:nvPr/>
            </p:nvSpPr>
            <p:spPr>
              <a:xfrm>
                <a:off x="7661590" y="1186571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C69079F-0186-4157-9CB4-C699481578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590" y="1186571"/>
                <a:ext cx="1099930" cy="71780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11DC2B2-713A-44D6-AB6A-B885FCC96371}"/>
                  </a:ext>
                </a:extLst>
              </p:cNvPr>
              <p:cNvSpPr/>
              <p:nvPr/>
            </p:nvSpPr>
            <p:spPr>
              <a:xfrm>
                <a:off x="2869115" y="3079944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=4.9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11DC2B2-713A-44D6-AB6A-B885FCC963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9115" y="3079944"/>
                <a:ext cx="1099930" cy="71780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0D0636D-2252-4898-9F34-E3BD2C456679}"/>
                  </a:ext>
                </a:extLst>
              </p:cNvPr>
              <p:cNvSpPr/>
              <p:nvPr/>
            </p:nvSpPr>
            <p:spPr>
              <a:xfrm>
                <a:off x="8102159" y="3086195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0D0636D-2252-4898-9F34-E3BD2C456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159" y="3086195"/>
                <a:ext cx="1099930" cy="71780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478E305-8E7F-4DC2-8164-02E6EF0357FE}"/>
                  </a:ext>
                </a:extLst>
              </p:cNvPr>
              <p:cNvSpPr/>
              <p:nvPr/>
            </p:nvSpPr>
            <p:spPr>
              <a:xfrm>
                <a:off x="3281330" y="4960338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478E305-8E7F-4DC2-8164-02E6EF0357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330" y="4960338"/>
                <a:ext cx="1099930" cy="71780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349BB81-E53E-4B5B-87EE-C596F7441473}"/>
                  </a:ext>
                </a:extLst>
              </p:cNvPr>
              <p:cNvSpPr/>
              <p:nvPr/>
            </p:nvSpPr>
            <p:spPr>
              <a:xfrm>
                <a:off x="7641234" y="4963879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349BB81-E53E-4B5B-87EE-C596F74414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234" y="4963879"/>
                <a:ext cx="1099930" cy="71780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7944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DD8CE502-6B9B-4A3F-845B-26FE050C3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8740" y="1021477"/>
            <a:ext cx="1950419" cy="111242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2688" y="779493"/>
            <a:ext cx="1812583" cy="20796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6818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26330" y="4031459"/>
            <a:ext cx="1801278" cy="20758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442628" y="776367"/>
            <a:ext cx="1810386" cy="20827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391510" y="4031085"/>
            <a:ext cx="1868792" cy="20585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641750" y="3445098"/>
            <a:ext cx="361493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945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56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4582" y="2846232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7344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12.6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46" y="2859110"/>
                <a:ext cx="1568304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683164" y="2042506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164" y="2042506"/>
                <a:ext cx="1099930" cy="71780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13492" y="3080670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3492" y="3080670"/>
                <a:ext cx="1099930" cy="71780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683164" y="4143805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83164" y="4143805"/>
                <a:ext cx="1099930" cy="71780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87687" y="2042506"/>
                <a:ext cx="121920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𝟐𝟕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𝒎𝒎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7687" y="2042506"/>
                <a:ext cx="1219200" cy="71780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39816" y="3080669"/>
                <a:ext cx="1150219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=3.5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816" y="3080669"/>
                <a:ext cx="1150219" cy="71780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06956" y="4143804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6956" y="4143804"/>
                <a:ext cx="1099930" cy="71780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58286" y="76039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4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9306204" y="3077317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6204" y="3077317"/>
                <a:ext cx="1099930" cy="717803"/>
              </a:xfrm>
              <a:prstGeom prst="rect">
                <a:avLst/>
              </a:prstGeom>
              <a:blipFill>
                <a:blip r:embed="rId11"/>
                <a:stretch>
                  <a:fillRect l="-5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711666" y="3077317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𝒉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1666" y="3077317"/>
                <a:ext cx="1099930" cy="717803"/>
              </a:xfrm>
              <a:prstGeom prst="rect">
                <a:avLst/>
              </a:prstGeom>
              <a:blipFill>
                <a:blip r:embed="rId12"/>
                <a:stretch>
                  <a:fillRect l="-5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 flipV="1">
            <a:off x="9727538" y="6105749"/>
            <a:ext cx="129906" cy="16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857444" y="5519761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72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444" y="5519761"/>
                <a:ext cx="1568304" cy="11719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627608" y="5748449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7608" y="5748449"/>
                <a:ext cx="1099930" cy="717803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>
            <a:off x="9725201" y="779493"/>
            <a:ext cx="107588" cy="27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832789" y="19627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  <m:sSup>
                        <m:sSup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2789" y="196279"/>
                <a:ext cx="1568304" cy="117197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625271" y="420591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5271" y="420591"/>
                <a:ext cx="1099930" cy="717803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 flipV="1">
            <a:off x="2211222" y="6089613"/>
            <a:ext cx="80358" cy="42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42918" y="5507886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𝟐𝟔</m:t>
                      </m:r>
                      <m:sSup>
                        <m:sSupPr>
                          <m:ctrlP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800" b="1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18" y="5507886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291580" y="5730711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1580" y="5730711"/>
                <a:ext cx="1099930" cy="71780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211222" y="776367"/>
            <a:ext cx="89892" cy="3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574164" y="193771"/>
                <a:ext cx="1637058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10.85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164" y="193771"/>
                <a:ext cx="1637058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301114" y="417465"/>
                <a:ext cx="1141514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=31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1114" y="417465"/>
                <a:ext cx="1141514" cy="71780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trapeziums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A5F432A-C187-48C6-8180-B0BC74D87BDF}"/>
                  </a:ext>
                </a:extLst>
              </p:cNvPr>
              <p:cNvSpPr/>
              <p:nvPr/>
            </p:nvSpPr>
            <p:spPr>
              <a:xfrm>
                <a:off x="3295445" y="1186571"/>
                <a:ext cx="121688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=43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A5F432A-C187-48C6-8180-B0BC74D87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5445" y="1186571"/>
                <a:ext cx="1216880" cy="717803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C69079F-0186-4157-9CB4-C699481578EF}"/>
                  </a:ext>
                </a:extLst>
              </p:cNvPr>
              <p:cNvSpPr/>
              <p:nvPr/>
            </p:nvSpPr>
            <p:spPr>
              <a:xfrm>
                <a:off x="7661590" y="1186571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C69079F-0186-4157-9CB4-C699481578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1590" y="1186571"/>
                <a:ext cx="1099930" cy="717803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11DC2B2-713A-44D6-AB6A-B885FCC96371}"/>
                  </a:ext>
                </a:extLst>
              </p:cNvPr>
              <p:cNvSpPr/>
              <p:nvPr/>
            </p:nvSpPr>
            <p:spPr>
              <a:xfrm>
                <a:off x="2869115" y="3079944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=4.9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11DC2B2-713A-44D6-AB6A-B885FCC963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69115" y="3079944"/>
                <a:ext cx="1099930" cy="717803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0D0636D-2252-4898-9F34-E3BD2C456679}"/>
                  </a:ext>
                </a:extLst>
              </p:cNvPr>
              <p:cNvSpPr/>
              <p:nvPr/>
            </p:nvSpPr>
            <p:spPr>
              <a:xfrm>
                <a:off x="8102159" y="3086195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  <m:r>
                        <a:rPr lang="en-GB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0D0636D-2252-4898-9F34-E3BD2C456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02159" y="3086195"/>
                <a:ext cx="1099930" cy="717803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478E305-8E7F-4DC2-8164-02E6EF0357FE}"/>
                  </a:ext>
                </a:extLst>
              </p:cNvPr>
              <p:cNvSpPr/>
              <p:nvPr/>
            </p:nvSpPr>
            <p:spPr>
              <a:xfrm>
                <a:off x="3281330" y="4960338"/>
                <a:ext cx="1099930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478E305-8E7F-4DC2-8164-02E6EF0357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1330" y="4960338"/>
                <a:ext cx="1099930" cy="717803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349BB81-E53E-4B5B-87EE-C596F7441473}"/>
                  </a:ext>
                </a:extLst>
              </p:cNvPr>
              <p:cNvSpPr/>
              <p:nvPr/>
            </p:nvSpPr>
            <p:spPr>
              <a:xfrm>
                <a:off x="7566991" y="4963879"/>
                <a:ext cx="1174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  <m:r>
                        <a:rPr lang="en-GB" sz="16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16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349BB81-E53E-4B5B-87EE-C596F74414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6991" y="4963879"/>
                <a:ext cx="1174173" cy="717803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00817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738645"/>
            <a:ext cx="779470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20"/>
            <a:ext cx="1470062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793918" cy="10947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418913" y="1738645"/>
            <a:ext cx="84220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424825" y="4031085"/>
            <a:ext cx="856445" cy="10947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829689" y="3445098"/>
            <a:ext cx="143142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  <a:stCxn id="4" idx="0"/>
            <a:endCxn id="29" idx="2"/>
          </p:cNvCxnSpPr>
          <p:nvPr/>
        </p:nvCxnSpPr>
        <p:spPr>
          <a:xfrm flipH="1" flipV="1">
            <a:off x="6042991" y="1378036"/>
            <a:ext cx="1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  <a:stCxn id="4" idx="2"/>
            <a:endCxn id="30" idx="0"/>
          </p:cNvCxnSpPr>
          <p:nvPr/>
        </p:nvCxnSpPr>
        <p:spPr>
          <a:xfrm flipH="1">
            <a:off x="6042991" y="4031086"/>
            <a:ext cx="1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5062330" y="206061"/>
            <a:ext cx="196132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 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62330" y="5525033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27.3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330" y="5525033"/>
                <a:ext cx="1961322" cy="1171975"/>
              </a:xfrm>
              <a:prstGeom prst="rect">
                <a:avLst/>
              </a:prstGeom>
              <a:blipFill>
                <a:blip r:embed="rId2"/>
                <a:stretch>
                  <a:fillRect l="-2141" r="-152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/>
          <p:cNvSpPr/>
          <p:nvPr/>
        </p:nvSpPr>
        <p:spPr>
          <a:xfrm>
            <a:off x="7618788" y="566670"/>
            <a:ext cx="196132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Circumference:</a:t>
            </a:r>
          </a:p>
          <a:p>
            <a:pPr algn="ctr"/>
            <a:endParaRPr lang="en-GB" sz="2200" dirty="0">
              <a:solidFill>
                <a:schemeClr val="tx1"/>
              </a:solidFill>
            </a:endParaRPr>
          </a:p>
          <a:p>
            <a:pPr algn="ctr"/>
            <a:endParaRPr lang="en-GB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473675" y="566670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18.9</m:t>
                    </m:r>
                    <m:sSup>
                      <m:sSupPr>
                        <m:ctrlP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675" y="566670"/>
                <a:ext cx="1961322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473675" y="5125793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1256.6</m:t>
                    </m:r>
                    <m:sSup>
                      <m:sSupPr>
                        <m:ctrlP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675" y="5125793"/>
                <a:ext cx="1961322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/>
          <p:cNvSpPr/>
          <p:nvPr/>
        </p:nvSpPr>
        <p:spPr>
          <a:xfrm>
            <a:off x="7618788" y="5125794"/>
            <a:ext cx="196132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Area: </a:t>
            </a:r>
          </a:p>
          <a:p>
            <a:pPr algn="ctr"/>
            <a:endParaRPr lang="en-GB" sz="2800" dirty="0">
              <a:solidFill>
                <a:schemeClr val="tx1"/>
              </a:solidFill>
            </a:endParaRPr>
          </a:p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294932" y="2846232"/>
            <a:ext cx="196132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200" dirty="0">
                <a:solidFill>
                  <a:schemeClr val="tx1"/>
                </a:solidFill>
              </a:rPr>
              <a:t>Circumference:</a:t>
            </a:r>
          </a:p>
          <a:p>
            <a:pPr algn="ctr"/>
            <a:endParaRPr lang="en-GB" sz="2200" dirty="0">
              <a:solidFill>
                <a:schemeClr val="tx1"/>
              </a:solidFill>
            </a:endParaRPr>
          </a:p>
          <a:p>
            <a:pPr algn="ctr"/>
            <a:endParaRPr lang="en-GB" sz="22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868367" y="2859110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23.2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67" y="2859110"/>
                <a:ext cx="1961322" cy="1171975"/>
              </a:xfrm>
              <a:prstGeom prst="rect">
                <a:avLst/>
              </a:prstGeom>
              <a:blipFill>
                <a:blip r:embed="rId5"/>
                <a:stretch>
                  <a:fillRect l="-2141" r="-152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blipFill>
                <a:blip r:embed="rId6"/>
                <a:stretch>
                  <a:fillRect l="-4938" r="-86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5368" y="1866363"/>
                <a:ext cx="11562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Diameter: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68" y="1866363"/>
                <a:ext cx="1156221" cy="865029"/>
              </a:xfrm>
              <a:prstGeom prst="rect">
                <a:avLst/>
              </a:prstGeom>
              <a:blipFill>
                <a:blip r:embed="rId7"/>
                <a:stretch>
                  <a:fillRect l="-2062" r="-515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0477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Radius: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477" y="2999704"/>
                <a:ext cx="960503" cy="865029"/>
              </a:xfrm>
              <a:prstGeom prst="rect">
                <a:avLst/>
              </a:prstGeom>
              <a:blipFill>
                <a:blip r:embed="rId8"/>
                <a:stretch>
                  <a:fillRect l="-4294" r="-858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5368" y="4154744"/>
                <a:ext cx="11562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68" y="4154744"/>
                <a:ext cx="1156221" cy="865029"/>
              </a:xfrm>
              <a:prstGeom prst="rect">
                <a:avLst/>
              </a:prstGeom>
              <a:blipFill>
                <a:blip r:embed="rId9"/>
                <a:stretch>
                  <a:fillRect l="-2062" r="-154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Rectangle 52"/>
          <p:cNvSpPr/>
          <p:nvPr/>
        </p:nvSpPr>
        <p:spPr>
          <a:xfrm>
            <a:off x="5454305" y="4377744"/>
            <a:ext cx="115622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Diameter: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84121" y="1866363"/>
            <a:ext cx="1156221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Diameter: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4054282" y="299970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Radius: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268413" y="4154743"/>
            <a:ext cx="960503" cy="865029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chemeClr val="tx1"/>
                </a:solidFill>
              </a:rPr>
              <a:t>Radius: </a:t>
            </a:r>
          </a:p>
          <a:p>
            <a:pPr algn="ctr"/>
            <a:endParaRPr lang="en-GB" sz="2000" dirty="0">
              <a:solidFill>
                <a:schemeClr val="tx1"/>
              </a:solidFill>
            </a:endParaRPr>
          </a:p>
          <a:p>
            <a:pPr algn="ctr"/>
            <a:endParaRPr lang="en-GB" sz="20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2556" y="17694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/>
              <p:nvPr/>
            </p:nvSpPr>
            <p:spPr>
              <a:xfrm>
                <a:off x="152556" y="4134201"/>
                <a:ext cx="4027297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Find the missing information for these circles to </a:t>
                </a:r>
                <a14:m>
                  <m:oMath xmlns:m="http://schemas.openxmlformats.org/officeDocument/2006/math"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56" y="4134201"/>
                <a:ext cx="4027297" cy="892552"/>
              </a:xfrm>
              <a:prstGeom prst="rect">
                <a:avLst/>
              </a:prstGeom>
              <a:blipFill>
                <a:blip r:embed="rId10"/>
                <a:stretch>
                  <a:fillRect l="-2572" t="-5442" r="-4236" b="-170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648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738645"/>
            <a:ext cx="779470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cxnSpLocks/>
            <a:stCxn id="4" idx="3"/>
            <a:endCxn id="37" idx="1"/>
          </p:cNvCxnSpPr>
          <p:nvPr/>
        </p:nvCxnSpPr>
        <p:spPr>
          <a:xfrm flipV="1">
            <a:off x="6824870" y="3432220"/>
            <a:ext cx="1470062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793918" cy="10947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4418913" y="1738645"/>
            <a:ext cx="842203" cy="11204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4424825" y="4031085"/>
            <a:ext cx="856445" cy="109470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3829689" y="3445098"/>
            <a:ext cx="1431425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cxnSpLocks/>
            <a:stCxn id="4" idx="0"/>
            <a:endCxn id="29" idx="2"/>
          </p:cNvCxnSpPr>
          <p:nvPr/>
        </p:nvCxnSpPr>
        <p:spPr>
          <a:xfrm flipH="1" flipV="1">
            <a:off x="6042991" y="1378036"/>
            <a:ext cx="1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cxnSpLocks/>
            <a:stCxn id="4" idx="2"/>
            <a:endCxn id="30" idx="0"/>
          </p:cNvCxnSpPr>
          <p:nvPr/>
        </p:nvCxnSpPr>
        <p:spPr>
          <a:xfrm flipH="1">
            <a:off x="6042991" y="4031086"/>
            <a:ext cx="1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062330" y="206061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𝟕𝟖</m:t>
                    </m:r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800" b="1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sSup>
                      <m:sSupPr>
                        <m:ctrlP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330" y="206061"/>
                <a:ext cx="196132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062330" y="5525033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27.3</m:t>
                      </m:r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330" y="5525033"/>
                <a:ext cx="1961322" cy="1171975"/>
              </a:xfrm>
              <a:prstGeom prst="rect">
                <a:avLst/>
              </a:prstGeom>
              <a:blipFill>
                <a:blip r:embed="rId3"/>
                <a:stretch>
                  <a:fillRect l="-2141" r="-152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618788" y="566670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b="1" dirty="0">
                    <a:solidFill>
                      <a:srgbClr val="FF0000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𝟑𝟕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788" y="566670"/>
                <a:ext cx="1961322" cy="1171975"/>
              </a:xfrm>
              <a:prstGeom prst="rect">
                <a:avLst/>
              </a:prstGeom>
              <a:blipFill>
                <a:blip r:embed="rId4"/>
                <a:stretch>
                  <a:fillRect l="-2446" r="-21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473675" y="566670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18.9</m:t>
                    </m:r>
                    <m:sSup>
                      <m:sSupPr>
                        <m:ctrlP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675" y="566670"/>
                <a:ext cx="1961322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473675" y="5125793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 </a:t>
                </a:r>
                <a14:m>
                  <m:oMath xmlns:m="http://schemas.openxmlformats.org/officeDocument/2006/math">
                    <m:r>
                      <a:rPr lang="en-GB" sz="28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1256.6</m:t>
                    </m:r>
                    <m:sSup>
                      <m:sSupPr>
                        <m:ctrlP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GB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675" y="5125793"/>
                <a:ext cx="1961322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618788" y="5125794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b="1" dirty="0">
                    <a:solidFill>
                      <a:srgbClr val="FF0000"/>
                    </a:solidFill>
                  </a:rPr>
                  <a:t>Area: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8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𝟐𝟖</m:t>
                        </m:r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𝒄𝒎</m:t>
                        </m:r>
                      </m:e>
                      <m:sup>
                        <m:r>
                          <a:rPr lang="en-GB" sz="28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8788" y="5125794"/>
                <a:ext cx="1961322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294932" y="2846232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b="1" dirty="0">
                    <a:solidFill>
                      <a:srgbClr val="FF0000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2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4932" y="2846232"/>
                <a:ext cx="1961322" cy="1171975"/>
              </a:xfrm>
              <a:prstGeom prst="rect">
                <a:avLst/>
              </a:prstGeom>
              <a:blipFill>
                <a:blip r:embed="rId8"/>
                <a:stretch>
                  <a:fillRect l="-2454" r="-245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868367" y="2859110"/>
                <a:ext cx="196132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dirty="0">
                    <a:solidFill>
                      <a:schemeClr val="tx1"/>
                    </a:solidFill>
                  </a:rPr>
                  <a:t>Circumference: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23.2</m:t>
                      </m:r>
                      <m:r>
                        <a:rPr lang="en-GB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68367" y="2859110"/>
                <a:ext cx="1961322" cy="1171975"/>
              </a:xfrm>
              <a:prstGeom prst="rect">
                <a:avLst/>
              </a:prstGeom>
              <a:blipFill>
                <a:blip r:embed="rId9"/>
                <a:stretch>
                  <a:fillRect l="-2141" r="-152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Radius: </a:t>
                </a:r>
                <a14:m>
                  <m:oMath xmlns:m="http://schemas.openxmlformats.org/officeDocument/2006/math">
                    <m:r>
                      <a:rPr lang="en-GB" sz="200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000" b="0" i="1" smtClean="0">
                        <a:solidFill>
                          <a:sysClr val="windowText" lastClr="000000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blipFill>
                <a:blip r:embed="rId10"/>
                <a:stretch>
                  <a:fillRect l="-4938" r="-864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25368" y="1866363"/>
                <a:ext cx="11562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Diameter: </a:t>
                </a:r>
                <a14:m>
                  <m:oMath xmlns:m="http://schemas.openxmlformats.org/officeDocument/2006/math">
                    <m:r>
                      <a:rPr lang="en-GB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12</m:t>
                    </m:r>
                    <m:r>
                      <a:rPr lang="en-GB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68" y="1866363"/>
                <a:ext cx="1156221" cy="865029"/>
              </a:xfrm>
              <a:prstGeom prst="rect">
                <a:avLst/>
              </a:prstGeom>
              <a:blipFill>
                <a:blip r:embed="rId11"/>
                <a:stretch>
                  <a:fillRect l="-2062" r="-515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060477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dirty="0">
                    <a:solidFill>
                      <a:sysClr val="windowText" lastClr="000000"/>
                    </a:solidFill>
                  </a:rPr>
                  <a:t>Radius: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0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0477" y="2999704"/>
                <a:ext cx="960503" cy="865029"/>
              </a:xfrm>
              <a:prstGeom prst="rect">
                <a:avLst/>
              </a:prstGeom>
              <a:blipFill>
                <a:blip r:embed="rId12"/>
                <a:stretch>
                  <a:fillRect l="-4294" r="-8589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25368" y="4154744"/>
                <a:ext cx="11562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dirty="0">
                    <a:solidFill>
                      <a:schemeClr val="tx1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5368" y="4154744"/>
                <a:ext cx="1156221" cy="865029"/>
              </a:xfrm>
              <a:prstGeom prst="rect">
                <a:avLst/>
              </a:prstGeom>
              <a:blipFill>
                <a:blip r:embed="rId13"/>
                <a:stretch>
                  <a:fillRect l="-2062" r="-1546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454305" y="4377744"/>
                <a:ext cx="11562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>
                    <a:solidFill>
                      <a:srgbClr val="FF0000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4305" y="4377744"/>
                <a:ext cx="1156221" cy="865029"/>
              </a:xfrm>
              <a:prstGeom prst="rect">
                <a:avLst/>
              </a:prstGeom>
              <a:blipFill>
                <a:blip r:embed="rId14"/>
                <a:stretch>
                  <a:fillRect l="-3093" r="-2577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84121" y="1866363"/>
                <a:ext cx="1156221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b="1" dirty="0">
                    <a:solidFill>
                      <a:srgbClr val="FF0000"/>
                    </a:solidFill>
                  </a:rPr>
                  <a:t>Diameter: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GB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4121" y="1866363"/>
                <a:ext cx="1156221" cy="865029"/>
              </a:xfrm>
              <a:prstGeom prst="rect">
                <a:avLst/>
              </a:prstGeom>
              <a:blipFill>
                <a:blip r:embed="rId15"/>
                <a:stretch>
                  <a:fillRect l="-2564" r="-256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054282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Radius: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4282" y="2999703"/>
                <a:ext cx="960503" cy="865029"/>
              </a:xfrm>
              <a:prstGeom prst="rect">
                <a:avLst/>
              </a:prstGeom>
              <a:blipFill>
                <a:blip r:embed="rId16"/>
                <a:stretch>
                  <a:fillRect l="-4908" r="-429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000" b="1" dirty="0">
                    <a:solidFill>
                      <a:srgbClr val="FF0000"/>
                    </a:solidFill>
                  </a:rPr>
                  <a:t>Radius: 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blipFill>
                <a:blip r:embed="rId17"/>
                <a:stretch>
                  <a:fillRect l="-4908" r="-797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2556" y="17694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5 -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/>
              <p:nvPr/>
            </p:nvSpPr>
            <p:spPr>
              <a:xfrm>
                <a:off x="152556" y="4134201"/>
                <a:ext cx="4027297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Find the missing information for these circles to </a:t>
                </a:r>
                <a14:m>
                  <m:oMath xmlns:m="http://schemas.openxmlformats.org/officeDocument/2006/math"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556" y="4134201"/>
                <a:ext cx="4027297" cy="892552"/>
              </a:xfrm>
              <a:prstGeom prst="rect">
                <a:avLst/>
              </a:prstGeom>
              <a:blipFill>
                <a:blip r:embed="rId18"/>
                <a:stretch>
                  <a:fillRect l="-2572" t="-5442" r="-4236" b="-170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22547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335568"/>
            <a:ext cx="1813139" cy="1523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518DD6CB-5EBB-4B0C-BBA9-00D9E4EEB0C1}"/>
              </a:ext>
            </a:extLst>
          </p:cNvPr>
          <p:cNvSpPr/>
          <p:nvPr/>
        </p:nvSpPr>
        <p:spPr>
          <a:xfrm>
            <a:off x="6839318" y="1455964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33862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827587" cy="1532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444102" y="1335568"/>
            <a:ext cx="1817014" cy="1523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454336" y="4031085"/>
            <a:ext cx="1826934" cy="15180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74380" y="3445098"/>
            <a:ext cx="328673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8652457" y="169109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1890580" y="169109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1890580" y="554986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8652457" y="5549863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Area: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0163493" y="2846232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Perimeter: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10624" y="2859110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chemeClr val="tx1"/>
                </a:solidFill>
              </a:rPr>
              <a:t>Perimeter:</a:t>
            </a:r>
          </a:p>
          <a:p>
            <a:pPr algn="ctr"/>
            <a:endParaRPr lang="en-GB" sz="2400" dirty="0">
              <a:solidFill>
                <a:schemeClr val="tx1"/>
              </a:solidFill>
            </a:endParaRPr>
          </a:p>
          <a:p>
            <a:pPr algn="ctr"/>
            <a:endParaRPr lang="en-GB" sz="2400" dirty="0">
              <a:solidFill>
                <a:schemeClr val="tx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29343" y="276159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/>
              <p:nvPr/>
            </p:nvSpPr>
            <p:spPr>
              <a:xfrm>
                <a:off x="4029343" y="5475910"/>
                <a:ext cx="4027297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Find the missing information for these shapes to </a:t>
                </a:r>
                <a14:m>
                  <m:oMath xmlns:m="http://schemas.openxmlformats.org/officeDocument/2006/math"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343" y="5475910"/>
                <a:ext cx="4027297" cy="1292662"/>
              </a:xfrm>
              <a:prstGeom prst="rect">
                <a:avLst/>
              </a:prstGeom>
              <a:blipFill>
                <a:blip r:embed="rId2"/>
                <a:stretch>
                  <a:fillRect l="-2572" t="-3774" r="-4236" b="-117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C85655F0-631F-4CB9-A82B-2AA3B1F068B1}"/>
              </a:ext>
            </a:extLst>
          </p:cNvPr>
          <p:cNvSpPr/>
          <p:nvPr/>
        </p:nvSpPr>
        <p:spPr>
          <a:xfrm>
            <a:off x="3448318" y="1455964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BB68D1-7DC8-4165-8D02-A6EC7379756A}"/>
              </a:ext>
            </a:extLst>
          </p:cNvPr>
          <p:cNvSpPr/>
          <p:nvPr/>
        </p:nvSpPr>
        <p:spPr>
          <a:xfrm>
            <a:off x="3461836" y="4256742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2F02C5A-18A2-4C5B-A20A-83687BD0AF2D}"/>
              </a:ext>
            </a:extLst>
          </p:cNvPr>
          <p:cNvSpPr/>
          <p:nvPr/>
        </p:nvSpPr>
        <p:spPr>
          <a:xfrm>
            <a:off x="7507298" y="2853222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596DC9D-7966-454B-8018-35290B3AEF69}"/>
              </a:ext>
            </a:extLst>
          </p:cNvPr>
          <p:cNvSpPr/>
          <p:nvPr/>
        </p:nvSpPr>
        <p:spPr>
          <a:xfrm>
            <a:off x="6846542" y="4256743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E4951-4472-4E7D-9E9C-A1700605F53A}"/>
              </a:ext>
            </a:extLst>
          </p:cNvPr>
          <p:cNvSpPr/>
          <p:nvPr/>
        </p:nvSpPr>
        <p:spPr>
          <a:xfrm>
            <a:off x="2726987" y="2853223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4599FA-E1EE-4A20-92C0-505A4012F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7871" y="1488948"/>
            <a:ext cx="1416031" cy="10967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62B91D-0370-4088-84E2-6F6CF7773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385" y="2888657"/>
            <a:ext cx="1278854" cy="11125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42345A-67B4-448A-A1BA-6A1137F60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1505" y="4319533"/>
            <a:ext cx="1420831" cy="10475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7E430C-02BA-40FB-B992-FCD023A993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12353" y="4452012"/>
            <a:ext cx="1503936" cy="8414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53275BF-126D-4A95-B5C3-5E6A771AF2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49" y="1509202"/>
            <a:ext cx="1472421" cy="10764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23FAAE-528D-4A3F-9260-05B665B091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93247" y="2914685"/>
            <a:ext cx="1701471" cy="10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407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>
            <a:cxnSpLocks/>
          </p:cNvCxnSpPr>
          <p:nvPr/>
        </p:nvCxnSpPr>
        <p:spPr>
          <a:xfrm flipV="1">
            <a:off x="6839318" y="1335568"/>
            <a:ext cx="1813139" cy="1523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518DD6CB-5EBB-4B0C-BBA9-00D9E4EEB0C1}"/>
              </a:ext>
            </a:extLst>
          </p:cNvPr>
          <p:cNvSpPr/>
          <p:nvPr/>
        </p:nvSpPr>
        <p:spPr>
          <a:xfrm>
            <a:off x="6839318" y="1455964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3338623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</p:cNvCxnSpPr>
          <p:nvPr/>
        </p:nvCxnSpPr>
        <p:spPr>
          <a:xfrm>
            <a:off x="6824870" y="4031085"/>
            <a:ext cx="1827587" cy="153275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</p:cNvCxnSpPr>
          <p:nvPr/>
        </p:nvCxnSpPr>
        <p:spPr>
          <a:xfrm flipH="1" flipV="1">
            <a:off x="3444102" y="1335568"/>
            <a:ext cx="1817014" cy="15235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</p:cNvCxnSpPr>
          <p:nvPr/>
        </p:nvCxnSpPr>
        <p:spPr>
          <a:xfrm flipH="1">
            <a:off x="3454336" y="4031085"/>
            <a:ext cx="1826934" cy="15180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974380" y="3445098"/>
            <a:ext cx="3286734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8652457" y="169109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𝟑𝟒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457" y="169109"/>
                <a:ext cx="1563756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1890580" y="169109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𝟏𝟑𝟖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580" y="169109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1890580" y="554986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𝟓𝟗𝟔𝟑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90580" y="5549862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 l="-4962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8652457" y="554986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𝟕𝟗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sSup>
                        <m:sSup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𝒄𝒎</m:t>
                          </m:r>
                        </m:e>
                        <m:sup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2457" y="5549863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493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𝟐𝟓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493" y="2846232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 l="-3817" r="-34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10624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Perimeter: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624" y="2859110"/>
                <a:ext cx="1563756" cy="1171975"/>
              </a:xfrm>
              <a:prstGeom prst="rect">
                <a:avLst/>
              </a:prstGeom>
              <a:blipFill>
                <a:blip r:embed="rId7"/>
                <a:stretch>
                  <a:fillRect l="-3817" r="-343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29343" y="276159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6 -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/>
              <p:nvPr/>
            </p:nvSpPr>
            <p:spPr>
              <a:xfrm>
                <a:off x="4029343" y="5475910"/>
                <a:ext cx="4027297" cy="12926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Find the missing information for these shapes to </a:t>
                </a:r>
                <a14:m>
                  <m:oMath xmlns:m="http://schemas.openxmlformats.org/officeDocument/2006/math"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6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𝑑𝑝</m:t>
                    </m:r>
                  </m:oMath>
                </a14:m>
                <a:r>
                  <a:rPr lang="en-GB" sz="2600" i="1" dirty="0">
                    <a:solidFill>
                      <a:schemeClr val="accent6">
                        <a:lumMod val="50000"/>
                      </a:schemeClr>
                    </a:solidFill>
                  </a:rPr>
                  <a:t> where appropriate.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A5BAE12A-274C-4B03-BFFD-B61C4DDCAB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9343" y="5475910"/>
                <a:ext cx="4027297" cy="1292662"/>
              </a:xfrm>
              <a:prstGeom prst="rect">
                <a:avLst/>
              </a:prstGeom>
              <a:blipFill>
                <a:blip r:embed="rId8"/>
                <a:stretch>
                  <a:fillRect l="-2572" t="-3774" r="-4236" b="-117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id="{C85655F0-631F-4CB9-A82B-2AA3B1F068B1}"/>
              </a:ext>
            </a:extLst>
          </p:cNvPr>
          <p:cNvSpPr/>
          <p:nvPr/>
        </p:nvSpPr>
        <p:spPr>
          <a:xfrm>
            <a:off x="3448318" y="1455964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EBB68D1-7DC8-4165-8D02-A6EC7379756A}"/>
              </a:ext>
            </a:extLst>
          </p:cNvPr>
          <p:cNvSpPr/>
          <p:nvPr/>
        </p:nvSpPr>
        <p:spPr>
          <a:xfrm>
            <a:off x="3461836" y="4256742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2F02C5A-18A2-4C5B-A20A-83687BD0AF2D}"/>
              </a:ext>
            </a:extLst>
          </p:cNvPr>
          <p:cNvSpPr/>
          <p:nvPr/>
        </p:nvSpPr>
        <p:spPr>
          <a:xfrm>
            <a:off x="7507298" y="2853222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ysClr val="windowText" lastClr="000000"/>
              </a:solidFill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596DC9D-7966-454B-8018-35290B3AEF69}"/>
              </a:ext>
            </a:extLst>
          </p:cNvPr>
          <p:cNvSpPr/>
          <p:nvPr/>
        </p:nvSpPr>
        <p:spPr>
          <a:xfrm>
            <a:off x="6846542" y="4256743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C8E4951-4472-4E7D-9E9C-A1700605F53A}"/>
              </a:ext>
            </a:extLst>
          </p:cNvPr>
          <p:cNvSpPr/>
          <p:nvPr/>
        </p:nvSpPr>
        <p:spPr>
          <a:xfrm>
            <a:off x="2726987" y="2853223"/>
            <a:ext cx="1813139" cy="1171975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 dirty="0">
              <a:solidFill>
                <a:schemeClr val="tx1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A4599FA-E1EE-4A20-92C0-505A4012FD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7871" y="1488948"/>
            <a:ext cx="1416031" cy="109673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F62B91D-0370-4088-84E2-6F6CF7773DA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72385" y="2888657"/>
            <a:ext cx="1278854" cy="111254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642345A-67B4-448A-A1BA-6A1137F60F8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31505" y="4319533"/>
            <a:ext cx="1420831" cy="1047598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27E430C-02BA-40FB-B992-FCD023A9936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12353" y="4452012"/>
            <a:ext cx="1503936" cy="84143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53275BF-126D-4A95-B5C3-5E6A771AF21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00049" y="1509202"/>
            <a:ext cx="1472421" cy="107647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0D23FAAE-528D-4A3F-9260-05B665B0917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93247" y="2914685"/>
            <a:ext cx="1701471" cy="102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4165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1114" y="2859111"/>
            <a:ext cx="1563756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/>
          <p:nvPr/>
        </p:nvCxnSpPr>
        <p:spPr>
          <a:xfrm flipV="1">
            <a:off x="6839318" y="1751525"/>
            <a:ext cx="1010452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24870" y="3432220"/>
            <a:ext cx="1668846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6824870" y="4031085"/>
            <a:ext cx="976614" cy="1094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228376" y="1751525"/>
            <a:ext cx="1032739" cy="11075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4232206" y="4031085"/>
            <a:ext cx="1049063" cy="109470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3630907" y="3445098"/>
            <a:ext cx="1630207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stCxn id="4" idx="0"/>
            <a:endCxn id="29" idx="2"/>
          </p:cNvCxnSpPr>
          <p:nvPr/>
        </p:nvCxnSpPr>
        <p:spPr>
          <a:xfrm flipV="1">
            <a:off x="6042992" y="1378036"/>
            <a:ext cx="0" cy="14810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4" idx="2"/>
            <a:endCxn id="30" idx="0"/>
          </p:cNvCxnSpPr>
          <p:nvPr/>
        </p:nvCxnSpPr>
        <p:spPr>
          <a:xfrm>
            <a:off x="6042992" y="4031086"/>
            <a:ext cx="0" cy="149394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/>
              <p:cNvSpPr/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FE7C3CF-E2E1-480B-B794-4ADC1836D16E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9" name="Rectangle 2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206061"/>
                <a:ext cx="1563756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673E192-4B7B-445A-B7DD-FC50AE8916E0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1114" y="5525033"/>
                <a:ext cx="1563756" cy="11719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817572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18B4DC1-A827-494E-9654-14538C3357AA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66670"/>
                <a:ext cx="1563756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2672459" y="56667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3DE5782-7E0B-4048-8D4C-E1EA3B685BF8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459" y="566670"/>
                <a:ext cx="1563756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>
                <a:off x="2672459" y="5125793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DF83A8F4-66E4-4996-B208-5CAA2554F215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72459" y="5125793"/>
                <a:ext cx="1563756" cy="11719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/>
              <p:cNvSpPr/>
              <p:nvPr/>
            </p:nvSpPr>
            <p:spPr>
              <a:xfrm>
                <a:off x="7817572" y="5125794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153878F9-9452-48C1-BE50-28F233DBDD08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6" name="Rectangle 3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572" y="5125794"/>
                <a:ext cx="1563756" cy="11719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8493716" y="2846232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B548AD6-4365-47CD-ACC4-91B0042A7CB3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3716" y="2846232"/>
                <a:ext cx="1563756" cy="117197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2067151" y="2859110"/>
                <a:ext cx="1563756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0777C42-87A9-4A54-83BC-35726C18F7AD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7151" y="2859110"/>
                <a:ext cx="1563756" cy="11719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CED18BB7-9F67-4345-B21A-95C43FAA2965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9" y="1647424"/>
                <a:ext cx="960503" cy="865029"/>
              </a:xfrm>
              <a:prstGeom prst="rect">
                <a:avLst/>
              </a:prstGeom>
              <a:blipFill>
                <a:blip r:embed="rId11"/>
                <a:stretch>
                  <a:fillRect l="-13580" r="-7407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F7A98BE-9DF1-4D4E-B65F-00D09090932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1866363"/>
                <a:ext cx="960503" cy="865029"/>
              </a:xfrm>
              <a:prstGeom prst="rect">
                <a:avLst/>
              </a:prstGeom>
              <a:blipFill>
                <a:blip r:embed="rId12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6415172-7C94-4A8A-BD49-30C90550573A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2997" y="2999704"/>
                <a:ext cx="960503" cy="865029"/>
              </a:xfrm>
              <a:prstGeom prst="rect">
                <a:avLst/>
              </a:prstGeom>
              <a:blipFill>
                <a:blip r:embed="rId13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2E8B46-32A0-4A0F-91ED-9AB0526B2DD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9661" y="4154744"/>
                <a:ext cx="960503" cy="865029"/>
              </a:xfrm>
              <a:prstGeom prst="rect">
                <a:avLst/>
              </a:prstGeom>
              <a:blipFill>
                <a:blip r:embed="rId14"/>
                <a:stretch>
                  <a:fillRect l="-12883" r="-7362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/>
              <p:cNvSpPr/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E6A14DF-A40F-42F6-95F3-AC8A10EFE42C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3" name="Rectangle 5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8598" y="4377744"/>
                <a:ext cx="960503" cy="865029"/>
              </a:xfrm>
              <a:prstGeom prst="rect">
                <a:avLst/>
              </a:prstGeom>
              <a:blipFill>
                <a:blip r:embed="rId15"/>
                <a:stretch>
                  <a:fillRect l="-13580" r="-7407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B7C633A-2016-42CC-B233-B8BDB58FF17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4" y="1866363"/>
                <a:ext cx="960503" cy="865029"/>
              </a:xfrm>
              <a:prstGeom prst="rect">
                <a:avLst/>
              </a:prstGeom>
              <a:blipFill>
                <a:blip r:embed="rId16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72737C4-7BD6-4E40-A424-DBE7D7973B7C}" type="mathplaceholder">
                        <a:rPr lang="en-GB" sz="20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1762" y="2999703"/>
                <a:ext cx="960503" cy="865029"/>
              </a:xfrm>
              <a:prstGeom prst="rect">
                <a:avLst/>
              </a:prstGeom>
              <a:blipFill>
                <a:blip r:embed="rId17"/>
                <a:stretch>
                  <a:fillRect l="-12883" r="-7362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93F838B1-C1C2-4A6E-B361-B0E94D9B91B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8413" y="4154743"/>
                <a:ext cx="960503" cy="865029"/>
              </a:xfrm>
              <a:prstGeom prst="rect">
                <a:avLst/>
              </a:prstGeom>
              <a:blipFill>
                <a:blip r:embed="rId18"/>
                <a:stretch>
                  <a:fillRect l="-12883" r="-7362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2556" y="1769483"/>
            <a:ext cx="404362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- Blank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5BAE12A-274C-4B03-BFFD-B61C4DDCABBC}"/>
              </a:ext>
            </a:extLst>
          </p:cNvPr>
          <p:cNvSpPr txBox="1"/>
          <p:nvPr/>
        </p:nvSpPr>
        <p:spPr>
          <a:xfrm>
            <a:off x="152556" y="4134201"/>
            <a:ext cx="402729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circles.</a:t>
            </a:r>
          </a:p>
        </p:txBody>
      </p:sp>
    </p:spTree>
    <p:extLst>
      <p:ext uri="{BB962C8B-B14F-4D97-AF65-F5344CB8AC3E}">
        <p14:creationId xmlns:p14="http://schemas.microsoft.com/office/powerpoint/2010/main" val="34209303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29E669ED-87AC-4179-AC6B-A380880ECE5F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754DA4B0-1A34-44EC-ACD3-3195A51271FF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DB03A8E-A081-4DEB-9B84-611C0DAB176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43681B8-10F5-4AC3-A18E-EA235B1C724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3328084-4B18-438E-ABEA-16F5D0176DC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204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F323A5D-41A2-4E1E-844A-5D1B4464A271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0052A1C-29F4-4E97-8081-D07B10C06BE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B116813-0288-4C68-803C-808C86DA24D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255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64302" y="50010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DF57318-5A5D-4EDB-9662-7341FEA17BF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3092A47-3BA9-49B3-9B84-348A46E16A3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62582776-28C1-4988-948F-C58AE5C516F6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5A0547A-2BBC-4B83-93EE-45A2CB83AAAF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BBA0DF82-067D-4E4E-9551-984F6EBB5AD8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F573081-A5BD-409B-AF3E-980AAB29798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255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4E19F099-7956-44D1-924D-7DACCBA94989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6D5DF97-D792-4A8E-8CC4-90AE4C4961E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0F5CC3A2-424B-4E14-8739-9AD3E451A2C3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37CF92BE-AAB0-4F63-B368-600CCE41ED96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4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shapes</a:t>
            </a:r>
          </a:p>
        </p:txBody>
      </p:sp>
    </p:spTree>
    <p:extLst>
      <p:ext uri="{BB962C8B-B14F-4D97-AF65-F5344CB8AC3E}">
        <p14:creationId xmlns:p14="http://schemas.microsoft.com/office/powerpoint/2010/main" val="10433971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cxnSpLocks/>
            <a:endCxn id="43" idx="1"/>
          </p:cNvCxnSpPr>
          <p:nvPr/>
        </p:nvCxnSpPr>
        <p:spPr>
          <a:xfrm flipV="1">
            <a:off x="6812688" y="779493"/>
            <a:ext cx="1880737" cy="207961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6818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cxnSpLocks/>
            <a:endCxn id="40" idx="1"/>
          </p:cNvCxnSpPr>
          <p:nvPr/>
        </p:nvCxnSpPr>
        <p:spPr>
          <a:xfrm>
            <a:off x="6826330" y="4031459"/>
            <a:ext cx="1869432" cy="20758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cxnSpLocks/>
            <a:endCxn id="57" idx="3"/>
          </p:cNvCxnSpPr>
          <p:nvPr/>
        </p:nvCxnSpPr>
        <p:spPr>
          <a:xfrm flipH="1" flipV="1">
            <a:off x="3335441" y="776367"/>
            <a:ext cx="1917571" cy="208274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cxnSpLocks/>
            <a:endCxn id="47" idx="3"/>
          </p:cNvCxnSpPr>
          <p:nvPr/>
        </p:nvCxnSpPr>
        <p:spPr>
          <a:xfrm flipH="1">
            <a:off x="3325907" y="4031085"/>
            <a:ext cx="1934393" cy="20585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1708010" y="3445098"/>
            <a:ext cx="35486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4945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945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1397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7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751318" y="2042506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1B9E69CE-41DD-4F5E-B854-573FE3DBCBB7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318" y="2042506"/>
                <a:ext cx="966173" cy="717803"/>
              </a:xfrm>
              <a:prstGeom prst="rect">
                <a:avLst/>
              </a:prstGeom>
              <a:blipFill>
                <a:blip r:embed="rId4"/>
                <a:stretch>
                  <a:fillRect l="-12195" t="-8943" r="-731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6981646" y="3080670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303DCA5-74EE-40A9-B523-F19AF1C5BAF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646" y="3080670"/>
                <a:ext cx="966173" cy="717803"/>
              </a:xfrm>
              <a:prstGeom prst="rect">
                <a:avLst/>
              </a:prstGeom>
              <a:blipFill>
                <a:blip r:embed="rId5"/>
                <a:stretch>
                  <a:fillRect l="-12805" t="-8130" r="-670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751318" y="4143805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A424D98-E875-4091-9C74-0BC368CD768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1318" y="4143805"/>
                <a:ext cx="966173" cy="717803"/>
              </a:xfrm>
              <a:prstGeom prst="rect">
                <a:avLst/>
              </a:prstGeom>
              <a:blipFill>
                <a:blip r:embed="rId6"/>
                <a:stretch>
                  <a:fillRect l="-12195" t="-8943" r="-731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375111" y="2042506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A6CE577-952F-415D-9CC9-8E962EF73090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11" y="2042506"/>
                <a:ext cx="966173" cy="717803"/>
              </a:xfrm>
              <a:prstGeom prst="rect">
                <a:avLst/>
              </a:prstGeom>
              <a:blipFill>
                <a:blip r:embed="rId7"/>
                <a:stretch>
                  <a:fillRect l="-12883" t="-8943" r="-7362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4160979" y="3080669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3D73ED9-9BE2-4526-989D-3F5CD8436BA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0979" y="3080669"/>
                <a:ext cx="966173" cy="717803"/>
              </a:xfrm>
              <a:prstGeom prst="rect">
                <a:avLst/>
              </a:prstGeom>
              <a:blipFill>
                <a:blip r:embed="rId8"/>
                <a:stretch>
                  <a:fillRect l="-12883" t="-8130" r="-7362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375110" y="4143804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5FF0059-B944-4A0B-B888-F54C3640A76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5110" y="4143804"/>
                <a:ext cx="966173" cy="717803"/>
              </a:xfrm>
              <a:prstGeom prst="rect">
                <a:avLst/>
              </a:prstGeom>
              <a:blipFill>
                <a:blip r:embed="rId9"/>
                <a:stretch>
                  <a:fillRect l="-12883" t="-8943" r="-7362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958286" y="129047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Area and Perimeter Spider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9374358" y="3077317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D24EA376-D67A-4728-8140-A87EBDCAC5FD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4358" y="3077317"/>
                <a:ext cx="966173" cy="717803"/>
              </a:xfrm>
              <a:prstGeom prst="rect">
                <a:avLst/>
              </a:prstGeom>
              <a:blipFill>
                <a:blip r:embed="rId10"/>
                <a:stretch>
                  <a:fillRect l="-12883" t="-8943" r="-7362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1872584" y="3077317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C48D244E-C1C8-41D7-8A6D-56884B0617E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584" y="3077317"/>
                <a:ext cx="966173" cy="717803"/>
              </a:xfrm>
              <a:prstGeom prst="rect">
                <a:avLst/>
              </a:prstGeom>
              <a:blipFill>
                <a:blip r:embed="rId11"/>
                <a:stretch>
                  <a:fillRect l="-12805" t="-8943" r="-670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cxnSpLocks/>
            <a:stCxn id="40" idx="3"/>
            <a:endCxn id="39" idx="1"/>
          </p:cNvCxnSpPr>
          <p:nvPr/>
        </p:nvCxnSpPr>
        <p:spPr>
          <a:xfrm flipV="1">
            <a:off x="9661935" y="6105749"/>
            <a:ext cx="195509" cy="160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857444" y="5519761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7444" y="5519761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695762" y="5748449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02D8AB6-A547-49E5-B370-97B9D6FC0C2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5762" y="5748449"/>
                <a:ext cx="966173" cy="717803"/>
              </a:xfrm>
              <a:prstGeom prst="rect">
                <a:avLst/>
              </a:prstGeom>
              <a:blipFill>
                <a:blip r:embed="rId13"/>
                <a:stretch>
                  <a:fillRect l="-12195" t="-8943" r="-731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cxnSpLocks/>
            <a:stCxn id="43" idx="3"/>
            <a:endCxn id="42" idx="1"/>
          </p:cNvCxnSpPr>
          <p:nvPr/>
        </p:nvCxnSpPr>
        <p:spPr>
          <a:xfrm>
            <a:off x="9659598" y="779493"/>
            <a:ext cx="173191" cy="277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832789" y="196279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2789" y="196279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693425" y="420591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682805C-E7C0-4830-920D-2ADB13B0577E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93425" y="420591"/>
                <a:ext cx="966173" cy="717803"/>
              </a:xfrm>
              <a:prstGeom prst="rect">
                <a:avLst/>
              </a:prstGeom>
              <a:blipFill>
                <a:blip r:embed="rId15"/>
                <a:stretch>
                  <a:fillRect l="-12805" t="-8943" r="-670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cxnSpLocks/>
            <a:stCxn id="46" idx="3"/>
            <a:endCxn id="47" idx="1"/>
          </p:cNvCxnSpPr>
          <p:nvPr/>
        </p:nvCxnSpPr>
        <p:spPr>
          <a:xfrm flipV="1">
            <a:off x="2211222" y="6089613"/>
            <a:ext cx="148512" cy="426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642918" y="5507886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18" y="5507886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359734" y="5730711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AEB9AECC-417A-479F-86D0-E05BAEFDD0C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734" y="5730711"/>
                <a:ext cx="966173" cy="717803"/>
              </a:xfrm>
              <a:prstGeom prst="rect">
                <a:avLst/>
              </a:prstGeom>
              <a:blipFill>
                <a:blip r:embed="rId17"/>
                <a:stretch>
                  <a:fillRect l="-12805" t="-8943" r="-670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cxnSpLocks/>
            <a:stCxn id="49" idx="3"/>
            <a:endCxn id="57" idx="1"/>
          </p:cNvCxnSpPr>
          <p:nvPr/>
        </p:nvCxnSpPr>
        <p:spPr>
          <a:xfrm flipV="1">
            <a:off x="2211222" y="776367"/>
            <a:ext cx="158046" cy="339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642918" y="193771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800" dirty="0">
                    <a:solidFill>
                      <a:schemeClr val="tx1"/>
                    </a:solidFill>
                  </a:rPr>
                  <a:t>Area: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𝑐𝑚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918" y="193771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369268" y="417465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67F39405-8AD7-42AE-8870-D2124A8213F2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268" y="417465"/>
                <a:ext cx="966173" cy="717803"/>
              </a:xfrm>
              <a:prstGeom prst="rect">
                <a:avLst/>
              </a:prstGeom>
              <a:blipFill>
                <a:blip r:embed="rId19"/>
                <a:stretch>
                  <a:fillRect l="-12883" t="-8130" r="-7362" b="-138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F3CA68E-A8C5-4FC0-8BE9-7E09B2EBDF92}"/>
              </a:ext>
            </a:extLst>
          </p:cNvPr>
          <p:cNvSpPr txBox="1"/>
          <p:nvPr/>
        </p:nvSpPr>
        <p:spPr>
          <a:xfrm>
            <a:off x="4412153" y="5312876"/>
            <a:ext cx="32712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Find the missing information for these trapeziums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A5F432A-C187-48C6-8180-B0BC74D87BDF}"/>
                  </a:ext>
                </a:extLst>
              </p:cNvPr>
              <p:cNvSpPr/>
              <p:nvPr/>
            </p:nvSpPr>
            <p:spPr>
              <a:xfrm>
                <a:off x="3428997" y="1186571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6858400-1C7C-49DF-86F1-5570DCFA3C34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A5F432A-C187-48C6-8180-B0BC74D87B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997" y="1186571"/>
                <a:ext cx="966173" cy="717803"/>
              </a:xfrm>
              <a:prstGeom prst="rect">
                <a:avLst/>
              </a:prstGeom>
              <a:blipFill>
                <a:blip r:embed="rId20"/>
                <a:stretch>
                  <a:fillRect l="-12195" t="-9016" r="-7317" b="-1393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C69079F-0186-4157-9CB4-C699481578EF}"/>
                  </a:ext>
                </a:extLst>
              </p:cNvPr>
              <p:cNvSpPr/>
              <p:nvPr/>
            </p:nvSpPr>
            <p:spPr>
              <a:xfrm>
                <a:off x="7636980" y="1186571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B9E59169-93F8-4091-8542-4AFF633B5F59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C69079F-0186-4157-9CB4-C699481578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6980" y="1186571"/>
                <a:ext cx="966173" cy="717803"/>
              </a:xfrm>
              <a:prstGeom prst="rect">
                <a:avLst/>
              </a:prstGeom>
              <a:blipFill>
                <a:blip r:embed="rId21"/>
                <a:stretch>
                  <a:fillRect l="-12883" t="-9016" r="-7362" b="-13934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11DC2B2-713A-44D6-AB6A-B885FCC96371}"/>
                  </a:ext>
                </a:extLst>
              </p:cNvPr>
              <p:cNvSpPr/>
              <p:nvPr/>
            </p:nvSpPr>
            <p:spPr>
              <a:xfrm>
                <a:off x="3016781" y="3079944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E6BC7103-CFF4-4CD6-97EB-9C77CCD25365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11DC2B2-713A-44D6-AB6A-B885FCC9637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6781" y="3079944"/>
                <a:ext cx="966173" cy="717803"/>
              </a:xfrm>
              <a:prstGeom prst="rect">
                <a:avLst/>
              </a:prstGeom>
              <a:blipFill>
                <a:blip r:embed="rId22"/>
                <a:stretch>
                  <a:fillRect l="-12883" t="-8130" r="-7362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0D0636D-2252-4898-9F34-E3BD2C456679}"/>
                  </a:ext>
                </a:extLst>
              </p:cNvPr>
              <p:cNvSpPr/>
              <p:nvPr/>
            </p:nvSpPr>
            <p:spPr>
              <a:xfrm>
                <a:off x="8170313" y="3086195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9391745A-7C3A-4567-88EF-5BF658022A7A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00D0636D-2252-4898-9F34-E3BD2C4566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0313" y="3086195"/>
                <a:ext cx="966173" cy="717803"/>
              </a:xfrm>
              <a:prstGeom prst="rect">
                <a:avLst/>
              </a:prstGeom>
              <a:blipFill>
                <a:blip r:embed="rId23"/>
                <a:stretch>
                  <a:fillRect l="-12805" t="-8130" r="-670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478E305-8E7F-4DC2-8164-02E6EF0357FE}"/>
                  </a:ext>
                </a:extLst>
              </p:cNvPr>
              <p:cNvSpPr/>
              <p:nvPr/>
            </p:nvSpPr>
            <p:spPr>
              <a:xfrm>
                <a:off x="3428996" y="5000094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4679DE98-0273-48A8-928B-A32C2C21EF9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4478E305-8E7F-4DC2-8164-02E6EF0357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8996" y="5000094"/>
                <a:ext cx="966173" cy="717803"/>
              </a:xfrm>
              <a:prstGeom prst="rect">
                <a:avLst/>
              </a:prstGeom>
              <a:blipFill>
                <a:blip r:embed="rId24"/>
                <a:stretch>
                  <a:fillRect l="-12195" t="-8130" r="-731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349BB81-E53E-4B5B-87EE-C596F7441473}"/>
                  </a:ext>
                </a:extLst>
              </p:cNvPr>
              <p:cNvSpPr/>
              <p:nvPr/>
            </p:nvSpPr>
            <p:spPr>
              <a:xfrm>
                <a:off x="7616624" y="5003635"/>
                <a:ext cx="966173" cy="717803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0F218B7-F197-44E2-9F16-E1317E2AFA0B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2" name="Rectangle 61">
                <a:extLst>
                  <a:ext uri="{FF2B5EF4-FFF2-40B4-BE49-F238E27FC236}">
                    <a16:creationId xmlns:a16="http://schemas.microsoft.com/office/drawing/2014/main" id="{9349BB81-E53E-4B5B-87EE-C596F744147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6624" y="5003635"/>
                <a:ext cx="966173" cy="717803"/>
              </a:xfrm>
              <a:prstGeom prst="rect">
                <a:avLst/>
              </a:prstGeom>
              <a:blipFill>
                <a:blip r:embed="rId25"/>
                <a:stretch>
                  <a:fillRect l="-12805" t="-8943" r="-6707" b="-13008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01124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285</TotalTime>
  <Words>1246</Words>
  <Application>Microsoft Office PowerPoint</Application>
  <PresentationFormat>Widescreen</PresentationFormat>
  <Paragraphs>369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A.Lutwyche</cp:lastModifiedBy>
  <cp:revision>38</cp:revision>
  <dcterms:created xsi:type="dcterms:W3CDTF">2016-09-18T17:13:39Z</dcterms:created>
  <dcterms:modified xsi:type="dcterms:W3CDTF">2017-12-14T21:18:56Z</dcterms:modified>
</cp:coreProperties>
</file>