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9" r:id="rId4"/>
    <p:sldId id="261" r:id="rId5"/>
    <p:sldId id="264" r:id="rId6"/>
    <p:sldId id="265" r:id="rId7"/>
    <p:sldId id="270" r:id="rId8"/>
    <p:sldId id="263" r:id="rId9"/>
    <p:sldId id="267" r:id="rId10"/>
    <p:sldId id="268" r:id="rId11"/>
    <p:sldId id="273" r:id="rId12"/>
    <p:sldId id="266" r:id="rId13"/>
    <p:sldId id="272" r:id="rId14"/>
    <p:sldId id="271" r:id="rId15"/>
    <p:sldId id="258" r:id="rId16"/>
    <p:sldId id="25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16/08/2017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8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16/08/2017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4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16/08/2017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10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16/08/2017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17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16/08/2017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2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16/08/2017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9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16/08/2017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16/08/2017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5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16/08/2017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13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16/08/2017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03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16/08/2017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75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5C8B3-A5BB-40DE-B980-4DC1E8AA783B}" type="datetimeFigureOut">
              <a:rPr lang="en-GB" smtClean="0"/>
              <a:t>16/08/2017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2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3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0.png"/><Relationship Id="rId18" Type="http://schemas.openxmlformats.org/officeDocument/2006/relationships/image" Target="../media/image18.png"/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12" Type="http://schemas.openxmlformats.org/officeDocument/2006/relationships/image" Target="../media/image8.png"/><Relationship Id="rId17" Type="http://schemas.openxmlformats.org/officeDocument/2006/relationships/image" Target="../media/image17.png"/><Relationship Id="rId2" Type="http://schemas.openxmlformats.org/officeDocument/2006/relationships/image" Target="../media/image1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6.png"/><Relationship Id="rId5" Type="http://schemas.openxmlformats.org/officeDocument/2006/relationships/image" Target="../media/image14.png"/><Relationship Id="rId15" Type="http://schemas.openxmlformats.org/officeDocument/2006/relationships/image" Target="../media/image7.png"/><Relationship Id="rId10" Type="http://schemas.openxmlformats.org/officeDocument/2006/relationships/image" Target="../media/image15.png"/><Relationship Id="rId19" Type="http://schemas.openxmlformats.org/officeDocument/2006/relationships/image" Target="../media/image19.png"/><Relationship Id="rId4" Type="http://schemas.openxmlformats.org/officeDocument/2006/relationships/image" Target="../media/image310.png"/><Relationship Id="rId9" Type="http://schemas.openxmlformats.org/officeDocument/2006/relationships/image" Target="../media/image13.pn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8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12" Type="http://schemas.openxmlformats.org/officeDocument/2006/relationships/image" Target="../media/image37.png"/><Relationship Id="rId2" Type="http://schemas.openxmlformats.org/officeDocument/2006/relationships/image" Target="../media/image31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5" Type="http://schemas.openxmlformats.org/officeDocument/2006/relationships/image" Target="../media/image39.png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image" Target="../media/image36.png"/><Relationship Id="rId1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1.png"/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12" Type="http://schemas.openxmlformats.org/officeDocument/2006/relationships/image" Target="../media/image50.png"/><Relationship Id="rId2" Type="http://schemas.openxmlformats.org/officeDocument/2006/relationships/image" Target="../media/image44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42.png"/><Relationship Id="rId5" Type="http://schemas.openxmlformats.org/officeDocument/2006/relationships/image" Target="../media/image46.png"/><Relationship Id="rId15" Type="http://schemas.openxmlformats.org/officeDocument/2006/relationships/image" Target="../media/image52.png"/><Relationship Id="rId10" Type="http://schemas.openxmlformats.org/officeDocument/2006/relationships/image" Target="../media/image41.png"/><Relationship Id="rId4" Type="http://schemas.openxmlformats.org/officeDocument/2006/relationships/image" Target="../media/image45.png"/><Relationship Id="rId9" Type="http://schemas.openxmlformats.org/officeDocument/2006/relationships/image" Target="../media/image49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3" Type="http://schemas.openxmlformats.org/officeDocument/2006/relationships/image" Target="../media/image420.png"/><Relationship Id="rId7" Type="http://schemas.openxmlformats.org/officeDocument/2006/relationships/image" Target="../media/image460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0.png"/><Relationship Id="rId5" Type="http://schemas.openxmlformats.org/officeDocument/2006/relationships/image" Target="../media/image440.png"/><Relationship Id="rId4" Type="http://schemas.openxmlformats.org/officeDocument/2006/relationships/image" Target="../media/image4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13" Type="http://schemas.openxmlformats.org/officeDocument/2006/relationships/image" Target="../media/image55.png"/><Relationship Id="rId3" Type="http://schemas.openxmlformats.org/officeDocument/2006/relationships/image" Target="../media/image490.png"/><Relationship Id="rId7" Type="http://schemas.openxmlformats.org/officeDocument/2006/relationships/image" Target="../media/image510.png"/><Relationship Id="rId12" Type="http://schemas.openxmlformats.org/officeDocument/2006/relationships/image" Target="../media/image54.png"/><Relationship Id="rId2" Type="http://schemas.openxmlformats.org/officeDocument/2006/relationships/image" Target="../media/image480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0.png"/><Relationship Id="rId11" Type="http://schemas.openxmlformats.org/officeDocument/2006/relationships/image" Target="../media/image460.png"/><Relationship Id="rId5" Type="http://schemas.openxmlformats.org/officeDocument/2006/relationships/image" Target="../media/image430.png"/><Relationship Id="rId15" Type="http://schemas.openxmlformats.org/officeDocument/2006/relationships/image" Target="../media/image56.png"/><Relationship Id="rId10" Type="http://schemas.openxmlformats.org/officeDocument/2006/relationships/image" Target="../media/image450.png"/><Relationship Id="rId4" Type="http://schemas.openxmlformats.org/officeDocument/2006/relationships/image" Target="../media/image420.png"/><Relationship Id="rId9" Type="http://schemas.openxmlformats.org/officeDocument/2006/relationships/image" Target="../media/image530.png"/><Relationship Id="rId14" Type="http://schemas.openxmlformats.org/officeDocument/2006/relationships/image" Target="../media/image47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2.png"/><Relationship Id="rId3" Type="http://schemas.openxmlformats.org/officeDocument/2006/relationships/image" Target="../media/image59.png"/><Relationship Id="rId7" Type="http://schemas.openxmlformats.org/officeDocument/2006/relationships/image" Target="../media/image68.png"/><Relationship Id="rId12" Type="http://schemas.openxmlformats.org/officeDocument/2006/relationships/image" Target="../media/image71.png"/><Relationship Id="rId2" Type="http://schemas.openxmlformats.org/officeDocument/2006/relationships/image" Target="../media/image65.png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63.png"/><Relationship Id="rId5" Type="http://schemas.openxmlformats.org/officeDocument/2006/relationships/image" Target="../media/image60.png"/><Relationship Id="rId15" Type="http://schemas.openxmlformats.org/officeDocument/2006/relationships/image" Target="../media/image73.png"/><Relationship Id="rId10" Type="http://schemas.openxmlformats.org/officeDocument/2006/relationships/image" Target="../media/image70.png"/><Relationship Id="rId4" Type="http://schemas.openxmlformats.org/officeDocument/2006/relationships/image" Target="../media/image66.png"/><Relationship Id="rId9" Type="http://schemas.openxmlformats.org/officeDocument/2006/relationships/image" Target="../media/image62.png"/><Relationship Id="rId14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7.png"/><Relationship Id="rId3" Type="http://schemas.openxmlformats.org/officeDocument/2006/relationships/image" Target="../media/image80.png"/><Relationship Id="rId7" Type="http://schemas.openxmlformats.org/officeDocument/2006/relationships/image" Target="../media/image83.png"/><Relationship Id="rId12" Type="http://schemas.openxmlformats.org/officeDocument/2006/relationships/image" Target="../media/image86.png"/><Relationship Id="rId2" Type="http://schemas.openxmlformats.org/officeDocument/2006/relationships/image" Target="../media/image75.png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11" Type="http://schemas.openxmlformats.org/officeDocument/2006/relationships/image" Target="../media/image78.png"/><Relationship Id="rId5" Type="http://schemas.openxmlformats.org/officeDocument/2006/relationships/image" Target="../media/image76.png"/><Relationship Id="rId15" Type="http://schemas.openxmlformats.org/officeDocument/2006/relationships/image" Target="../media/image88.png"/><Relationship Id="rId10" Type="http://schemas.openxmlformats.org/officeDocument/2006/relationships/image" Target="../media/image85.png"/><Relationship Id="rId4" Type="http://schemas.openxmlformats.org/officeDocument/2006/relationships/image" Target="../media/image81.png"/><Relationship Id="rId9" Type="http://schemas.openxmlformats.org/officeDocument/2006/relationships/image" Target="../media/image84.png"/><Relationship Id="rId14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0.png"/><Relationship Id="rId13" Type="http://schemas.openxmlformats.org/officeDocument/2006/relationships/image" Target="../media/image670.png"/><Relationship Id="rId3" Type="http://schemas.openxmlformats.org/officeDocument/2006/relationships/image" Target="../media/image710.png"/><Relationship Id="rId7" Type="http://schemas.openxmlformats.org/officeDocument/2006/relationships/image" Target="../media/image620.png"/><Relationship Id="rId12" Type="http://schemas.openxmlformats.org/officeDocument/2006/relationships/image" Target="../media/image770.png"/><Relationship Id="rId2" Type="http://schemas.openxmlformats.org/officeDocument/2006/relationships/image" Target="../media/image24.png"/><Relationship Id="rId16" Type="http://schemas.openxmlformats.org/officeDocument/2006/relationships/image" Target="../media/image7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0.png"/><Relationship Id="rId11" Type="http://schemas.openxmlformats.org/officeDocument/2006/relationships/image" Target="../media/image760.png"/><Relationship Id="rId5" Type="http://schemas.openxmlformats.org/officeDocument/2006/relationships/image" Target="../media/image720.png"/><Relationship Id="rId15" Type="http://schemas.openxmlformats.org/officeDocument/2006/relationships/image" Target="../media/image790.png"/><Relationship Id="rId10" Type="http://schemas.openxmlformats.org/officeDocument/2006/relationships/image" Target="../media/image640.png"/><Relationship Id="rId4" Type="http://schemas.openxmlformats.org/officeDocument/2006/relationships/image" Target="../media/image590.png"/><Relationship Id="rId9" Type="http://schemas.openxmlformats.org/officeDocument/2006/relationships/image" Target="../media/image750.png"/><Relationship Id="rId14" Type="http://schemas.openxmlformats.org/officeDocument/2006/relationships/image" Target="../media/image78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/>
              <a:t>Exploding Surds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i="1" dirty="0"/>
              <a:t>Can you fill in the blanks?</a:t>
            </a:r>
          </a:p>
        </p:txBody>
      </p:sp>
    </p:spTree>
    <p:extLst>
      <p:ext uri="{BB962C8B-B14F-4D97-AF65-F5344CB8AC3E}">
        <p14:creationId xmlns:p14="http://schemas.microsoft.com/office/powerpoint/2010/main" val="162322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traight Connector 51"/>
          <p:cNvCxnSpPr/>
          <p:nvPr/>
        </p:nvCxnSpPr>
        <p:spPr>
          <a:xfrm>
            <a:off x="1844144" y="6043984"/>
            <a:ext cx="1023386" cy="1784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V="1">
            <a:off x="1542471" y="3485548"/>
            <a:ext cx="263767" cy="10843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 flipV="1">
            <a:off x="10880608" y="3890801"/>
            <a:ext cx="297916" cy="99509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Cloud 78"/>
          <p:cNvSpPr/>
          <p:nvPr/>
        </p:nvSpPr>
        <p:spPr>
          <a:xfrm>
            <a:off x="10110371" y="4632879"/>
            <a:ext cx="202871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47467" cy="117403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632489" y="1881809"/>
            <a:ext cx="984327" cy="42498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542471" y="2129648"/>
            <a:ext cx="263767" cy="98435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5" y="1707510"/>
            <a:ext cx="1250295" cy="42213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5889560" y="5074286"/>
            <a:ext cx="496597" cy="8095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856383" y="6172694"/>
            <a:ext cx="13046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114004"/>
            <a:ext cx="1174917" cy="2616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470998" cy="82684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822361" y="5429082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530094" y="2438294"/>
            <a:ext cx="2101366" cy="135935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097425" y="1338650"/>
                <a:ext cx="2381373" cy="123630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/>
                    </m:rad>
                    <m:r>
                      <a:rPr lang="en-GB" sz="240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/>
                    </m:rad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425" y="1338650"/>
                <a:ext cx="2381373" cy="1236302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loud 3"/>
          <p:cNvSpPr/>
          <p:nvPr/>
        </p:nvSpPr>
        <p:spPr>
          <a:xfrm>
            <a:off x="8551907" y="1766516"/>
            <a:ext cx="250278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811756" y="3021065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81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1756" y="3021065"/>
                <a:ext cx="2154195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54924" y="1326294"/>
                <a:ext cx="2144637" cy="132629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2">
                        <a:lumMod val="75000"/>
                      </a:schemeClr>
                    </a:solidFill>
                  </a:rPr>
                  <a:t>Simplify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4924" y="1326294"/>
                <a:ext cx="2144637" cy="1326292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81587" y="1226634"/>
            <a:ext cx="3039034" cy="1374570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367318" y="2898249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228932" y="4005926"/>
                <a:ext cx="2639357" cy="124757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/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/>
                        </m:rad>
                      </m:den>
                    </m:f>
                  </m:oMath>
                </a14:m>
                <a:endParaRPr lang="en-GB" sz="24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8932" y="4005926"/>
                <a:ext cx="2639357" cy="1247571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4580420" y="5421129"/>
            <a:ext cx="2974654" cy="1370611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2632489" y="5652850"/>
                <a:ext cx="171265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489" y="5652850"/>
                <a:ext cx="1712658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107976" y="110290"/>
                <a:ext cx="2478176" cy="121600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  <m:r>
                      <a:rPr lang="en-GB" sz="240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e>
                    </m:rad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976" y="110290"/>
                <a:ext cx="2478176" cy="1216003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6909581" y="24714"/>
            <a:ext cx="269844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6704569" y="2930927"/>
                <a:ext cx="2903456" cy="106307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4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21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GB" sz="24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</m:den>
                    </m:f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569" y="2930927"/>
                <a:ext cx="2903456" cy="1063073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7374079" y="4210747"/>
            <a:ext cx="2628362" cy="1373618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32355" y="5679952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340153"/>
            <a:ext cx="4157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Surds 1</a:t>
            </a:r>
          </a:p>
        </p:txBody>
      </p:sp>
      <p:sp>
        <p:nvSpPr>
          <p:cNvPr id="82" name="Cloud 81"/>
          <p:cNvSpPr/>
          <p:nvPr/>
        </p:nvSpPr>
        <p:spPr>
          <a:xfrm>
            <a:off x="204420" y="4210746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3" name="Cloud 52"/>
          <p:cNvSpPr/>
          <p:nvPr/>
        </p:nvSpPr>
        <p:spPr>
          <a:xfrm>
            <a:off x="238439" y="5531184"/>
            <a:ext cx="191479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278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traight Connector 51"/>
          <p:cNvCxnSpPr/>
          <p:nvPr/>
        </p:nvCxnSpPr>
        <p:spPr>
          <a:xfrm>
            <a:off x="1844144" y="6043984"/>
            <a:ext cx="1023386" cy="1784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V="1">
            <a:off x="1542471" y="3485548"/>
            <a:ext cx="263767" cy="10843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 flipV="1">
            <a:off x="10880608" y="3890801"/>
            <a:ext cx="297916" cy="99509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Cloud 78"/>
              <p:cNvSpPr/>
              <p:nvPr/>
            </p:nvSpPr>
            <p:spPr>
              <a:xfrm>
                <a:off x="10110371" y="4632879"/>
                <a:ext cx="202871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9" name="Cloud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0371" y="4632879"/>
                <a:ext cx="2028715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47467" cy="117403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632489" y="1881809"/>
            <a:ext cx="984327" cy="42498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542471" y="2129648"/>
            <a:ext cx="263767" cy="98435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5" y="1707510"/>
            <a:ext cx="1250295" cy="42213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5889560" y="5074286"/>
            <a:ext cx="496597" cy="80950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856383" y="6172694"/>
            <a:ext cx="13046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114004"/>
            <a:ext cx="1174917" cy="2616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470998" cy="82684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822361" y="5429082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530094" y="2438294"/>
            <a:ext cx="2101366" cy="135935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5947943" y="1338650"/>
                <a:ext cx="2530856" cy="123630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Simplify </a:t>
                </a:r>
                <a:r>
                  <a:rPr lang="en-GB" sz="2400" dirty="0" err="1">
                    <a:solidFill>
                      <a:schemeClr val="accent6">
                        <a:lumMod val="75000"/>
                      </a:schemeClr>
                    </a:solidFill>
                  </a:rPr>
                  <a:t>eg</a:t>
                </a:r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.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GB" sz="240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27</m:t>
                        </m:r>
                      </m:e>
                    </m:rad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943" y="1338650"/>
                <a:ext cx="2530856" cy="1236302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551907" y="1766516"/>
                <a:ext cx="250278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×27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1907" y="1766516"/>
                <a:ext cx="2502780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811756" y="3021065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81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1756" y="3021065"/>
                <a:ext cx="2154195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54924" y="1326294"/>
                <a:ext cx="2144637" cy="132629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2">
                        <a:lumMod val="75000"/>
                      </a:schemeClr>
                    </a:solidFill>
                  </a:rPr>
                  <a:t>Simplify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4924" y="1326294"/>
                <a:ext cx="2144637" cy="1326292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1587" y="1226634"/>
                <a:ext cx="3039034" cy="1374570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×4×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87" y="1226634"/>
                <a:ext cx="3039034" cy="1374570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367318" y="2898249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18" y="2898249"/>
                <a:ext cx="2891481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228932" y="4005926"/>
                <a:ext cx="2639357" cy="124757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Simplify</a:t>
                </a:r>
              </a:p>
              <a:p>
                <a:pPr algn="ctr"/>
                <a:r>
                  <a:rPr lang="en-GB" sz="2400" dirty="0" err="1">
                    <a:solidFill>
                      <a:srgbClr val="FF0000"/>
                    </a:solidFill>
                  </a:rPr>
                  <a:t>eg</a:t>
                </a:r>
                <a:r>
                  <a:rPr lang="en-GB" sz="2400" dirty="0">
                    <a:solidFill>
                      <a:srgbClr val="FF0000"/>
                    </a:solidFill>
                  </a:rPr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48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en-GB" sz="24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8932" y="4005926"/>
                <a:ext cx="2639357" cy="1247571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580420" y="5421129"/>
                <a:ext cx="2974654" cy="137061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48</m:t>
                              </m:r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420" y="5421129"/>
                <a:ext cx="2974654" cy="1370611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2632489" y="5652850"/>
                <a:ext cx="171265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489" y="5652850"/>
                <a:ext cx="171265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107976" y="110290"/>
                <a:ext cx="2478176" cy="121600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  <m:r>
                      <a:rPr lang="en-GB" sz="240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e>
                    </m:rad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976" y="110290"/>
                <a:ext cx="2478176" cy="1216003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6909581" y="24714"/>
                <a:ext cx="269844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×6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581" y="24714"/>
                <a:ext cx="2698443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6704569" y="2930927"/>
                <a:ext cx="2903456" cy="106307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4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21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GB" sz="24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</m:den>
                    </m:f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569" y="2930927"/>
                <a:ext cx="2903456" cy="1063073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374079" y="4210747"/>
                <a:ext cx="2628362" cy="137361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4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079" y="4210747"/>
                <a:ext cx="2628362" cy="1373618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32355" y="5679952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355" y="5679952"/>
                <a:ext cx="2332607" cy="1145059"/>
              </a:xfrm>
              <a:prstGeom prst="cloud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157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Surds 1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2" name="Cloud 81"/>
              <p:cNvSpPr/>
              <p:nvPr/>
            </p:nvSpPr>
            <p:spPr>
              <a:xfrm>
                <a:off x="204420" y="4210746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2" name="Cloud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420" y="4210746"/>
                <a:ext cx="2891481" cy="1145059"/>
              </a:xfrm>
              <a:prstGeom prst="cloud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Cloud 52"/>
              <p:cNvSpPr/>
              <p:nvPr/>
            </p:nvSpPr>
            <p:spPr>
              <a:xfrm>
                <a:off x="238439" y="5531184"/>
                <a:ext cx="191479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Cloud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39" y="5531184"/>
                <a:ext cx="1914799" cy="1145059"/>
              </a:xfrm>
              <a:prstGeom prst="cloud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1399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47467" cy="117403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454089" y="1924306"/>
            <a:ext cx="1162726" cy="26043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373581" y="2594883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5" y="1707510"/>
            <a:ext cx="1250295" cy="42213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3631" y="6025119"/>
            <a:ext cx="2118531" cy="2425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114004"/>
            <a:ext cx="1174917" cy="2616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470998" cy="82684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822361" y="5429082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530094" y="2438294"/>
            <a:ext cx="2101366" cy="135935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097425" y="1338650"/>
                <a:ext cx="2381373" cy="123630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/>
                    </m:rad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425" y="1338650"/>
                <a:ext cx="2381373" cy="1236302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loud 3"/>
          <p:cNvSpPr/>
          <p:nvPr/>
        </p:nvSpPr>
        <p:spPr>
          <a:xfrm>
            <a:off x="8551907" y="1766516"/>
            <a:ext cx="250278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9" y="3275845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9" y="3275845"/>
                <a:ext cx="2154195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968460" y="1326293"/>
                <a:ext cx="2365942" cy="143097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245</m:t>
                        </m:r>
                      </m:e>
                    </m:rad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8460" y="1326293"/>
                <a:ext cx="2365942" cy="1430975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68147" y="1707510"/>
            <a:ext cx="27135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204627" y="3294246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28932" y="4005926"/>
                <a:ext cx="2639357" cy="149659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Simplify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8932" y="4005926"/>
                <a:ext cx="2639357" cy="1496596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3411503" y="5645197"/>
            <a:ext cx="297465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107976" y="110290"/>
                <a:ext cx="2478176" cy="121600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e>
                    </m:rad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976" y="110290"/>
                <a:ext cx="2478176" cy="1216003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6909581" y="24714"/>
            <a:ext cx="269844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868289" y="2930927"/>
                <a:ext cx="2564037" cy="138774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1000</m:t>
                        </m:r>
                      </m:e>
                    </m:rad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289" y="2930927"/>
                <a:ext cx="2564037" cy="1387741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7374079" y="4439305"/>
            <a:ext cx="2628362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846689" y="5559021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416701"/>
            <a:ext cx="4157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Surds 2</a:t>
            </a:r>
          </a:p>
        </p:txBody>
      </p:sp>
    </p:spTree>
    <p:extLst>
      <p:ext uri="{BB962C8B-B14F-4D97-AF65-F5344CB8AC3E}">
        <p14:creationId xmlns:p14="http://schemas.microsoft.com/office/powerpoint/2010/main" val="851916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47467" cy="117403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454089" y="1924306"/>
            <a:ext cx="1162726" cy="26043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373581" y="2594883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5" y="1707510"/>
            <a:ext cx="1250295" cy="42213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3631" y="6025119"/>
            <a:ext cx="2118531" cy="2425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114004"/>
            <a:ext cx="1174917" cy="2616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470998" cy="82684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822361" y="5429082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530094" y="2438294"/>
            <a:ext cx="2101366" cy="135935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097425" y="1338650"/>
                <a:ext cx="2381373" cy="123630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75</m:t>
                        </m:r>
                      </m:e>
                    </m:rad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425" y="1338650"/>
                <a:ext cx="2381373" cy="1236302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551907" y="1766516"/>
                <a:ext cx="250278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  <m:r>
                            <a:rPr lang="en-GB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×3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1907" y="1766516"/>
                <a:ext cx="2502780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9" y="3275845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9" y="3275845"/>
                <a:ext cx="2154195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968460" y="1326293"/>
                <a:ext cx="2365942" cy="143097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245</m:t>
                        </m:r>
                      </m:e>
                    </m:rad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8460" y="1326293"/>
                <a:ext cx="2365942" cy="1430975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68147" y="1707510"/>
                <a:ext cx="27135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49</m:t>
                          </m:r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×5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7" y="1707510"/>
                <a:ext cx="2713549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204627" y="3294246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27" y="3294246"/>
                <a:ext cx="289148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28932" y="4005926"/>
                <a:ext cx="2639357" cy="149659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48</m:t>
                        </m:r>
                      </m:e>
                    </m:rad>
                  </m:oMath>
                </a14:m>
                <a:endParaRPr lang="en-GB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8932" y="4005926"/>
                <a:ext cx="2639357" cy="1496596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411503" y="5645197"/>
                <a:ext cx="297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×3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1503" y="5645197"/>
                <a:ext cx="2974654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107976" y="110290"/>
                <a:ext cx="2478176" cy="121600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e>
                    </m:rad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976" y="110290"/>
                <a:ext cx="2478176" cy="1216003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6909581" y="24714"/>
                <a:ext cx="269844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2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581" y="24714"/>
                <a:ext cx="2698443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868289" y="2930927"/>
                <a:ext cx="2564037" cy="138774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1000</m:t>
                        </m:r>
                      </m:e>
                    </m:rad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289" y="2930927"/>
                <a:ext cx="2564037" cy="1387741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7374079" y="4439305"/>
                <a:ext cx="262836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×10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079" y="4439305"/>
                <a:ext cx="2628362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846689" y="5559021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6689" y="5559021"/>
                <a:ext cx="2332607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157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Surds 2 – Answers</a:t>
            </a:r>
          </a:p>
        </p:txBody>
      </p:sp>
    </p:spTree>
    <p:extLst>
      <p:ext uri="{BB962C8B-B14F-4D97-AF65-F5344CB8AC3E}">
        <p14:creationId xmlns:p14="http://schemas.microsoft.com/office/powerpoint/2010/main" val="352595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47467" cy="117403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454089" y="1924306"/>
            <a:ext cx="1162726" cy="26043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373581" y="2594883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5" y="1707510"/>
            <a:ext cx="1250295" cy="42213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3631" y="6025119"/>
            <a:ext cx="2118531" cy="2425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114004"/>
            <a:ext cx="1174917" cy="2616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470998" cy="82684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822361" y="5429082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530094" y="2438294"/>
            <a:ext cx="2101366" cy="135935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sp>
        <p:nvSpPr>
          <p:cNvPr id="3" name="Cloud 2"/>
          <p:cNvSpPr/>
          <p:nvPr/>
        </p:nvSpPr>
        <p:spPr>
          <a:xfrm>
            <a:off x="5945783" y="1338650"/>
            <a:ext cx="2533016" cy="1236302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Simplify</a:t>
            </a:r>
          </a:p>
          <a:p>
            <a:pPr algn="ctr"/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551907" y="1766516"/>
                <a:ext cx="250278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1907" y="1766516"/>
                <a:ext cx="2502780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9947189" y="3275845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2968460" y="1326293"/>
            <a:ext cx="2365942" cy="1430975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accent2">
                    <a:lumMod val="75000"/>
                  </a:schemeClr>
                </a:solidFill>
              </a:rPr>
              <a:t>Simplify</a:t>
            </a:r>
          </a:p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68147" y="1707510"/>
            <a:ext cx="27135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204627" y="3294246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27" y="3294246"/>
                <a:ext cx="2891481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Cloud 42"/>
          <p:cNvSpPr/>
          <p:nvPr/>
        </p:nvSpPr>
        <p:spPr>
          <a:xfrm>
            <a:off x="4228932" y="4005926"/>
            <a:ext cx="2639357" cy="1496596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Simplify</a:t>
            </a:r>
          </a:p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3411503" y="5645197"/>
            <a:ext cx="297465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107976" y="110290"/>
                <a:ext cx="2478176" cy="121600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75000"/>
                      </a:schemeClr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40</m:t>
                        </m:r>
                      </m:e>
                    </m:rad>
                    <m:r>
                      <a:rPr lang="en-GB" sz="2000" b="0" i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GB" sz="20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90</m:t>
                        </m:r>
                      </m:e>
                    </m:rad>
                  </m:oMath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976" y="110290"/>
                <a:ext cx="2478176" cy="1216003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6909581" y="24714"/>
            <a:ext cx="269844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6868289" y="2930927"/>
                <a:ext cx="2564037" cy="138774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rgbClr val="0070C0"/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98</m:t>
                        </m:r>
                      </m:e>
                    </m:rad>
                    <m:r>
                      <a:rPr lang="en-GB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GB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e>
                    </m:rad>
                  </m:oMath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289" y="2930927"/>
                <a:ext cx="2564037" cy="1387741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7374079" y="4439305"/>
            <a:ext cx="2628362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846689" y="5559021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419663"/>
            <a:ext cx="4157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Surds 3</a:t>
            </a:r>
          </a:p>
        </p:txBody>
      </p:sp>
    </p:spTree>
    <p:extLst>
      <p:ext uri="{BB962C8B-B14F-4D97-AF65-F5344CB8AC3E}">
        <p14:creationId xmlns:p14="http://schemas.microsoft.com/office/powerpoint/2010/main" val="103394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47467" cy="117403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454089" y="1924306"/>
            <a:ext cx="1162726" cy="26043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373581" y="2594883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5" y="1707510"/>
            <a:ext cx="1250295" cy="42213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3631" y="6025119"/>
            <a:ext cx="2118531" cy="2425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114004"/>
            <a:ext cx="1174917" cy="2616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470998" cy="82684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822361" y="5429082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530094" y="2438294"/>
            <a:ext cx="2101366" cy="135935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5945783" y="1338650"/>
                <a:ext cx="2533016" cy="123630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6">
                        <a:lumMod val="75000"/>
                      </a:schemeClr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48</m:t>
                        </m:r>
                      </m:e>
                    </m:rad>
                    <m:r>
                      <a:rPr lang="en-GB" sz="20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GB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e>
                    </m:rad>
                  </m:oMath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783" y="1338650"/>
                <a:ext cx="2533016" cy="1236302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551907" y="1766516"/>
                <a:ext cx="250278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1907" y="1766516"/>
                <a:ext cx="2502780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947189" y="3275845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9" y="3275845"/>
                <a:ext cx="2154195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968460" y="1326293"/>
                <a:ext cx="2365942" cy="143097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2">
                        <a:lumMod val="75000"/>
                      </a:schemeClr>
                    </a:solidFill>
                  </a:rPr>
                  <a:t>Simplify </a:t>
                </a:r>
                <a:r>
                  <a:rPr lang="en-GB" sz="2000" dirty="0" err="1">
                    <a:solidFill>
                      <a:schemeClr val="accent2">
                        <a:lumMod val="75000"/>
                      </a:schemeClr>
                    </a:solidFill>
                  </a:rPr>
                  <a:t>eg</a:t>
                </a:r>
                <a:r>
                  <a:rPr lang="en-GB" sz="2000" dirty="0">
                    <a:solidFill>
                      <a:schemeClr val="accent2">
                        <a:lumMod val="75000"/>
                      </a:schemeClr>
                    </a:solidFill>
                  </a:rPr>
                  <a:t>.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63</m:t>
                        </m:r>
                      </m:e>
                    </m:rad>
                    <m:r>
                      <a:rPr lang="en-GB" sz="20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GB" sz="20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28</m:t>
                        </m:r>
                      </m:e>
                    </m:rad>
                  </m:oMath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8460" y="1326293"/>
                <a:ext cx="2365942" cy="1430975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68147" y="1707510"/>
                <a:ext cx="27135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7" y="1707510"/>
                <a:ext cx="2713549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204627" y="3294246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27" y="3294246"/>
                <a:ext cx="289148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228932" y="4005926"/>
                <a:ext cx="2639357" cy="149659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rgbClr val="FF0000"/>
                    </a:solidFill>
                  </a:rPr>
                  <a:t>Simplify </a:t>
                </a:r>
                <a:r>
                  <a:rPr lang="en-GB" sz="2000" dirty="0" err="1">
                    <a:solidFill>
                      <a:srgbClr val="FF0000"/>
                    </a:solidFill>
                  </a:rPr>
                  <a:t>eg</a:t>
                </a:r>
                <a:r>
                  <a:rPr lang="en-GB" sz="2000" dirty="0">
                    <a:solidFill>
                      <a:srgbClr val="FF0000"/>
                    </a:solidFill>
                  </a:rPr>
                  <a:t>.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180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45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8932" y="4005926"/>
                <a:ext cx="2639357" cy="1496596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3411503" y="5645197"/>
                <a:ext cx="297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1503" y="5645197"/>
                <a:ext cx="2974654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107976" y="110290"/>
                <a:ext cx="2478176" cy="121600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75000"/>
                      </a:schemeClr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40</m:t>
                        </m:r>
                      </m:e>
                    </m:rad>
                    <m:r>
                      <a:rPr lang="en-GB" sz="2000" b="0" i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GB" sz="20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90</m:t>
                        </m:r>
                      </m:e>
                    </m:rad>
                  </m:oMath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976" y="110290"/>
                <a:ext cx="2478176" cy="1216003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6909581" y="24714"/>
                <a:ext cx="269844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581" y="24714"/>
                <a:ext cx="2698443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6868289" y="2930927"/>
                <a:ext cx="2564037" cy="138774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rgbClr val="0070C0"/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98</m:t>
                        </m:r>
                      </m:e>
                    </m:rad>
                    <m:r>
                      <a:rPr lang="en-GB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GB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e>
                    </m:rad>
                  </m:oMath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289" y="2930927"/>
                <a:ext cx="2564037" cy="1387741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374079" y="4439305"/>
                <a:ext cx="262836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ad>
                        <m:radPr>
                          <m:degHide m:val="on"/>
                          <m:ctrlP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079" y="4439305"/>
                <a:ext cx="2628362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846689" y="5559021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6689" y="5559021"/>
                <a:ext cx="2332607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157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Surds 3 – Answers</a:t>
            </a:r>
          </a:p>
        </p:txBody>
      </p:sp>
    </p:spTree>
    <p:extLst>
      <p:ext uri="{BB962C8B-B14F-4D97-AF65-F5344CB8AC3E}">
        <p14:creationId xmlns:p14="http://schemas.microsoft.com/office/powerpoint/2010/main" val="861102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47467" cy="117403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454089" y="1924306"/>
            <a:ext cx="1162726" cy="26043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302556" y="2574952"/>
            <a:ext cx="71025" cy="98246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5" y="1707510"/>
            <a:ext cx="1250295" cy="42213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3631" y="6025119"/>
            <a:ext cx="2118531" cy="2425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114004"/>
            <a:ext cx="1174917" cy="2616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470998" cy="82684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822361" y="5429082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530094" y="2438294"/>
            <a:ext cx="2101366" cy="135935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024543" y="1284058"/>
                <a:ext cx="2789364" cy="123630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6">
                        <a:lumMod val="75000"/>
                      </a:schemeClr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/>
                        </m:rad>
                      </m:den>
                    </m:f>
                  </m:oMath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543" y="1284058"/>
                <a:ext cx="2789364" cy="1236302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loud 3"/>
          <p:cNvSpPr/>
          <p:nvPr/>
        </p:nvSpPr>
        <p:spPr>
          <a:xfrm>
            <a:off x="8933529" y="1779770"/>
            <a:ext cx="2502780" cy="1260501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9" y="3275845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ad>
                            <m:radPr>
                              <m:degHide m:val="on"/>
                              <m:ctrlPr>
                                <a:rPr lang="en-GB" sz="2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9" y="3275845"/>
                <a:ext cx="2154195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28287" y="1326293"/>
                <a:ext cx="2706115" cy="143097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2">
                        <a:lumMod val="75000"/>
                      </a:schemeClr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</m:rad>
                      </m:den>
                    </m:f>
                  </m:oMath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8287" y="1326293"/>
                <a:ext cx="2706115" cy="1430975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68148" y="1707510"/>
            <a:ext cx="2398574" cy="1332761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204627" y="3294246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3951090" y="4005926"/>
                <a:ext cx="2917200" cy="149659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rgbClr val="FF0000"/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/>
                        </m:rad>
                      </m:den>
                    </m:f>
                  </m:oMath>
                </a14:m>
                <a:endParaRPr lang="en-GB" sz="2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090" y="4005926"/>
                <a:ext cx="2917200" cy="1496596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3411503" y="5645197"/>
            <a:ext cx="297465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107975" y="61856"/>
                <a:ext cx="2760313" cy="126443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75000"/>
                      </a:schemeClr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975" y="61856"/>
                <a:ext cx="2760313" cy="126443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241605" y="24714"/>
            <a:ext cx="235277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868289" y="2930927"/>
                <a:ext cx="2726087" cy="138774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rgbClr val="0070C0"/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289" y="2930927"/>
                <a:ext cx="2726087" cy="1387741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7374079" y="4439305"/>
            <a:ext cx="2628362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846689" y="5559021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389405"/>
            <a:ext cx="4157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Surds 4</a:t>
            </a:r>
          </a:p>
        </p:txBody>
      </p:sp>
    </p:spTree>
    <p:extLst>
      <p:ext uri="{BB962C8B-B14F-4D97-AF65-F5344CB8AC3E}">
        <p14:creationId xmlns:p14="http://schemas.microsoft.com/office/powerpoint/2010/main" val="1416240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47467" cy="117403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454089" y="1924306"/>
            <a:ext cx="1162726" cy="26043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302556" y="2574952"/>
            <a:ext cx="71025" cy="98246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5" y="1707510"/>
            <a:ext cx="1250295" cy="42213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3631" y="6025119"/>
            <a:ext cx="2118531" cy="2425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114004"/>
            <a:ext cx="1174917" cy="2616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470998" cy="82684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822361" y="5429082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530094" y="2438294"/>
            <a:ext cx="2101366" cy="135935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024543" y="1284058"/>
                <a:ext cx="2789364" cy="123630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6">
                        <a:lumMod val="75000"/>
                      </a:schemeClr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</m:oMath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543" y="1284058"/>
                <a:ext cx="2789364" cy="1236302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933529" y="1779770"/>
                <a:ext cx="2502780" cy="126050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  <m:r>
                        <a:rPr lang="en-GB" sz="20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3529" y="1779770"/>
                <a:ext cx="2502780" cy="1260501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9" y="3275845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ad>
                            <m:radPr>
                              <m:degHide m:val="on"/>
                              <m:ctrlPr>
                                <a:rPr lang="en-GB" sz="2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9" y="3275845"/>
                <a:ext cx="2154195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28287" y="1326293"/>
                <a:ext cx="2706115" cy="143097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2">
                        <a:lumMod val="75000"/>
                      </a:schemeClr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</m:rad>
                      </m:den>
                    </m:f>
                  </m:oMath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8287" y="1326293"/>
                <a:ext cx="2706115" cy="1430975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68148" y="1707510"/>
                <a:ext cx="2398574" cy="133276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den>
                      </m:f>
                      <m:r>
                        <a:rPr lang="en-GB" sz="20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" y="1707510"/>
                <a:ext cx="2398574" cy="1332761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204627" y="3294246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sz="24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27" y="3294246"/>
                <a:ext cx="289148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3951090" y="4005926"/>
                <a:ext cx="2917200" cy="149659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rgbClr val="FF0000"/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</m:den>
                    </m:f>
                  </m:oMath>
                </a14:m>
                <a:endParaRPr lang="en-GB" sz="2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090" y="4005926"/>
                <a:ext cx="2917200" cy="1496596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411503" y="5645197"/>
                <a:ext cx="297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1503" y="5645197"/>
                <a:ext cx="2974654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107975" y="61856"/>
                <a:ext cx="2760313" cy="126443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75000"/>
                      </a:schemeClr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975" y="61856"/>
                <a:ext cx="2760313" cy="126443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241605" y="24714"/>
                <a:ext cx="235277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GB" sz="200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1605" y="24714"/>
                <a:ext cx="2352771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sz="24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868289" y="2930927"/>
                <a:ext cx="2726087" cy="138774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rgbClr val="0070C0"/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289" y="2930927"/>
                <a:ext cx="2726087" cy="1387741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7374079" y="4439305"/>
                <a:ext cx="262836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en-GB" sz="20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079" y="4439305"/>
                <a:ext cx="2628362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846689" y="5559021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6689" y="5559021"/>
                <a:ext cx="2332607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157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Surds 4 – Answers</a:t>
            </a:r>
          </a:p>
        </p:txBody>
      </p:sp>
    </p:spTree>
    <p:extLst>
      <p:ext uri="{BB962C8B-B14F-4D97-AF65-F5344CB8AC3E}">
        <p14:creationId xmlns:p14="http://schemas.microsoft.com/office/powerpoint/2010/main" val="1461546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47467" cy="117403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084466" y="1999431"/>
            <a:ext cx="1162726" cy="26043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373581" y="2594883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5" y="1707510"/>
            <a:ext cx="1250295" cy="42213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46302"/>
            <a:ext cx="285490" cy="7316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3631" y="6025119"/>
            <a:ext cx="2118531" cy="2425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334402" y="869794"/>
            <a:ext cx="390184" cy="196586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114004"/>
            <a:ext cx="1174917" cy="2616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470998" cy="82684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822361" y="5429082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530094" y="2438294"/>
            <a:ext cx="2101366" cy="135935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5770607" y="1105957"/>
                <a:ext cx="2721444" cy="131247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Simplify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           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           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0607" y="1105957"/>
                <a:ext cx="2721444" cy="1312475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551906" y="1766516"/>
                <a:ext cx="273093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3+</m:t>
                      </m:r>
                      <m:rad>
                        <m:radPr>
                          <m:degHide m:val="on"/>
                          <m:ctrlPr>
                            <a:rPr lang="en-GB" sz="16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ad>
                        <m:radPr>
                          <m:degHide m:val="on"/>
                          <m:ctrlP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1906" y="1766516"/>
                <a:ext cx="2730931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9947189" y="3275845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645538" y="1326293"/>
                <a:ext cx="2728620" cy="120932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Simplify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en-GB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  <m:d>
                        <m:dPr>
                          <m:ctrlP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5538" y="1326293"/>
                <a:ext cx="2728620" cy="1209325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68147" y="1707510"/>
            <a:ext cx="251753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204627" y="3294246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209090" y="4005926"/>
                <a:ext cx="2791720" cy="133460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FF0000"/>
                    </a:solidFill>
                  </a:rPr>
                  <a:t>Simplify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          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          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090" y="4005926"/>
                <a:ext cx="2791720" cy="133460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3247192" y="5645197"/>
                <a:ext cx="313896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36−6</m:t>
                      </m:r>
                      <m:rad>
                        <m:radPr>
                          <m:degHide m:val="on"/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ad>
                        <m:radPr>
                          <m:degHide m:val="on"/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7192" y="5645197"/>
                <a:ext cx="3138965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loud 44"/>
          <p:cNvSpPr/>
          <p:nvPr/>
        </p:nvSpPr>
        <p:spPr>
          <a:xfrm>
            <a:off x="383473" y="5340533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3869635" y="110291"/>
                <a:ext cx="2716517" cy="1054570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4">
                        <a:lumMod val="75000"/>
                      </a:schemeClr>
                    </a:solidFill>
                  </a:rPr>
                  <a:t>Simplify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en-GB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  <m:d>
                        <m:dPr>
                          <m:ctrlPr>
                            <a:rPr lang="en-GB" sz="16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3+</m:t>
                          </m:r>
                          <m:rad>
                            <m:radPr>
                              <m:degHide m:val="on"/>
                              <m:ctrlPr>
                                <a:rPr lang="en-GB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9635" y="110291"/>
                <a:ext cx="2716517" cy="1054570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6909581" y="110292"/>
            <a:ext cx="2698443" cy="977264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6868289" y="2930927"/>
                <a:ext cx="2564037" cy="138774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0070C0"/>
                    </a:solidFill>
                  </a:rPr>
                  <a:t>Simplify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16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6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289" y="2930927"/>
                <a:ext cx="2564037" cy="1387741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7374078" y="4439305"/>
            <a:ext cx="286985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846689" y="5559021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340148"/>
            <a:ext cx="3869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Surds 5</a:t>
            </a:r>
          </a:p>
        </p:txBody>
      </p:sp>
    </p:spTree>
    <p:extLst>
      <p:ext uri="{BB962C8B-B14F-4D97-AF65-F5344CB8AC3E}">
        <p14:creationId xmlns:p14="http://schemas.microsoft.com/office/powerpoint/2010/main" val="1643442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47467" cy="117403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084466" y="1999431"/>
            <a:ext cx="1162726" cy="26043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373581" y="2594883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5" y="1707510"/>
            <a:ext cx="1250295" cy="42213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46302"/>
            <a:ext cx="285490" cy="7316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3631" y="6025119"/>
            <a:ext cx="2118531" cy="2425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334402" y="869794"/>
            <a:ext cx="390184" cy="196586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114004"/>
            <a:ext cx="1174917" cy="2616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470998" cy="82684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822361" y="5429082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530094" y="2438294"/>
            <a:ext cx="2101366" cy="135935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5770607" y="1347938"/>
                <a:ext cx="2721444" cy="107049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6">
                        <a:lumMod val="75000"/>
                      </a:schemeClr>
                    </a:solidFill>
                  </a:rPr>
                  <a:t>Simplify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d>
                        <m:dPr>
                          <m:ctrlPr>
                            <a:rPr lang="en-GB" sz="16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0607" y="1347938"/>
                <a:ext cx="2721444" cy="1070494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551906" y="1766516"/>
                <a:ext cx="273093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3+</m:t>
                      </m:r>
                      <m:rad>
                        <m:radPr>
                          <m:degHide m:val="on"/>
                          <m:ctrlPr>
                            <a:rPr lang="en-GB" sz="16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ad>
                        <m:radPr>
                          <m:degHide m:val="on"/>
                          <m:ctrlP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1906" y="1766516"/>
                <a:ext cx="2730931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947189" y="3275845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−1−3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9" y="3275845"/>
                <a:ext cx="2154195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645538" y="1326293"/>
                <a:ext cx="2728620" cy="120932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Simplify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en-GB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  <m:d>
                        <m:dPr>
                          <m:ctrlP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5538" y="1326293"/>
                <a:ext cx="2728620" cy="1209325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68147" y="1707510"/>
                <a:ext cx="251753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6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−1+3−</m:t>
                      </m:r>
                      <m:rad>
                        <m:radPr>
                          <m:degHide m:val="on"/>
                          <m:ctrlP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7" y="1707510"/>
                <a:ext cx="2517536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204627" y="3294246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27" y="3294246"/>
                <a:ext cx="289148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209090" y="4005926"/>
                <a:ext cx="2791720" cy="121725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FF0000"/>
                    </a:solidFill>
                  </a:rPr>
                  <a:t>Simplify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6+</m:t>
                          </m:r>
                          <m:rad>
                            <m:radPr>
                              <m:degHide m:val="on"/>
                              <m:ctrlP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  <m:d>
                        <m:d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6−</m:t>
                          </m:r>
                          <m:rad>
                            <m:radPr>
                              <m:degHide m:val="on"/>
                              <m:ctrlP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090" y="4005926"/>
                <a:ext cx="2791720" cy="121725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3247192" y="5645197"/>
                <a:ext cx="313896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36−6</m:t>
                      </m:r>
                      <m:rad>
                        <m:radPr>
                          <m:degHide m:val="on"/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ad>
                        <m:radPr>
                          <m:degHide m:val="on"/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7192" y="5645197"/>
                <a:ext cx="3138965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3869635" y="110291"/>
                <a:ext cx="2716517" cy="1054570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chemeClr val="accent4">
                        <a:lumMod val="75000"/>
                      </a:schemeClr>
                    </a:solidFill>
                  </a:rPr>
                  <a:t>Simplify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en-GB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  <m:d>
                        <m:dPr>
                          <m:ctrlPr>
                            <a:rPr lang="en-GB" sz="16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3+</m:t>
                          </m:r>
                          <m:rad>
                            <m:radPr>
                              <m:degHide m:val="on"/>
                              <m:ctrlPr>
                                <a:rPr lang="en-GB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9635" y="110291"/>
                <a:ext cx="2716517" cy="1054570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6909581" y="110292"/>
                <a:ext cx="2698443" cy="97726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3+</m:t>
                      </m:r>
                      <m:rad>
                        <m:radPr>
                          <m:degHide m:val="on"/>
                          <m:ctrlPr>
                            <a:rPr lang="en-GB" sz="16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ad>
                        <m:radPr>
                          <m:degHide m:val="on"/>
                          <m:ctrlP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581" y="110292"/>
                <a:ext cx="2698443" cy="977264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5+4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6868289" y="2930927"/>
                <a:ext cx="2564037" cy="138774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0070C0"/>
                    </a:solidFill>
                  </a:rPr>
                  <a:t>Simplify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16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6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289" y="2930927"/>
                <a:ext cx="2564037" cy="1387741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374078" y="4439305"/>
                <a:ext cx="286985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9+3</m:t>
                      </m:r>
                      <m:rad>
                        <m:radPr>
                          <m:degHide m:val="on"/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ad>
                        <m:radPr>
                          <m:degHide m:val="on"/>
                          <m:ctrlP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078" y="4439305"/>
                <a:ext cx="2869851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846689" y="5559021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14+6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6689" y="5559021"/>
                <a:ext cx="2332607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3869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Surds 5 – Answers</a:t>
            </a:r>
          </a:p>
        </p:txBody>
      </p:sp>
    </p:spTree>
    <p:extLst>
      <p:ext uri="{BB962C8B-B14F-4D97-AF65-F5344CB8AC3E}">
        <p14:creationId xmlns:p14="http://schemas.microsoft.com/office/powerpoint/2010/main" val="1424024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47467" cy="117403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155936" y="2054522"/>
            <a:ext cx="1162726" cy="26043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302556" y="2574952"/>
            <a:ext cx="71025" cy="98246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5" y="1707510"/>
            <a:ext cx="1250295" cy="42213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3631" y="6025119"/>
            <a:ext cx="2118531" cy="2425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114004"/>
            <a:ext cx="1174917" cy="2616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470998" cy="82684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822361" y="5429082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530094" y="2438294"/>
            <a:ext cx="2101366" cy="135935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024543" y="1284058"/>
                <a:ext cx="2789364" cy="123630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6">
                        <a:lumMod val="75000"/>
                      </a:schemeClr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en-GB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543" y="1284058"/>
                <a:ext cx="2789364" cy="1236302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loud 3"/>
          <p:cNvSpPr/>
          <p:nvPr/>
        </p:nvSpPr>
        <p:spPr>
          <a:xfrm>
            <a:off x="8933529" y="1779770"/>
            <a:ext cx="2502780" cy="1260501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9" y="3275845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721051" y="1286537"/>
                <a:ext cx="2706115" cy="143097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2">
                        <a:lumMod val="75000"/>
                      </a:schemeClr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20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+10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</m:rad>
                      </m:den>
                    </m:f>
                  </m:oMath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1051" y="1286537"/>
                <a:ext cx="2706115" cy="1430975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68148" y="1707510"/>
            <a:ext cx="2533281" cy="1332761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204627" y="3294246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3951090" y="4005926"/>
                <a:ext cx="2917200" cy="149659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rgbClr val="FF0000"/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en-GB" sz="20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090" y="4005926"/>
                <a:ext cx="2917200" cy="1496596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3411503" y="5645197"/>
            <a:ext cx="297465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383473" y="5340533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107975" y="61856"/>
                <a:ext cx="2760313" cy="126443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75000"/>
                      </a:schemeClr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5+</m:t>
                        </m:r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975" y="61856"/>
                <a:ext cx="2760313" cy="126443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067751" y="24714"/>
            <a:ext cx="252662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6868289" y="2930927"/>
                <a:ext cx="2726087" cy="138774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rgbClr val="0070C0"/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2+</m:t>
                        </m:r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</m:oMath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289" y="2930927"/>
                <a:ext cx="2726087" cy="1387741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7374079" y="4439305"/>
            <a:ext cx="2628362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846689" y="5559021"/>
            <a:ext cx="260403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406410"/>
            <a:ext cx="4157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Surds 6</a:t>
            </a:r>
          </a:p>
        </p:txBody>
      </p:sp>
    </p:spTree>
    <p:extLst>
      <p:ext uri="{BB962C8B-B14F-4D97-AF65-F5344CB8AC3E}">
        <p14:creationId xmlns:p14="http://schemas.microsoft.com/office/powerpoint/2010/main" val="1163353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47467" cy="117403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155936" y="2054522"/>
            <a:ext cx="1162726" cy="26043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1302556" y="2574952"/>
            <a:ext cx="71025" cy="98246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5" y="1707510"/>
            <a:ext cx="1250295" cy="42213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3631" y="6025119"/>
            <a:ext cx="2118531" cy="2425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114004"/>
            <a:ext cx="1174917" cy="2616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470998" cy="82684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822361" y="5429082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530094" y="2438294"/>
            <a:ext cx="2101366" cy="135935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024543" y="1284058"/>
                <a:ext cx="2789364" cy="123630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6">
                        <a:lumMod val="75000"/>
                      </a:schemeClr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en-GB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543" y="1284058"/>
                <a:ext cx="2789364" cy="1236302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933529" y="1779770"/>
                <a:ext cx="2502780" cy="126050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GB" sz="16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6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GB" sz="16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3529" y="1779770"/>
                <a:ext cx="2502780" cy="1260501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947189" y="3275845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5+5</m:t>
                          </m:r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9" y="3275845"/>
                <a:ext cx="2154195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721051" y="1286537"/>
                <a:ext cx="2706115" cy="143097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2">
                        <a:lumMod val="75000"/>
                      </a:schemeClr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20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+10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</m:rad>
                      </m:den>
                    </m:f>
                  </m:oMath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1051" y="1286537"/>
                <a:ext cx="2706115" cy="1430975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68148" y="1707510"/>
                <a:ext cx="2533281" cy="133276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+10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den>
                      </m:f>
                      <m:r>
                        <a:rPr lang="en-GB" sz="14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2+</m:t>
                          </m:r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2+</m:t>
                          </m:r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" y="1707510"/>
                <a:ext cx="2533281" cy="1332761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204627" y="3294246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27" y="3294246"/>
                <a:ext cx="289148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3951090" y="4005926"/>
                <a:ext cx="2917200" cy="149659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rgbClr val="FF0000"/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en-GB" sz="2000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090" y="4005926"/>
                <a:ext cx="2917200" cy="1496596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3411503" y="5645197"/>
                <a:ext cx="297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en-GB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1503" y="5645197"/>
                <a:ext cx="2974654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−6−6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107975" y="61856"/>
                <a:ext cx="2760313" cy="1264437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4">
                        <a:lumMod val="75000"/>
                      </a:schemeClr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5+</m:t>
                        </m:r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975" y="61856"/>
                <a:ext cx="2760313" cy="126443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67751" y="24714"/>
                <a:ext cx="252662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5+</m:t>
                          </m:r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GB" sz="160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6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5−</m:t>
                          </m:r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5−</m:t>
                          </m:r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751" y="24714"/>
                <a:ext cx="2526626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15−3</m:t>
                          </m:r>
                          <m:rad>
                            <m:radPr>
                              <m:degHide m:val="on"/>
                              <m:ctrlPr>
                                <a:rPr lang="en-GB" sz="20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6868289" y="2930927"/>
                <a:ext cx="2726087" cy="138774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rgbClr val="0070C0"/>
                    </a:solidFill>
                  </a:rPr>
                  <a:t>Rationalise and 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2+</m:t>
                        </m:r>
                        <m:rad>
                          <m:radPr>
                            <m:degHide m:val="on"/>
                            <m:ctrlPr>
                              <a:rPr lang="en-GB" sz="20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0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</m:oMath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289" y="2930927"/>
                <a:ext cx="2726087" cy="1387741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374079" y="4439305"/>
                <a:ext cx="262836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2+</m:t>
                          </m:r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  <m:r>
                        <a:rPr lang="en-GB" sz="16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4−</m:t>
                          </m:r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en-GB" sz="16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079" y="4439305"/>
                <a:ext cx="2628362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846689" y="5559021"/>
                <a:ext cx="26040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−20+10</m:t>
                      </m:r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6689" y="5559021"/>
                <a:ext cx="2604034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157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Surds 6 – Answers</a:t>
            </a:r>
          </a:p>
        </p:txBody>
      </p:sp>
    </p:spTree>
    <p:extLst>
      <p:ext uri="{BB962C8B-B14F-4D97-AF65-F5344CB8AC3E}">
        <p14:creationId xmlns:p14="http://schemas.microsoft.com/office/powerpoint/2010/main" val="2040851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47467" cy="117403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454089" y="1924306"/>
            <a:ext cx="1162726" cy="26043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373581" y="2594883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5" y="1707510"/>
            <a:ext cx="1250295" cy="42213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233631" y="6025119"/>
            <a:ext cx="2118531" cy="2425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114004"/>
            <a:ext cx="1174917" cy="2616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470998" cy="82684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822361" y="5429082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530094" y="2438294"/>
            <a:ext cx="2101366" cy="1359350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097425" y="1338650"/>
                <a:ext cx="2381373" cy="1236302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/>
                    </m:rad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425" y="1338650"/>
                <a:ext cx="2381373" cy="1236302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551907" y="1766516"/>
                <a:ext cx="250278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1907" y="1766516"/>
                <a:ext cx="2502780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947189" y="3275845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9" y="3275845"/>
                <a:ext cx="2154195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968460" y="1326293"/>
                <a:ext cx="2365942" cy="143097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/>
                    </m:rad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8460" y="1326293"/>
                <a:ext cx="2365942" cy="1430975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68147" y="1707510"/>
                <a:ext cx="27135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7" y="1707510"/>
                <a:ext cx="2713549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204627" y="3294246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27" y="3294246"/>
                <a:ext cx="289148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228932" y="4005926"/>
                <a:ext cx="2639357" cy="1496596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/>
                    </m:rad>
                  </m:oMath>
                </a14:m>
                <a:endParaRPr lang="en-GB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8932" y="4005926"/>
                <a:ext cx="2639357" cy="1496596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411503" y="5645197"/>
                <a:ext cx="297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1503" y="5645197"/>
                <a:ext cx="2974654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73" y="5340533"/>
                <a:ext cx="2244814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107976" y="110290"/>
                <a:ext cx="2478176" cy="1216003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/>
                    </m:rad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976" y="110290"/>
                <a:ext cx="2478176" cy="1216003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6909581" y="24714"/>
                <a:ext cx="269844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581" y="24714"/>
                <a:ext cx="2698443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6868289" y="2930927"/>
                <a:ext cx="2564037" cy="1387741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Simplify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/>
                    </m:rad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289" y="2930927"/>
                <a:ext cx="2564037" cy="1387741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7374079" y="4439305"/>
                <a:ext cx="262836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079" y="4439305"/>
                <a:ext cx="2628362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846689" y="5559021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/>
                      </m:rad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6689" y="5559021"/>
                <a:ext cx="2332607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157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Surds n – Answers</a:t>
            </a:r>
          </a:p>
        </p:txBody>
      </p:sp>
    </p:spTree>
    <p:extLst>
      <p:ext uri="{BB962C8B-B14F-4D97-AF65-F5344CB8AC3E}">
        <p14:creationId xmlns:p14="http://schemas.microsoft.com/office/powerpoint/2010/main" val="3591357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Exploding Indices and Surds</a:t>
            </a:r>
          </a:p>
        </p:txBody>
      </p:sp>
    </p:spTree>
    <p:extLst>
      <p:ext uri="{BB962C8B-B14F-4D97-AF65-F5344CB8AC3E}">
        <p14:creationId xmlns:p14="http://schemas.microsoft.com/office/powerpoint/2010/main" val="1572984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Exploding Indices and Surds</a:t>
            </a:r>
          </a:p>
        </p:txBody>
      </p:sp>
    </p:spTree>
    <p:extLst>
      <p:ext uri="{BB962C8B-B14F-4D97-AF65-F5344CB8AC3E}">
        <p14:creationId xmlns:p14="http://schemas.microsoft.com/office/powerpoint/2010/main" val="328116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1034</Words>
  <Application>Microsoft Office PowerPoint</Application>
  <PresentationFormat>Widescreen</PresentationFormat>
  <Paragraphs>194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Office Theme</vt:lpstr>
      <vt:lpstr>Exploding 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Exploding Topic</dc:title>
  <dc:creator>A.Lutwyche</dc:creator>
  <cp:lastModifiedBy>A.Lutwyche</cp:lastModifiedBy>
  <cp:revision>36</cp:revision>
  <dcterms:created xsi:type="dcterms:W3CDTF">2016-11-17T16:56:12Z</dcterms:created>
  <dcterms:modified xsi:type="dcterms:W3CDTF">2017-08-16T11:37:54Z</dcterms:modified>
</cp:coreProperties>
</file>