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0" r:id="rId4"/>
    <p:sldId id="261" r:id="rId5"/>
    <p:sldId id="265" r:id="rId6"/>
    <p:sldId id="264" r:id="rId7"/>
    <p:sldId id="269" r:id="rId8"/>
    <p:sldId id="266" r:id="rId9"/>
    <p:sldId id="271" r:id="rId10"/>
    <p:sldId id="267" r:id="rId11"/>
    <p:sldId id="273" r:id="rId12"/>
    <p:sldId id="272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0" d="100"/>
          <a:sy n="70" d="100"/>
        </p:scale>
        <p:origin x="70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02/08/2017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17" Type="http://schemas.openxmlformats.org/officeDocument/2006/relationships/image" Target="../media/image20.png"/><Relationship Id="rId2" Type="http://schemas.openxmlformats.org/officeDocument/2006/relationships/image" Target="../media/image2.png"/><Relationship Id="rId16" Type="http://schemas.openxmlformats.org/officeDocument/2006/relationships/image" Target="../media/image19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5" Type="http://schemas.openxmlformats.org/officeDocument/2006/relationships/image" Target="../media/image18.png"/><Relationship Id="rId10" Type="http://schemas.openxmlformats.org/officeDocument/2006/relationships/image" Target="../media/image15.png"/><Relationship Id="rId19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4.png"/><Relationship Id="rId1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6.png"/><Relationship Id="rId18" Type="http://schemas.openxmlformats.org/officeDocument/2006/relationships/image" Target="../media/image26.png"/><Relationship Id="rId3" Type="http://schemas.openxmlformats.org/officeDocument/2006/relationships/image" Target="../media/image31.png"/><Relationship Id="rId21" Type="http://schemas.openxmlformats.org/officeDocument/2006/relationships/image" Target="../media/image29.png"/><Relationship Id="rId7" Type="http://schemas.openxmlformats.org/officeDocument/2006/relationships/image" Target="../media/image13.png"/><Relationship Id="rId12" Type="http://schemas.openxmlformats.org/officeDocument/2006/relationships/image" Target="../media/image24.png"/><Relationship Id="rId17" Type="http://schemas.openxmlformats.org/officeDocument/2006/relationships/image" Target="../media/image25.png"/><Relationship Id="rId2" Type="http://schemas.openxmlformats.org/officeDocument/2006/relationships/image" Target="../media/image30.png"/><Relationship Id="rId16" Type="http://schemas.openxmlformats.org/officeDocument/2006/relationships/image" Target="../media/image39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22.png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19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12" Type="http://schemas.openxmlformats.org/officeDocument/2006/relationships/image" Target="../media/image52.png"/><Relationship Id="rId2" Type="http://schemas.openxmlformats.org/officeDocument/2006/relationships/image" Target="../media/image40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51.png"/><Relationship Id="rId5" Type="http://schemas.openxmlformats.org/officeDocument/2006/relationships/image" Target="../media/image48.png"/><Relationship Id="rId15" Type="http://schemas.openxmlformats.org/officeDocument/2006/relationships/image" Target="../media/image45.png"/><Relationship Id="rId10" Type="http://schemas.openxmlformats.org/officeDocument/2006/relationships/image" Target="../media/image43.png"/><Relationship Id="rId4" Type="http://schemas.openxmlformats.org/officeDocument/2006/relationships/image" Target="../media/image41.png"/><Relationship Id="rId9" Type="http://schemas.openxmlformats.org/officeDocument/2006/relationships/image" Target="../media/image50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9.png"/><Relationship Id="rId18" Type="http://schemas.openxmlformats.org/officeDocument/2006/relationships/image" Target="../media/image73.png"/><Relationship Id="rId3" Type="http://schemas.openxmlformats.org/officeDocument/2006/relationships/image" Target="../media/image62.png"/><Relationship Id="rId21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57.png"/><Relationship Id="rId17" Type="http://schemas.openxmlformats.org/officeDocument/2006/relationships/image" Target="../media/image72.png"/><Relationship Id="rId2" Type="http://schemas.openxmlformats.org/officeDocument/2006/relationships/image" Target="../media/image54.png"/><Relationship Id="rId16" Type="http://schemas.openxmlformats.org/officeDocument/2006/relationships/image" Target="../media/image71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image" Target="../media/image55.png"/><Relationship Id="rId15" Type="http://schemas.openxmlformats.org/officeDocument/2006/relationships/image" Target="../media/image58.png"/><Relationship Id="rId10" Type="http://schemas.openxmlformats.org/officeDocument/2006/relationships/image" Target="../media/image67.png"/><Relationship Id="rId19" Type="http://schemas.openxmlformats.org/officeDocument/2006/relationships/image" Target="../media/image59.png"/><Relationship Id="rId4" Type="http://schemas.openxmlformats.org/officeDocument/2006/relationships/image" Target="../media/image63.png"/><Relationship Id="rId9" Type="http://schemas.openxmlformats.org/officeDocument/2006/relationships/image" Target="../media/image56.png"/><Relationship Id="rId1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78.png"/><Relationship Id="rId3" Type="http://schemas.openxmlformats.org/officeDocument/2006/relationships/image" Target="../media/image83.png"/><Relationship Id="rId7" Type="http://schemas.openxmlformats.org/officeDocument/2006/relationships/image" Target="../media/image75.png"/><Relationship Id="rId12" Type="http://schemas.openxmlformats.org/officeDocument/2006/relationships/image" Target="../media/image88.png"/><Relationship Id="rId2" Type="http://schemas.openxmlformats.org/officeDocument/2006/relationships/image" Target="../media/image82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77.png"/><Relationship Id="rId5" Type="http://schemas.openxmlformats.org/officeDocument/2006/relationships/image" Target="../media/image84.png"/><Relationship Id="rId15" Type="http://schemas.openxmlformats.org/officeDocument/2006/relationships/image" Target="../media/image80.png"/><Relationship Id="rId10" Type="http://schemas.openxmlformats.org/officeDocument/2006/relationships/image" Target="../media/image87.png"/><Relationship Id="rId4" Type="http://schemas.openxmlformats.org/officeDocument/2006/relationships/image" Target="../media/image74.png"/><Relationship Id="rId9" Type="http://schemas.openxmlformats.org/officeDocument/2006/relationships/image" Target="../media/image76.png"/><Relationship Id="rId14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image" Target="../media/image89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19" Type="http://schemas.openxmlformats.org/officeDocument/2006/relationships/image" Target="../media/image106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Exploding Angles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𝐵𝐴𝐶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𝐶𝐴𝐸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107092" y="646671"/>
            <a:ext cx="3037862" cy="1443618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𝐷𝐴𝐸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843131" y="5572468"/>
            <a:ext cx="3177046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618550" y="5572467"/>
            <a:ext cx="267246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𝐻𝐶𝐼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𝐶𝐵𝐺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128116"/>
            <a:ext cx="4781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/>
              <a:t>Exploding Angles 1 – Calculate/Reason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09752" y="1275193"/>
            <a:ext cx="3199530" cy="2691523"/>
            <a:chOff x="4909752" y="1275193"/>
            <a:chExt cx="3199530" cy="2691523"/>
          </a:xfrm>
        </p:grpSpPr>
        <p:sp>
          <p:nvSpPr>
            <p:cNvPr id="2" name="Cloud 1"/>
            <p:cNvSpPr/>
            <p:nvPr/>
          </p:nvSpPr>
          <p:spPr>
            <a:xfrm>
              <a:off x="4909752" y="1275193"/>
              <a:ext cx="3195896" cy="269152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17600" y="1677040"/>
              <a:ext cx="2080882" cy="167075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843020" y="2964755"/>
                  <a:ext cx="195904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𝐴𝐶𝐵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=48°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3020" y="2964755"/>
                  <a:ext cx="195904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6484647" y="1829199"/>
                  <a:ext cx="16246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𝐴𝐵𝐶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=85°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4647" y="1829199"/>
                  <a:ext cx="1624635" cy="461665"/>
                </a:xfrm>
                <a:prstGeom prst="rect">
                  <a:avLst/>
                </a:prstGeom>
                <a:blipFill>
                  <a:blip r:embed="rId9"/>
                  <a:stretch>
                    <a:fillRect l="-30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57893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𝐵𝐴𝐶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Angles in a triangle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47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𝐶𝐴𝐸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107092" y="646671"/>
                <a:ext cx="3037862" cy="1443618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Angles in a triangle add to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m:t>180°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m:t>𝐵𝐴𝐶</m:t>
                    </m:r>
                    <m:r>
                      <a:rPr lang="en-GB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m:t>=47°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646671"/>
                <a:ext cx="3037862" cy="1443618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133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𝐷𝐴𝐸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843131" y="5572468"/>
                <a:ext cx="31770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Angles in a triangle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𝐵𝐴𝐶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=47°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3131" y="5572468"/>
                <a:ext cx="3177046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618550" y="5572467"/>
            <a:ext cx="267246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Vertically opposite angles are equal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𝐻𝐶𝐼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Vertically opposite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𝐴𝐶𝐵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𝐶𝐵𝐺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95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47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Angles 1 – Answers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4909752" y="1275193"/>
            <a:ext cx="3199530" cy="2691523"/>
            <a:chOff x="4909752" y="1275193"/>
            <a:chExt cx="3199530" cy="2691523"/>
          </a:xfrm>
        </p:grpSpPr>
        <p:sp>
          <p:nvSpPr>
            <p:cNvPr id="2" name="Cloud 1"/>
            <p:cNvSpPr/>
            <p:nvPr/>
          </p:nvSpPr>
          <p:spPr>
            <a:xfrm>
              <a:off x="4909752" y="1275193"/>
              <a:ext cx="3195896" cy="269152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417600" y="1677040"/>
              <a:ext cx="2080882" cy="167075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843020" y="2964755"/>
                  <a:ext cx="195904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𝐴𝐶𝐵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=48°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3020" y="2964755"/>
                  <a:ext cx="1959045" cy="461665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6484647" y="1829199"/>
                  <a:ext cx="162463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𝐴𝐵𝐶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=85°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4647" y="1829199"/>
                  <a:ext cx="1624635" cy="461665"/>
                </a:xfrm>
                <a:prstGeom prst="rect">
                  <a:avLst/>
                </a:prstGeom>
                <a:blipFill>
                  <a:blip r:embed="rId20"/>
                  <a:stretch>
                    <a:fillRect l="-300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𝑃𝑄𝑈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107092" y="646671"/>
            <a:ext cx="313953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𝑃𝑄𝑅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731982" y="5392054"/>
            <a:ext cx="3312523" cy="1325474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𝑆𝑃𝑇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729651" y="3162435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128116"/>
            <a:ext cx="4781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/>
              <a:t>Exploding Angles 2 – Calculate/Reason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909752" y="1275193"/>
            <a:ext cx="3195896" cy="2691523"/>
            <a:chOff x="4909752" y="1275193"/>
            <a:chExt cx="3195896" cy="2691523"/>
          </a:xfrm>
        </p:grpSpPr>
        <p:sp>
          <p:nvSpPr>
            <p:cNvPr id="2" name="Cloud 1"/>
            <p:cNvSpPr/>
            <p:nvPr/>
          </p:nvSpPr>
          <p:spPr>
            <a:xfrm>
              <a:off x="4909752" y="1275193"/>
              <a:ext cx="3195896" cy="269152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14205" y="1651966"/>
              <a:ext cx="2134997" cy="1695823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878859" y="3050575"/>
                  <a:ext cx="195904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𝑅𝑃𝑇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=126°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8859" y="3050575"/>
                  <a:ext cx="1959045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0635" y="1520454"/>
                  <a:ext cx="1552005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𝑃𝑄𝑅</m:t>
                      </m:r>
                    </m:oMath>
                  </a14:m>
                  <a:r>
                    <a:rPr lang="en-GB" sz="2400" dirty="0"/>
                    <a:t> is isosceles</a:t>
                  </a:r>
                </a:p>
              </p:txBody>
            </p:sp>
          </mc:Choice>
          <mc:Fallback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0635" y="1520454"/>
                  <a:ext cx="1552005" cy="830997"/>
                </a:xfrm>
                <a:prstGeom prst="rect">
                  <a:avLst/>
                </a:prstGeom>
                <a:blipFill>
                  <a:blip r:embed="rId10"/>
                  <a:stretch>
                    <a:fillRect t="-5839" b="-153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2131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𝑄𝑃𝑅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𝑃𝑄𝑈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107092" y="646671"/>
                <a:ext cx="31395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𝑄𝑃𝑅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𝑃𝑅𝑄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=54°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 as triangle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𝑃𝑄𝑅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 is isosceles</a:t>
                </a: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646671"/>
                <a:ext cx="3139530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108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𝑃𝑄𝑅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3731982" y="5392054"/>
                <a:ext cx="3312523" cy="132547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𝑄𝑃𝑅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=54°=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𝑃𝑅𝑄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1982" y="5392054"/>
                <a:ext cx="3312523" cy="1325474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Angles in a triangle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𝑆𝑃𝑇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0" dirty="0">
                    <a:solidFill>
                      <a:schemeClr val="accent4">
                        <a:lumMod val="75000"/>
                      </a:schemeClr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𝑃𝑅𝑄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𝑃𝑄𝑅</m:t>
                    </m:r>
                  </m:oMath>
                </a14:m>
                <a:r>
                  <a:rPr lang="en-GB" dirty="0">
                    <a:solidFill>
                      <a:srgbClr val="0070C0"/>
                    </a:solidFill>
                  </a:rPr>
                  <a:t> is isosceles so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𝑃𝑅𝑄</m:t>
                    </m:r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𝑄𝑃𝑅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54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Exploding Angles 2 – Answers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909752" y="1275193"/>
            <a:ext cx="3195896" cy="2691523"/>
            <a:chOff x="4909752" y="1275193"/>
            <a:chExt cx="3195896" cy="2691523"/>
          </a:xfrm>
        </p:grpSpPr>
        <p:sp>
          <p:nvSpPr>
            <p:cNvPr id="2" name="Cloud 1"/>
            <p:cNvSpPr/>
            <p:nvPr/>
          </p:nvSpPr>
          <p:spPr>
            <a:xfrm>
              <a:off x="4909752" y="1275193"/>
              <a:ext cx="3195896" cy="269152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414205" y="1651966"/>
              <a:ext cx="2134997" cy="1695823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878859" y="3050575"/>
                  <a:ext cx="195904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𝑅𝑃𝑇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=126°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8859" y="3050575"/>
                  <a:ext cx="1959045" cy="461665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6500635" y="1520454"/>
                  <a:ext cx="1552005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𝑃𝑄𝑅</m:t>
                      </m:r>
                    </m:oMath>
                  </a14:m>
                  <a:r>
                    <a:rPr lang="en-GB" sz="2400" dirty="0"/>
                    <a:t> is isosceles</a:t>
                  </a:r>
                </a:p>
              </p:txBody>
            </p:sp>
          </mc:Choice>
          <mc:Fallback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0635" y="1520454"/>
                  <a:ext cx="1552005" cy="830997"/>
                </a:xfrm>
                <a:prstGeom prst="rect">
                  <a:avLst/>
                </a:prstGeom>
                <a:blipFill>
                  <a:blip r:embed="rId21"/>
                  <a:stretch>
                    <a:fillRect t="-5839" b="-1532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1209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𝐶𝐵𝐷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646804" y="2652584"/>
            <a:ext cx="245458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583096" y="646671"/>
            <a:ext cx="238664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𝐸𝐹𝐺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65928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𝐷𝐵𝐹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014062" y="24714"/>
            <a:ext cx="245945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2" y="3162435"/>
                <a:ext cx="191715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𝐴𝐵𝐹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2" y="3162435"/>
                <a:ext cx="1917152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141368"/>
            <a:ext cx="4781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/>
              <a:t>Exploding Angles 3 – Calculate/Reason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4909752" y="1275193"/>
            <a:ext cx="3195896" cy="2691523"/>
            <a:chOff x="4909752" y="1275193"/>
            <a:chExt cx="3195896" cy="2691523"/>
          </a:xfrm>
        </p:grpSpPr>
        <p:sp>
          <p:nvSpPr>
            <p:cNvPr id="2" name="Cloud 1"/>
            <p:cNvSpPr/>
            <p:nvPr/>
          </p:nvSpPr>
          <p:spPr>
            <a:xfrm>
              <a:off x="4909752" y="1275193"/>
              <a:ext cx="3195896" cy="269152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57589" y="1706079"/>
              <a:ext cx="1786532" cy="1786532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922447" y="3059392"/>
                  <a:ext cx="189853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𝐵𝐹𝐻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=104°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447" y="3059392"/>
                  <a:ext cx="1898531" cy="461665"/>
                </a:xfrm>
                <a:prstGeom prst="rect">
                  <a:avLst/>
                </a:prstGeom>
                <a:blipFill>
                  <a:blip r:embed="rId8"/>
                  <a:stretch>
                    <a:fillRect l="-3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97297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𝐶𝐵𝐷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646804" y="2652584"/>
            <a:ext cx="245458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Corresponding angles are equal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104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583096" y="646671"/>
                <a:ext cx="23866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𝐴𝐵𝐹</m:t>
                    </m:r>
                    <m:r>
                      <a:rPr lang="en-GB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=104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; alternate with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𝐵𝐹𝐻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96" y="646671"/>
                <a:ext cx="2386647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Angles on a straight line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76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𝐸𝐹𝐺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65928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Vertically opposite angles are equal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𝐷𝐵𝐹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14062" y="24714"/>
                <a:ext cx="245945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Supplementary angles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062" y="24714"/>
                <a:ext cx="2459452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76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2" y="3162435"/>
                <a:ext cx="191715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𝐴𝐵𝐹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2" y="3162435"/>
                <a:ext cx="1917152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Alternate angles are equal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104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Angles 3 – Answers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909752" y="1275193"/>
            <a:ext cx="3195896" cy="2691523"/>
            <a:chOff x="4909752" y="1275193"/>
            <a:chExt cx="3195896" cy="2691523"/>
          </a:xfrm>
        </p:grpSpPr>
        <p:sp>
          <p:nvSpPr>
            <p:cNvPr id="2" name="Cloud 1"/>
            <p:cNvSpPr/>
            <p:nvPr/>
          </p:nvSpPr>
          <p:spPr>
            <a:xfrm>
              <a:off x="4909752" y="1275193"/>
              <a:ext cx="3195896" cy="269152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357589" y="1706079"/>
              <a:ext cx="1786532" cy="1786532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5922447" y="3059392"/>
                  <a:ext cx="1898531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𝐵𝐹𝐻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=104°</m:t>
                        </m:r>
                      </m:oMath>
                    </m:oMathPara>
                  </a14:m>
                  <a:endParaRPr lang="en-GB" sz="24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2447" y="3059392"/>
                  <a:ext cx="1898531" cy="461665"/>
                </a:xfrm>
                <a:prstGeom prst="rect">
                  <a:avLst/>
                </a:prstGeom>
                <a:blipFill>
                  <a:blip r:embed="rId16"/>
                  <a:stretch>
                    <a:fillRect l="-3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10140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𝐴𝐵𝐻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9947188" y="2354650"/>
            <a:ext cx="2154195" cy="1442994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𝐺𝐻𝐷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𝐵𝐻𝐷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572468"/>
            <a:ext cx="282353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597825" y="5572467"/>
            <a:ext cx="269319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𝐵𝐷𝐸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𝐽𝐻𝐾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141368"/>
            <a:ext cx="4781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/>
              <a:t>Exploding Angles 4 – Calculate/Reason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859622" y="1218207"/>
            <a:ext cx="3364680" cy="2748509"/>
            <a:chOff x="4859622" y="1218207"/>
            <a:chExt cx="3364680" cy="2748509"/>
          </a:xfrm>
        </p:grpSpPr>
        <p:sp>
          <p:nvSpPr>
            <p:cNvPr id="2" name="Cloud 1"/>
            <p:cNvSpPr/>
            <p:nvPr/>
          </p:nvSpPr>
          <p:spPr>
            <a:xfrm>
              <a:off x="4859622" y="1218207"/>
              <a:ext cx="3246026" cy="2748509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64716" y="1641568"/>
              <a:ext cx="1959843" cy="185163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6451801" y="1788761"/>
                  <a:ext cx="174551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𝐷𝐵𝐻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=67°</m:t>
                        </m:r>
                      </m:oMath>
                    </m:oMathPara>
                  </a14:m>
                  <a:endParaRPr lang="en-GB" sz="22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1801" y="1788761"/>
                  <a:ext cx="1745516" cy="43088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6507490" y="2251037"/>
                  <a:ext cx="171681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𝐹𝐷𝐻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=119°</m:t>
                        </m:r>
                      </m:oMath>
                    </m:oMathPara>
                  </a14:m>
                  <a:endParaRPr lang="en-GB" sz="2200" dirty="0"/>
                </a:p>
              </p:txBody>
            </p:sp>
          </mc:Choice>
          <mc:Fallback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490" y="2251037"/>
                  <a:ext cx="1716812" cy="430887"/>
                </a:xfrm>
                <a:prstGeom prst="rect">
                  <a:avLst/>
                </a:prstGeom>
                <a:blipFill>
                  <a:blip r:embed="rId9"/>
                  <a:stretch>
                    <a:fillRect l="-177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85085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𝐴𝐵𝐻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354650"/>
                <a:ext cx="2154195" cy="1442994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Forms a straight line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(180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) with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𝐷𝐵𝐻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354650"/>
                <a:ext cx="2154195" cy="1442994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113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𝐺𝐻𝐷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𝐵𝐻𝐷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=52°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 as triangles add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𝐵𝐻𝐺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=67°</m:t>
                    </m:r>
                  </m:oMath>
                </a14:m>
                <a:r>
                  <a:rPr lang="en-GB" dirty="0">
                    <a:solidFill>
                      <a:schemeClr val="accent2">
                        <a:lumMod val="75000"/>
                      </a:schemeClr>
                    </a:solidFill>
                  </a:rPr>
                  <a:t> as it is alternate with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𝐷𝐵𝐻</m:t>
                    </m:r>
                  </m:oMath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119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𝐵𝐻𝐷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82353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𝐵𝐷𝐻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=61°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as is form a straight line with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𝐹𝐷𝐻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823531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597825" y="5572467"/>
                <a:ext cx="269319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𝐵𝐷𝐻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𝐷𝐵𝐻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𝐵𝐻𝐷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form a triangle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(180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GB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25" y="5572467"/>
                <a:ext cx="2693194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𝐵𝐷𝐸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4">
                        <a:lumMod val="75000"/>
                      </a:schemeClr>
                    </a:solidFill>
                  </a:rPr>
                  <a:t>Vertically opposite to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𝐹𝐷𝐻</m:t>
                    </m:r>
                  </m:oMath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119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𝐽𝐻𝐾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0070C0"/>
                    </a:solidFill>
                  </a:rPr>
                  <a:t>Corresponding with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𝐷𝐵𝐻</m:t>
                    </m:r>
                  </m:oMath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67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Angles 4 – Answers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859622" y="1218207"/>
            <a:ext cx="3364680" cy="2748509"/>
            <a:chOff x="4859622" y="1218207"/>
            <a:chExt cx="3364680" cy="2748509"/>
          </a:xfrm>
        </p:grpSpPr>
        <p:sp>
          <p:nvSpPr>
            <p:cNvPr id="2" name="Cloud 1"/>
            <p:cNvSpPr/>
            <p:nvPr/>
          </p:nvSpPr>
          <p:spPr>
            <a:xfrm>
              <a:off x="4859622" y="1218207"/>
              <a:ext cx="3246026" cy="2748509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364716" y="1641568"/>
              <a:ext cx="1959843" cy="185163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6451801" y="1788761"/>
                  <a:ext cx="174551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𝐷𝐵𝐻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=67°</m:t>
                        </m:r>
                      </m:oMath>
                    </m:oMathPara>
                  </a14:m>
                  <a:endParaRPr lang="en-GB" sz="2200" dirty="0"/>
                </a:p>
              </p:txBody>
            </p:sp>
          </mc:Choice>
          <mc:Fallback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51801" y="1788761"/>
                  <a:ext cx="1745516" cy="430887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6507490" y="2251037"/>
                  <a:ext cx="171681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𝐹𝐷𝐻</m:t>
                        </m:r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=119°</m:t>
                        </m:r>
                      </m:oMath>
                    </m:oMathPara>
                  </a14:m>
                  <a:endParaRPr lang="en-GB" sz="2200" dirty="0"/>
                </a:p>
              </p:txBody>
            </p:sp>
          </mc:Choice>
          <mc:Fallback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7490" y="2251037"/>
                  <a:ext cx="1716812" cy="430887"/>
                </a:xfrm>
                <a:prstGeom prst="rect">
                  <a:avLst/>
                </a:prstGeom>
                <a:blipFill>
                  <a:blip r:embed="rId21"/>
                  <a:stretch>
                    <a:fillRect l="-177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12399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V="1">
            <a:off x="10948086" y="1279460"/>
            <a:ext cx="76200" cy="1379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075221" y="1271039"/>
            <a:ext cx="1033229" cy="32952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947188" y="5108090"/>
            <a:ext cx="568411" cy="85538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463983" y="5431181"/>
            <a:ext cx="815518" cy="532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136404" y="5893855"/>
            <a:ext cx="1080807" cy="3538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775616" y="612050"/>
            <a:ext cx="1071814" cy="7659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870858" y="688641"/>
            <a:ext cx="1212257" cy="18115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1983645" y="4434588"/>
            <a:ext cx="1713764" cy="10179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6"/>
            <a:ext cx="1062474" cy="8096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718107" y="1859363"/>
            <a:ext cx="2822809" cy="210735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Find the angles asked for, giving reasons for your answer</a:t>
            </a:r>
          </a:p>
        </p:txBody>
      </p:sp>
      <p:sp>
        <p:nvSpPr>
          <p:cNvPr id="5" name="Cloud 4"/>
          <p:cNvSpPr/>
          <p:nvPr/>
        </p:nvSpPr>
        <p:spPr>
          <a:xfrm>
            <a:off x="10004361" y="1755846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27567" y="4307494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334748" y="645765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𝑊𝑂𝑌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48" y="645765"/>
                <a:ext cx="2133603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62821" y="3680479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2449813" y="5644515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𝑃𝑂𝑅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813" y="5644515"/>
                <a:ext cx="2088803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108978" y="5198663"/>
            <a:ext cx="2352360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4322" y="54078"/>
                <a:ext cx="182762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𝑀𝐿𝑁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322" y="54078"/>
                <a:ext cx="1827627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loud 47"/>
          <p:cNvSpPr/>
          <p:nvPr/>
        </p:nvSpPr>
        <p:spPr>
          <a:xfrm>
            <a:off x="9366879" y="388984"/>
            <a:ext cx="273450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264441" y="4535560"/>
                <a:ext cx="19969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441" y="4535560"/>
                <a:ext cx="199695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935618" y="3476823"/>
            <a:ext cx="2051558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157392"/>
            <a:ext cx="47813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b="1" dirty="0"/>
              <a:t>Exploding Angles 5 – Calculate/Reason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648252" y="2072683"/>
            <a:ext cx="2298936" cy="2198551"/>
            <a:chOff x="7648252" y="2072683"/>
            <a:chExt cx="2298936" cy="2198551"/>
          </a:xfrm>
        </p:grpSpPr>
        <p:sp>
          <p:nvSpPr>
            <p:cNvPr id="65" name="Cloud 64"/>
            <p:cNvSpPr/>
            <p:nvPr/>
          </p:nvSpPr>
          <p:spPr>
            <a:xfrm>
              <a:off x="7648252" y="2072683"/>
              <a:ext cx="2298936" cy="2198551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rgbClr val="0070C0"/>
                </a:solidFill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68814" y="2513743"/>
              <a:ext cx="1599123" cy="1341793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4864443" y="110290"/>
            <a:ext cx="2284950" cy="1749073"/>
            <a:chOff x="4864443" y="110290"/>
            <a:chExt cx="2284950" cy="1749073"/>
          </a:xfrm>
        </p:grpSpPr>
        <p:sp>
          <p:nvSpPr>
            <p:cNvPr id="46" name="Cloud 45"/>
            <p:cNvSpPr/>
            <p:nvPr/>
          </p:nvSpPr>
          <p:spPr>
            <a:xfrm>
              <a:off x="4864443" y="110290"/>
              <a:ext cx="2284950" cy="174907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99057" y="340518"/>
              <a:ext cx="1149691" cy="122633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1" name="Group 40"/>
          <p:cNvGrpSpPr/>
          <p:nvPr/>
        </p:nvGrpSpPr>
        <p:grpSpPr>
          <a:xfrm>
            <a:off x="2645976" y="801334"/>
            <a:ext cx="2213645" cy="1969162"/>
            <a:chOff x="2645976" y="801334"/>
            <a:chExt cx="2213645" cy="1969162"/>
          </a:xfrm>
        </p:grpSpPr>
        <p:sp>
          <p:nvSpPr>
            <p:cNvPr id="7" name="Cloud 6"/>
            <p:cNvSpPr/>
            <p:nvPr/>
          </p:nvSpPr>
          <p:spPr>
            <a:xfrm>
              <a:off x="2645976" y="801334"/>
              <a:ext cx="2213645" cy="1969162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25872" y="1132546"/>
              <a:ext cx="1371673" cy="1332642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4588866" y="4149595"/>
            <a:ext cx="2454938" cy="2098136"/>
            <a:chOff x="4588866" y="4149595"/>
            <a:chExt cx="2454938" cy="2098136"/>
          </a:xfrm>
        </p:grpSpPr>
        <p:sp>
          <p:nvSpPr>
            <p:cNvPr id="43" name="Cloud 42"/>
            <p:cNvSpPr/>
            <p:nvPr/>
          </p:nvSpPr>
          <p:spPr>
            <a:xfrm>
              <a:off x="4588866" y="4149595"/>
              <a:ext cx="2454938" cy="2098136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rgbClr val="FF0000"/>
                </a:solidFill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37426" y="4526516"/>
              <a:ext cx="1448584" cy="1416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7175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V="1">
            <a:off x="10948086" y="1279460"/>
            <a:ext cx="76200" cy="1379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075221" y="1271039"/>
            <a:ext cx="1033229" cy="329528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947188" y="5108090"/>
            <a:ext cx="568411" cy="85538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4463983" y="5431181"/>
            <a:ext cx="815518" cy="5322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136404" y="5893855"/>
            <a:ext cx="1080807" cy="3538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775616" y="612050"/>
            <a:ext cx="1071814" cy="7659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870858" y="688641"/>
            <a:ext cx="1212257" cy="18115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1983645" y="4434588"/>
            <a:ext cx="1713764" cy="10179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6"/>
            <a:ext cx="1062474" cy="8096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718107" y="1859363"/>
            <a:ext cx="2822809" cy="210735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Find the angles asked for, giving reasons for your answer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10004361" y="1755846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4361" y="1755846"/>
                <a:ext cx="2154195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27567" y="4307494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57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567" y="4307494"/>
                <a:ext cx="229353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334748" y="645765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𝑊𝑂𝑌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48" y="645765"/>
                <a:ext cx="2133603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𝑊𝑋𝑌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=82°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 - cyclic quadrilateral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𝑊𝑂𝑌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16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𝑊𝑋𝑌</m:t>
                    </m:r>
                  </m:oMath>
                </a14:m>
                <a:r>
                  <a:rPr lang="en-GB" sz="1600" dirty="0">
                    <a:solidFill>
                      <a:schemeClr val="accent2">
                        <a:lumMod val="75000"/>
                      </a:schemeClr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62821" y="3680479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164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21" y="3680479"/>
                <a:ext cx="2724654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2449813" y="5644515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𝑃𝑂𝑅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813" y="5644515"/>
                <a:ext cx="208880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8978" y="5198663"/>
                <a:ext cx="235236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𝑃𝑂𝑅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𝑃𝑄𝑅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78" y="5198663"/>
                <a:ext cx="2352360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4322" y="54078"/>
                <a:ext cx="182762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𝑀𝐿𝑁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322" y="54078"/>
                <a:ext cx="1827627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366879" y="388984"/>
                <a:ext cx="273450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accent6">
                        <a:lumMod val="75000"/>
                      </a:schemeClr>
                    </a:solidFill>
                  </a:rPr>
                  <a:t>Angle subtended from a diameter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90</m:t>
                    </m:r>
                    <m:r>
                      <a:rPr lang="en-GB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6879" y="388984"/>
                <a:ext cx="2734506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264441" y="4535560"/>
                <a:ext cx="19969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𝐴𝐵𝐶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441" y="4535560"/>
                <a:ext cx="199695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0070C0"/>
                </a:solidFill>
              </a:rPr>
              <a:t>Alternate segment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935618" y="3476823"/>
                <a:ext cx="2051558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618" y="3476823"/>
                <a:ext cx="2051558" cy="1281585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Angles 5 – Answers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648252" y="2072683"/>
            <a:ext cx="2298936" cy="2198551"/>
            <a:chOff x="7648252" y="2072683"/>
            <a:chExt cx="2298936" cy="2198551"/>
          </a:xfrm>
        </p:grpSpPr>
        <p:sp>
          <p:nvSpPr>
            <p:cNvPr id="65" name="Cloud 64"/>
            <p:cNvSpPr/>
            <p:nvPr/>
          </p:nvSpPr>
          <p:spPr>
            <a:xfrm>
              <a:off x="7648252" y="2072683"/>
              <a:ext cx="2298936" cy="2198551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rgbClr val="0070C0"/>
                </a:solidFill>
              </a:endParaRPr>
            </a:p>
          </p:txBody>
        </p: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68814" y="2513743"/>
              <a:ext cx="1599123" cy="1341793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4864443" y="110290"/>
            <a:ext cx="2284950" cy="1749073"/>
            <a:chOff x="4864443" y="110290"/>
            <a:chExt cx="2284950" cy="1749073"/>
          </a:xfrm>
        </p:grpSpPr>
        <p:sp>
          <p:nvSpPr>
            <p:cNvPr id="46" name="Cloud 45"/>
            <p:cNvSpPr/>
            <p:nvPr/>
          </p:nvSpPr>
          <p:spPr>
            <a:xfrm>
              <a:off x="4864443" y="110290"/>
              <a:ext cx="2284950" cy="1749073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99057" y="340518"/>
              <a:ext cx="1149691" cy="122633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41" name="Group 40"/>
          <p:cNvGrpSpPr/>
          <p:nvPr/>
        </p:nvGrpSpPr>
        <p:grpSpPr>
          <a:xfrm>
            <a:off x="2645976" y="801334"/>
            <a:ext cx="2213645" cy="1969162"/>
            <a:chOff x="2645976" y="801334"/>
            <a:chExt cx="2213645" cy="1969162"/>
          </a:xfrm>
        </p:grpSpPr>
        <p:sp>
          <p:nvSpPr>
            <p:cNvPr id="7" name="Cloud 6"/>
            <p:cNvSpPr/>
            <p:nvPr/>
          </p:nvSpPr>
          <p:spPr>
            <a:xfrm>
              <a:off x="2645976" y="801334"/>
              <a:ext cx="2213645" cy="1969162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025872" y="1132546"/>
              <a:ext cx="1371673" cy="1332642"/>
            </a:xfrm>
            <a:prstGeom prst="rect">
              <a:avLst/>
            </a:prstGeom>
          </p:spPr>
        </p:pic>
      </p:grpSp>
      <p:grpSp>
        <p:nvGrpSpPr>
          <p:cNvPr id="52" name="Group 51"/>
          <p:cNvGrpSpPr/>
          <p:nvPr/>
        </p:nvGrpSpPr>
        <p:grpSpPr>
          <a:xfrm>
            <a:off x="4588866" y="4149595"/>
            <a:ext cx="2454938" cy="2098136"/>
            <a:chOff x="4588866" y="4149595"/>
            <a:chExt cx="2454938" cy="2098136"/>
          </a:xfrm>
        </p:grpSpPr>
        <p:sp>
          <p:nvSpPr>
            <p:cNvPr id="43" name="Cloud 42"/>
            <p:cNvSpPr/>
            <p:nvPr/>
          </p:nvSpPr>
          <p:spPr>
            <a:xfrm>
              <a:off x="4588866" y="4149595"/>
              <a:ext cx="2454938" cy="2098136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>
                <a:solidFill>
                  <a:srgbClr val="FF0000"/>
                </a:solidFill>
              </a:endParaRP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037426" y="4526516"/>
              <a:ext cx="1448584" cy="1416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0294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1275193"/>
            <a:ext cx="3195896" cy="269152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a:fld id="{CA54DB52-1743-4976-A51D-0646E7C30E31}" type="mathplaceholder">
                      <a:rPr lang="en-GB" sz="240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 t="-22513" b="-12042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D47993B-83B0-4898-8C7E-AD5E4E1BC684}" type="mathplaceholder"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188" y="2652584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8FD70E6-7DD3-41F6-A306-C94679269828}" type="mathplaceholder">
                        <a:rPr lang="en-GB" sz="2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a:fld id="{4252AF8E-12BC-4047-81F3-E61BB55FCCBF}" type="mathplaceholder">
                      <a:rPr lang="en-GB" sz="240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562" y="1364355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 t="-23037" b="-12042"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19E2A7D-2919-43F8-A97F-22A1BBB05B63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3E3E418-4E0A-454A-8E1F-EC5BAF83C409}" type="mathplaceholder"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F8ED70E-874B-4C33-8C83-2ADD32E52F15}" type="mathplaceholder">
                        <a:rPr lang="en-GB" sz="24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Find </a:t>
                </a:r>
                <a14:m>
                  <m:oMath xmlns:m="http://schemas.openxmlformats.org/officeDocument/2006/math">
                    <a:fld id="{04EF7DC4-07A5-4A5F-9E81-012853D25A73}" type="mathplaceholder"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9"/>
                <a:stretch>
                  <a:fillRect t="-23037" b="-12042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A496CAA-0B34-4C82-B2B9-D302A75B4543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84885E9-A659-494F-B7AC-EC69D0BEFC78}" type="mathplaceholder"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Find </a:t>
                </a:r>
                <a14:m>
                  <m:oMath xmlns:m="http://schemas.openxmlformats.org/officeDocument/2006/math">
                    <a:fld id="{CE73A3CE-A6F3-4639-AB8E-F1F3AF5FF6D5}" type="mathplaceholder">
                      <a:rPr lang="en-GB" sz="240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2"/>
                <a:stretch>
                  <a:fillRect t="-22513" b="-12042"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D422796-36A8-4F2F-9A91-5F2BD2445EA5}" type="mathplaceholder"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307B09A-9698-4812-AED5-88C99DCEE713}" type="mathplaceholder">
                        <a:rPr lang="en-GB" sz="240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Find </a:t>
                </a:r>
                <a14:m>
                  <m:oMath xmlns:m="http://schemas.openxmlformats.org/officeDocument/2006/math">
                    <a:fld id="{BFBAD48F-CAD8-4155-BBE8-81DC9F111143}" type="mathplaceholder"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9651" y="3162435"/>
                <a:ext cx="2217537" cy="1145059"/>
              </a:xfrm>
              <a:prstGeom prst="cloud">
                <a:avLst/>
              </a:prstGeom>
              <a:blipFill>
                <a:blip r:embed="rId15"/>
                <a:stretch>
                  <a:fillRect t="-23037" b="-12042"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6ED6E02-185E-4F2C-AAE2-7D4E3156CCAB}" type="mathplaceholder"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543E34F-86FA-4B53-93C9-C832D503AB95}" type="mathplaceholder">
                        <a:rPr lang="en-GB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332607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7FFA8E3-CD36-4733-8805-BE7CF69CDCB7}" type="mathplaceholder"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Angles n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5477337" y="2848913"/>
                <a:ext cx="19590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𝐴𝐵𝐶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=°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7337" y="2848913"/>
                <a:ext cx="1959045" cy="46166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8827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1275193"/>
            <a:ext cx="3195896" cy="269152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063562" y="1364355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729651" y="3162435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Angles – Blank</a:t>
            </a:r>
          </a:p>
        </p:txBody>
      </p:sp>
    </p:spTree>
    <p:extLst>
      <p:ext uri="{BB962C8B-B14F-4D97-AF65-F5344CB8AC3E}">
        <p14:creationId xmlns:p14="http://schemas.microsoft.com/office/powerpoint/2010/main" val="2478044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971216" cy="4217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6386158" y="2105120"/>
            <a:ext cx="2294016" cy="8206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6092392" y="3439297"/>
            <a:ext cx="293765" cy="10962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963478" y="869794"/>
            <a:ext cx="422680" cy="13073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2922" y="3162435"/>
            <a:ext cx="1075550" cy="5437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797643"/>
            <a:ext cx="560007" cy="9547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1275193"/>
            <a:ext cx="3195896" cy="2691523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063562" y="1364355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729651" y="3162435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Exploding Angles – Blank</a:t>
            </a:r>
          </a:p>
        </p:txBody>
      </p:sp>
    </p:spTree>
    <p:extLst>
      <p:ext uri="{BB962C8B-B14F-4D97-AF65-F5344CB8AC3E}">
        <p14:creationId xmlns:p14="http://schemas.microsoft.com/office/powerpoint/2010/main" val="1970471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627</Words>
  <Application>Microsoft Office PowerPoint</Application>
  <PresentationFormat>Widescreen</PresentationFormat>
  <Paragraphs>154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Exploding 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30</cp:revision>
  <dcterms:created xsi:type="dcterms:W3CDTF">2016-11-17T16:56:12Z</dcterms:created>
  <dcterms:modified xsi:type="dcterms:W3CDTF">2017-08-02T18:04:30Z</dcterms:modified>
</cp:coreProperties>
</file>