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2" r:id="rId4"/>
    <p:sldId id="261" r:id="rId5"/>
    <p:sldId id="264" r:id="rId6"/>
    <p:sldId id="263" r:id="rId7"/>
    <p:sldId id="266" r:id="rId8"/>
    <p:sldId id="265" r:id="rId9"/>
    <p:sldId id="267" r:id="rId10"/>
    <p:sldId id="258" r:id="rId11"/>
    <p:sldId id="25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44" autoAdjust="0"/>
    <p:restoredTop sz="94660"/>
  </p:normalViewPr>
  <p:slideViewPr>
    <p:cSldViewPr snapToGrid="0">
      <p:cViewPr>
        <p:scale>
          <a:sx n="70" d="100"/>
          <a:sy n="70" d="100"/>
        </p:scale>
        <p:origin x="67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30/11/2016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382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30/11/2016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946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30/11/2016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104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30/11/2016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170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30/11/2016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29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30/11/2016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291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30/11/2016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75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30/11/2016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5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30/11/2016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139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30/11/2016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035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30/11/2016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756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5C8B3-A5BB-40DE-B980-4DC1E8AA783B}" type="datetimeFigureOut">
              <a:rPr lang="en-GB" smtClean="0"/>
              <a:t>30/11/2016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227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png"/><Relationship Id="rId18" Type="http://schemas.openxmlformats.org/officeDocument/2006/relationships/image" Target="../media/image30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12" Type="http://schemas.openxmlformats.org/officeDocument/2006/relationships/image" Target="../media/image27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29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23.png"/><Relationship Id="rId15" Type="http://schemas.openxmlformats.org/officeDocument/2006/relationships/image" Target="../media/image15.png"/><Relationship Id="rId10" Type="http://schemas.openxmlformats.org/officeDocument/2006/relationships/image" Target="../media/image26.png"/><Relationship Id="rId19" Type="http://schemas.openxmlformats.org/officeDocument/2006/relationships/image" Target="../media/image31.png"/><Relationship Id="rId4" Type="http://schemas.openxmlformats.org/officeDocument/2006/relationships/image" Target="../media/image22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image" Target="../media/image33.png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19" Type="http://schemas.openxmlformats.org/officeDocument/2006/relationships/image" Target="../media/image50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18" Type="http://schemas.openxmlformats.org/officeDocument/2006/relationships/image" Target="../media/image4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58.png"/><Relationship Id="rId17" Type="http://schemas.openxmlformats.org/officeDocument/2006/relationships/image" Target="../media/image62.png"/><Relationship Id="rId2" Type="http://schemas.openxmlformats.org/officeDocument/2006/relationships/image" Target="../media/image33.png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57.png"/><Relationship Id="rId5" Type="http://schemas.openxmlformats.org/officeDocument/2006/relationships/image" Target="../media/image52.png"/><Relationship Id="rId15" Type="http://schemas.openxmlformats.org/officeDocument/2006/relationships/image" Target="../media/image61.png"/><Relationship Id="rId10" Type="http://schemas.openxmlformats.org/officeDocument/2006/relationships/image" Target="../media/image56.png"/><Relationship Id="rId19" Type="http://schemas.openxmlformats.org/officeDocument/2006/relationships/image" Target="../media/image63.png"/><Relationship Id="rId4" Type="http://schemas.openxmlformats.org/officeDocument/2006/relationships/image" Target="../media/image35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4.png"/><Relationship Id="rId18" Type="http://schemas.openxmlformats.org/officeDocument/2006/relationships/image" Target="../media/image79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" Type="http://schemas.openxmlformats.org/officeDocument/2006/relationships/image" Target="../media/image64.png"/><Relationship Id="rId16" Type="http://schemas.openxmlformats.org/officeDocument/2006/relationships/image" Target="../media/image77.png"/><Relationship Id="rId20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11" Type="http://schemas.openxmlformats.org/officeDocument/2006/relationships/image" Target="../media/image72.png"/><Relationship Id="rId5" Type="http://schemas.openxmlformats.org/officeDocument/2006/relationships/image" Target="../media/image67.png"/><Relationship Id="rId15" Type="http://schemas.openxmlformats.org/officeDocument/2006/relationships/image" Target="../media/image76.png"/><Relationship Id="rId10" Type="http://schemas.openxmlformats.org/officeDocument/2006/relationships/image" Target="../media/image41.png"/><Relationship Id="rId19" Type="http://schemas.openxmlformats.org/officeDocument/2006/relationships/image" Target="../media/image80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Relationship Id="rId14" Type="http://schemas.openxmlformats.org/officeDocument/2006/relationships/image" Target="../media/image7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0.png"/><Relationship Id="rId18" Type="http://schemas.openxmlformats.org/officeDocument/2006/relationships/image" Target="../media/image93.png"/><Relationship Id="rId3" Type="http://schemas.openxmlformats.org/officeDocument/2006/relationships/image" Target="../media/image82.png"/><Relationship Id="rId7" Type="http://schemas.openxmlformats.org/officeDocument/2006/relationships/image" Target="../media/image85.png"/><Relationship Id="rId12" Type="http://schemas.openxmlformats.org/officeDocument/2006/relationships/image" Target="../media/image89.png"/><Relationship Id="rId17" Type="http://schemas.openxmlformats.org/officeDocument/2006/relationships/image" Target="../media/image78.png"/><Relationship Id="rId2" Type="http://schemas.openxmlformats.org/officeDocument/2006/relationships/image" Target="../media/image64.png"/><Relationship Id="rId16" Type="http://schemas.openxmlformats.org/officeDocument/2006/relationships/image" Target="../media/image92.png"/><Relationship Id="rId20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11" Type="http://schemas.openxmlformats.org/officeDocument/2006/relationships/image" Target="../media/image88.png"/><Relationship Id="rId5" Type="http://schemas.openxmlformats.org/officeDocument/2006/relationships/image" Target="../media/image84.png"/><Relationship Id="rId15" Type="http://schemas.openxmlformats.org/officeDocument/2006/relationships/image" Target="../media/image76.png"/><Relationship Id="rId10" Type="http://schemas.openxmlformats.org/officeDocument/2006/relationships/image" Target="../media/image87.png"/><Relationship Id="rId19" Type="http://schemas.openxmlformats.org/officeDocument/2006/relationships/image" Target="../media/image94.png"/><Relationship Id="rId4" Type="http://schemas.openxmlformats.org/officeDocument/2006/relationships/image" Target="../media/image83.png"/><Relationship Id="rId9" Type="http://schemas.openxmlformats.org/officeDocument/2006/relationships/image" Target="../media/image71.png"/><Relationship Id="rId14" Type="http://schemas.openxmlformats.org/officeDocument/2006/relationships/image" Target="../media/image9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18" Type="http://schemas.openxmlformats.org/officeDocument/2006/relationships/image" Target="../media/image111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17" Type="http://schemas.openxmlformats.org/officeDocument/2006/relationships/image" Target="../media/image110.png"/><Relationship Id="rId2" Type="http://schemas.openxmlformats.org/officeDocument/2006/relationships/image" Target="../media/image95.png"/><Relationship Id="rId16" Type="http://schemas.openxmlformats.org/officeDocument/2006/relationships/image" Target="../media/image109.png"/><Relationship Id="rId20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98.png"/><Relationship Id="rId15" Type="http://schemas.openxmlformats.org/officeDocument/2006/relationships/image" Target="../media/image108.png"/><Relationship Id="rId10" Type="http://schemas.openxmlformats.org/officeDocument/2006/relationships/image" Target="../media/image103.png"/><Relationship Id="rId19" Type="http://schemas.openxmlformats.org/officeDocument/2006/relationships/image" Target="../media/image112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Relationship Id="rId14" Type="http://schemas.openxmlformats.org/officeDocument/2006/relationships/image" Target="../media/image10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13" Type="http://schemas.openxmlformats.org/officeDocument/2006/relationships/image" Target="../media/image121.png"/><Relationship Id="rId18" Type="http://schemas.openxmlformats.org/officeDocument/2006/relationships/image" Target="../media/image125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12" Type="http://schemas.openxmlformats.org/officeDocument/2006/relationships/image" Target="../media/image120.png"/><Relationship Id="rId17" Type="http://schemas.openxmlformats.org/officeDocument/2006/relationships/image" Target="../media/image124.png"/><Relationship Id="rId2" Type="http://schemas.openxmlformats.org/officeDocument/2006/relationships/image" Target="../media/image95.png"/><Relationship Id="rId16" Type="http://schemas.openxmlformats.org/officeDocument/2006/relationships/image" Target="../media/image109.png"/><Relationship Id="rId20" Type="http://schemas.openxmlformats.org/officeDocument/2006/relationships/image" Target="../media/image1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png"/><Relationship Id="rId11" Type="http://schemas.openxmlformats.org/officeDocument/2006/relationships/image" Target="../media/image104.png"/><Relationship Id="rId5" Type="http://schemas.openxmlformats.org/officeDocument/2006/relationships/image" Target="../media/image115.png"/><Relationship Id="rId15" Type="http://schemas.openxmlformats.org/officeDocument/2006/relationships/image" Target="../media/image123.png"/><Relationship Id="rId10" Type="http://schemas.openxmlformats.org/officeDocument/2006/relationships/image" Target="../media/image119.png"/><Relationship Id="rId19" Type="http://schemas.openxmlformats.org/officeDocument/2006/relationships/image" Target="../media/image112.png"/><Relationship Id="rId4" Type="http://schemas.openxmlformats.org/officeDocument/2006/relationships/image" Target="../media/image114.png"/><Relationship Id="rId9" Type="http://schemas.openxmlformats.org/officeDocument/2006/relationships/image" Target="../media/image118.png"/><Relationship Id="rId14" Type="http://schemas.openxmlformats.org/officeDocument/2006/relationships/image" Target="../media/image12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1816" y="1642809"/>
            <a:ext cx="8048368" cy="2387600"/>
          </a:xfrm>
        </p:spPr>
        <p:txBody>
          <a:bodyPr>
            <a:normAutofit/>
          </a:bodyPr>
          <a:lstStyle/>
          <a:p>
            <a:r>
              <a:rPr lang="en-GB" sz="8000" b="1" dirty="0" smtClean="0"/>
              <a:t>Proportion Explosions</a:t>
            </a:r>
            <a:endParaRPr lang="en-GB" sz="8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30409"/>
            <a:ext cx="9144000" cy="1655762"/>
          </a:xfrm>
        </p:spPr>
        <p:txBody>
          <a:bodyPr>
            <a:normAutofit/>
          </a:bodyPr>
          <a:lstStyle/>
          <a:p>
            <a:r>
              <a:rPr lang="en-GB" sz="2800" i="1" dirty="0" smtClean="0"/>
              <a:t>Can you fill in the blanks?</a:t>
            </a:r>
          </a:p>
        </p:txBody>
      </p:sp>
    </p:spTree>
    <p:extLst>
      <p:ext uri="{BB962C8B-B14F-4D97-AF65-F5344CB8AC3E}">
        <p14:creationId xmlns:p14="http://schemas.microsoft.com/office/powerpoint/2010/main" val="1623229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15339" y="3225113"/>
            <a:ext cx="1032807" cy="30356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loud 1"/>
              <p:cNvSpPr/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0" dirty="0" smtClean="0">
                    <a:solidFill>
                      <a:sysClr val="windowText" lastClr="000000"/>
                    </a:solidFill>
                  </a:rPr>
                  <a:t>In each case   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6118160" y="1338649"/>
                <a:ext cx="195904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   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8160" y="1338649"/>
                <a:ext cx="1959041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453055" y="1507525"/>
                <a:ext cx="216875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=35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3055" y="1507525"/>
                <a:ext cx="2168750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718054" y="2652584"/>
                <a:ext cx="238332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=2.5</m:t>
                    </m:r>
                  </m:oMath>
                </a14:m>
                <a:r>
                  <a:rPr lang="en-GB" sz="1600" dirty="0">
                    <a:solidFill>
                      <a:schemeClr val="accent6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     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2652584"/>
                <a:ext cx="2383329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931137" y="1326057"/>
                <a:ext cx="220915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=9</m:t>
                    </m:r>
                  </m:oMath>
                </a14:m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1137" y="1326057"/>
                <a:ext cx="2209153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549339" y="2294238"/>
                <a:ext cx="222054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=75</m:t>
                    </m:r>
                  </m:oMath>
                </a14:m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=50</m:t>
                    </m:r>
                  </m:oMath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339" y="2294238"/>
                <a:ext cx="2220544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            </m:t>
                      </m:r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4653800" y="4149596"/>
                <a:ext cx="221449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3800" y="4149596"/>
                <a:ext cx="2214490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17439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en-GB" sz="1600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174391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=7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  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593303" y="110290"/>
                <a:ext cx="19928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3303" y="110290"/>
                <a:ext cx="1992849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18</m:t>
                    </m:r>
                  </m:oMath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       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70C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sz="1600" dirty="0">
                    <a:solidFill>
                      <a:srgbClr val="0070C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7028550" y="4535560"/>
                <a:ext cx="22328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70C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</m:oMath>
                </a14:m>
                <a:r>
                  <a:rPr lang="en-GB" sz="1600" dirty="0" smtClean="0">
                    <a:solidFill>
                      <a:srgbClr val="0070C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=15</m:t>
                    </m:r>
                  </m:oMath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8550" y="4535560"/>
                <a:ext cx="2232849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        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          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Proportion Explosions </a:t>
            </a:r>
            <a:r>
              <a:rPr lang="en-GB" sz="2400" b="1" dirty="0" smtClean="0"/>
              <a:t>1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875778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15339" y="3225113"/>
            <a:ext cx="1032807" cy="30356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loud 1"/>
              <p:cNvSpPr/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0" dirty="0" smtClean="0">
                    <a:solidFill>
                      <a:sysClr val="windowText" lastClr="000000"/>
                    </a:solidFill>
                  </a:rPr>
                  <a:t>In each case   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6118160" y="1338649"/>
                <a:ext cx="195904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=15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8160" y="1338649"/>
                <a:ext cx="1959041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453055" y="1507525"/>
                <a:ext cx="207902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=7</m:t>
                    </m:r>
                  </m:oMath>
                </a14:m>
                <a:r>
                  <a:rPr lang="en-GB" sz="1600" dirty="0">
                    <a:solidFill>
                      <a:schemeClr val="accent6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=35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3055" y="1507525"/>
                <a:ext cx="2079021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718054" y="2652584"/>
                <a:ext cx="238332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=2.5</m:t>
                    </m:r>
                  </m:oMath>
                </a14:m>
                <a:r>
                  <a:rPr lang="en-GB" sz="1600" dirty="0">
                    <a:solidFill>
                      <a:schemeClr val="accent6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=12.5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2652584"/>
                <a:ext cx="2383329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931137" y="1326057"/>
                <a:ext cx="220915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=9</m:t>
                    </m:r>
                  </m:oMath>
                </a14:m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1137" y="1326057"/>
                <a:ext cx="2209153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=15</m:t>
                    </m:r>
                  </m:oMath>
                </a14:m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549339" y="2294238"/>
                <a:ext cx="222054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=75</m:t>
                    </m:r>
                  </m:oMath>
                </a14:m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=50</m:t>
                    </m:r>
                  </m:oMath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339" y="2294238"/>
                <a:ext cx="2220544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4653800" y="4149596"/>
                <a:ext cx="221449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3800" y="4149596"/>
                <a:ext cx="2214490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17439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=20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174391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=7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=3.5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593303" y="110290"/>
                <a:ext cx="19928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3303" y="110290"/>
                <a:ext cx="1992849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18</m:t>
                    </m:r>
                  </m:oMath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70C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sz="1600" dirty="0">
                    <a:solidFill>
                      <a:srgbClr val="0070C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7028550" y="4535560"/>
                <a:ext cx="22328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70C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GB" sz="1600" dirty="0">
                    <a:solidFill>
                      <a:srgbClr val="0070C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=15</m:t>
                    </m:r>
                  </m:oMath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8550" y="4535560"/>
                <a:ext cx="2232849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=1.5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Proportion Explosions </a:t>
            </a:r>
            <a:r>
              <a:rPr lang="en-GB" sz="2400" b="1" dirty="0" smtClean="0"/>
              <a:t>1 - Answers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1877496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15339" y="3225113"/>
            <a:ext cx="1032807" cy="30356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loud 1"/>
              <p:cNvSpPr/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0" dirty="0" smtClean="0">
                    <a:solidFill>
                      <a:sysClr val="windowText" lastClr="000000"/>
                    </a:solidFill>
                  </a:rPr>
                  <a:t>In each case   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GB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6012504" y="1338649"/>
                <a:ext cx="206469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=12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504" y="1338649"/>
                <a:ext cx="2064698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453055" y="1507525"/>
                <a:ext cx="207902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GB" sz="1600" dirty="0">
                    <a:solidFill>
                      <a:schemeClr val="accent6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=75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3055" y="1507525"/>
                <a:ext cx="2079021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=300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           </m:t>
                      </m:r>
                    </m:oMath>
                  </m:oMathPara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145736" y="1326057"/>
                <a:ext cx="210021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5736" y="1326057"/>
                <a:ext cx="2100210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605486" y="646671"/>
                <a:ext cx="236425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     </m:t>
                    </m:r>
                  </m:oMath>
                </a14:m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=300</m:t>
                    </m:r>
                  </m:oMath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486" y="646671"/>
                <a:ext cx="2364258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549339" y="2294238"/>
                <a:ext cx="222054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      </m:t>
                    </m:r>
                  </m:oMath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339" y="2294238"/>
                <a:ext cx="2220544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             </m:t>
                      </m:r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4653800" y="4149596"/>
                <a:ext cx="221449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   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3800" y="4149596"/>
                <a:ext cx="2214490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   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</m:oMath>
                </a14:m>
                <a:r>
                  <a:rPr lang="en-GB" sz="1600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=25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653800" y="110290"/>
                <a:ext cx="205076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    </m:t>
                    </m:r>
                  </m:oMath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3800" y="110290"/>
                <a:ext cx="2050768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251122" y="24714"/>
                <a:ext cx="222239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      </m:t>
                    </m:r>
                  </m:oMath>
                </a14:m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36</m:t>
                    </m:r>
                  </m:oMath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1122" y="24714"/>
                <a:ext cx="2222392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70C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sz="1600" dirty="0">
                    <a:solidFill>
                      <a:srgbClr val="0070C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        </m:t>
                    </m:r>
                  </m:oMath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7028550" y="4535560"/>
                <a:ext cx="22328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70C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=20</m:t>
                    </m:r>
                  </m:oMath>
                </a14:m>
                <a:r>
                  <a:rPr lang="en-GB" sz="1600" dirty="0">
                    <a:solidFill>
                      <a:srgbClr val="0070C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=4000</m:t>
                    </m:r>
                  </m:oMath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8550" y="4535560"/>
                <a:ext cx="2232849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          </m:t>
                      </m:r>
                    </m:oMath>
                  </m:oMathPara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Proportion Explosions </a:t>
            </a:r>
            <a:r>
              <a:rPr lang="en-GB" sz="2400" b="1" dirty="0" smtClean="0"/>
              <a:t>2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4189936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15339" y="3225113"/>
            <a:ext cx="1032807" cy="30356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loud 1"/>
              <p:cNvSpPr/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0" dirty="0" smtClean="0">
                    <a:solidFill>
                      <a:sysClr val="windowText" lastClr="000000"/>
                    </a:solidFill>
                  </a:rPr>
                  <a:t>In each case   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GB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6012504" y="1338649"/>
                <a:ext cx="206469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=12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504" y="1338649"/>
                <a:ext cx="2064698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453055" y="1507525"/>
                <a:ext cx="207902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GB" sz="1600" dirty="0">
                    <a:solidFill>
                      <a:schemeClr val="accent6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=75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3055" y="1507525"/>
                <a:ext cx="2079021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GB" sz="1600" dirty="0">
                    <a:solidFill>
                      <a:schemeClr val="accent6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=300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145736" y="1326057"/>
                <a:ext cx="210021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5736" y="1326057"/>
                <a:ext cx="2100210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605486" y="646671"/>
                <a:ext cx="236425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=20</m:t>
                    </m:r>
                  </m:oMath>
                </a14:m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=300</m:t>
                    </m:r>
                  </m:oMath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486" y="646671"/>
                <a:ext cx="2364258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549339" y="2294238"/>
                <a:ext cx="222054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=6.75</m:t>
                    </m:r>
                  </m:oMath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339" y="2294238"/>
                <a:ext cx="2220544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0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20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4653800" y="4149596"/>
                <a:ext cx="221449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=16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3800" y="4149596"/>
                <a:ext cx="2214490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=25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653800" y="110290"/>
                <a:ext cx="205076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3800" y="110290"/>
                <a:ext cx="2050768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251122" y="24714"/>
                <a:ext cx="222239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36</m:t>
                    </m:r>
                  </m:oMath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1122" y="24714"/>
                <a:ext cx="2222392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70C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sz="1600" dirty="0">
                    <a:solidFill>
                      <a:srgbClr val="0070C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=160</m:t>
                    </m:r>
                  </m:oMath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7028550" y="4535560"/>
                <a:ext cx="22328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70C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=20</m:t>
                    </m:r>
                  </m:oMath>
                </a14:m>
                <a:r>
                  <a:rPr lang="en-GB" sz="1600" dirty="0">
                    <a:solidFill>
                      <a:srgbClr val="0070C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=4000</m:t>
                    </m:r>
                  </m:oMath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8550" y="4535560"/>
                <a:ext cx="2232849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Proportion Explosions </a:t>
            </a:r>
            <a:r>
              <a:rPr lang="en-GB" sz="2400" b="1" dirty="0" smtClean="0"/>
              <a:t>2 - Answers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4036984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15339" y="3225113"/>
            <a:ext cx="1032807" cy="30356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loud 1"/>
              <p:cNvSpPr/>
              <p:nvPr/>
            </p:nvSpPr>
            <p:spPr>
              <a:xfrm>
                <a:off x="4948389" y="2496580"/>
                <a:ext cx="1722868" cy="1301063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0" dirty="0" smtClean="0">
                    <a:solidFill>
                      <a:sysClr val="windowText" lastClr="000000"/>
                    </a:solidFill>
                  </a:rPr>
                  <a:t>In each case   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f>
                      <m:fPr>
                        <m:ctrlPr>
                          <a:rPr lang="en-GB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8389" y="2496580"/>
                <a:ext cx="1722868" cy="1301063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6012504" y="1338649"/>
                <a:ext cx="206469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    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504" y="1338649"/>
                <a:ext cx="2064698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388843" y="1507525"/>
                <a:ext cx="214323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GB" sz="1600" dirty="0">
                    <a:solidFill>
                      <a:schemeClr val="accent6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     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8843" y="1507525"/>
                <a:ext cx="2143233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794788" y="2652584"/>
                <a:ext cx="23065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   </m:t>
                    </m:r>
                  </m:oMath>
                </a14:m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=1.5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2652584"/>
                <a:ext cx="2306595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30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145736" y="1326057"/>
                <a:ext cx="210021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=1000</m:t>
                    </m:r>
                  </m:oMath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5736" y="1326057"/>
                <a:ext cx="2100210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757888" y="646671"/>
                <a:ext cx="221185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     </m:t>
                    </m:r>
                  </m:oMath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888" y="646671"/>
                <a:ext cx="2211856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549339" y="2294238"/>
                <a:ext cx="222054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=80</m:t>
                    </m:r>
                  </m:oMath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339" y="2294238"/>
                <a:ext cx="2220544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             </m:t>
                      </m:r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4653800" y="4149596"/>
                <a:ext cx="221449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en-GB" sz="1600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=18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3800" y="4149596"/>
                <a:ext cx="2214490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 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</m:oMath>
                </a14:m>
                <a:r>
                  <a:rPr lang="en-GB" sz="1600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=24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496279" y="110290"/>
                <a:ext cx="220828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6279" y="110290"/>
                <a:ext cx="2208289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251122" y="24714"/>
                <a:ext cx="222239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1122" y="24714"/>
                <a:ext cx="2222392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           </m:t>
                      </m:r>
                    </m:oMath>
                  </m:oMathPara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70C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GB" sz="1600" dirty="0">
                    <a:solidFill>
                      <a:srgbClr val="0070C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7028550" y="4535560"/>
                <a:ext cx="22328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70C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</m:oMath>
                </a14:m>
                <a:r>
                  <a:rPr lang="en-GB" sz="1600" dirty="0" smtClean="0">
                    <a:solidFill>
                      <a:srgbClr val="0070C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=25</m:t>
                    </m:r>
                  </m:oMath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8550" y="4535560"/>
                <a:ext cx="2232849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             </m:t>
                      </m:r>
                    </m:oMath>
                  </m:oMathPara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Proportion Explosions </a:t>
            </a:r>
            <a:r>
              <a:rPr lang="en-GB" sz="2400" b="1" dirty="0" smtClean="0"/>
              <a:t>3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450985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15339" y="3225113"/>
            <a:ext cx="1032807" cy="30356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loud 1"/>
              <p:cNvSpPr/>
              <p:nvPr/>
            </p:nvSpPr>
            <p:spPr>
              <a:xfrm>
                <a:off x="4948389" y="2496580"/>
                <a:ext cx="1722868" cy="1301063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0" dirty="0" smtClean="0">
                    <a:solidFill>
                      <a:sysClr val="windowText" lastClr="000000"/>
                    </a:solidFill>
                  </a:rPr>
                  <a:t>In each case   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f>
                      <m:fPr>
                        <m:ctrlPr>
                          <a:rPr lang="en-GB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8389" y="2496580"/>
                <a:ext cx="1722868" cy="1301063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6012504" y="1338649"/>
                <a:ext cx="206469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504" y="1338649"/>
                <a:ext cx="2064698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388843" y="1507525"/>
                <a:ext cx="214323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GB" sz="1600" dirty="0">
                    <a:solidFill>
                      <a:schemeClr val="accent6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8843" y="1507525"/>
                <a:ext cx="2143233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=20</m:t>
                    </m:r>
                  </m:oMath>
                </a14:m>
                <a:r>
                  <a:rPr lang="en-GB" sz="1600" dirty="0">
                    <a:solidFill>
                      <a:schemeClr val="accent6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=1.5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30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145736" y="1326057"/>
                <a:ext cx="210021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60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1600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=1000</m:t>
                    </m:r>
                  </m:oMath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5736" y="1326057"/>
                <a:ext cx="2100210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757888" y="646671"/>
                <a:ext cx="221185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=50</m:t>
                    </m:r>
                  </m:oMath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888" y="646671"/>
                <a:ext cx="2211856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549339" y="2294238"/>
                <a:ext cx="222054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=80</m:t>
                    </m:r>
                  </m:oMath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339" y="2294238"/>
                <a:ext cx="2220544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400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4653800" y="4149596"/>
                <a:ext cx="221449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=18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3800" y="4149596"/>
                <a:ext cx="2214490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=1.5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=24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653800" y="110290"/>
                <a:ext cx="205076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3800" y="110290"/>
                <a:ext cx="2050768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251122" y="24714"/>
                <a:ext cx="222239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1122" y="24714"/>
                <a:ext cx="2222392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70C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GB" sz="1600" dirty="0">
                    <a:solidFill>
                      <a:srgbClr val="0070C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7028550" y="4535560"/>
                <a:ext cx="22328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70C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sz="1600" dirty="0">
                    <a:solidFill>
                      <a:srgbClr val="0070C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=25</m:t>
                    </m:r>
                  </m:oMath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8550" y="4535560"/>
                <a:ext cx="2232849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Proportion Explosions </a:t>
            </a:r>
            <a:r>
              <a:rPr lang="en-GB" sz="2400" b="1" dirty="0" smtClean="0"/>
              <a:t>3 - Answers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1688432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15339" y="3225113"/>
            <a:ext cx="1032807" cy="30356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loud 1"/>
              <p:cNvSpPr/>
              <p:nvPr/>
            </p:nvSpPr>
            <p:spPr>
              <a:xfrm>
                <a:off x="4909752" y="2541824"/>
                <a:ext cx="1751090" cy="12558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0" dirty="0" smtClean="0">
                    <a:solidFill>
                      <a:sysClr val="windowText" lastClr="000000"/>
                    </a:solidFill>
                  </a:rPr>
                  <a:t>In each case   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f>
                      <m:fPr>
                        <m:ctrlPr>
                          <a:rPr lang="en-GB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rad>
                      </m:den>
                    </m:f>
                  </m:oMath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752" y="2541824"/>
                <a:ext cx="1751090" cy="125581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5860103" y="1338649"/>
                <a:ext cx="221709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=36</m:t>
                    </m:r>
                  </m:oMath>
                </a14:m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0103" y="1338649"/>
                <a:ext cx="2217099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453055" y="1507525"/>
                <a:ext cx="216875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=64</m:t>
                    </m:r>
                  </m:oMath>
                </a14:m>
                <a:r>
                  <a:rPr lang="en-GB" sz="1600" dirty="0">
                    <a:solidFill>
                      <a:schemeClr val="accent6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     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3055" y="1507525"/>
                <a:ext cx="2168750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794788" y="2652584"/>
                <a:ext cx="23065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GB" sz="1600" dirty="0">
                    <a:solidFill>
                      <a:schemeClr val="accent6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      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2652584"/>
                <a:ext cx="2306595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          </m:t>
                      </m:r>
                    </m:oMath>
                  </m:oMathPara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905400" y="1326057"/>
                <a:ext cx="234054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=81</m:t>
                    </m:r>
                  </m:oMath>
                </a14:m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5400" y="1326057"/>
                <a:ext cx="2340546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583598" y="646671"/>
                <a:ext cx="238614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     </m:t>
                    </m:r>
                  </m:oMath>
                </a14:m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598" y="646671"/>
                <a:ext cx="2386146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281960" y="2294238"/>
                <a:ext cx="248792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      </m:t>
                    </m:r>
                  </m:oMath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60" y="2294238"/>
                <a:ext cx="2487923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               </m:t>
                      </m:r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4488845" y="4149596"/>
                <a:ext cx="237944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=20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845" y="4149596"/>
                <a:ext cx="2379445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31175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=16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  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311750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879995" y="5572467"/>
                <a:ext cx="241102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  </m:t>
                    </m:r>
                  </m:oMath>
                </a14:m>
                <a:r>
                  <a:rPr lang="en-GB" sz="1600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995" y="5572467"/>
                <a:ext cx="2411024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653800" y="110290"/>
                <a:ext cx="205076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3800" y="110290"/>
                <a:ext cx="2050768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251122" y="24714"/>
                <a:ext cx="222239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      </m:t>
                    </m:r>
                  </m:oMath>
                </a14:m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1122" y="24714"/>
                <a:ext cx="2222392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9409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70C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=144</m:t>
                    </m:r>
                  </m:oMath>
                </a14:m>
                <a:r>
                  <a:rPr lang="en-GB" sz="1600" dirty="0">
                    <a:solidFill>
                      <a:srgbClr val="0070C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     </m:t>
                    </m:r>
                  </m:oMath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94093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7028550" y="4535560"/>
                <a:ext cx="233832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70C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    </m:t>
                    </m:r>
                    <m:r>
                      <a:rPr lang="en-GB" sz="16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    </m:t>
                    </m:r>
                  </m:oMath>
                </a14:m>
                <a:r>
                  <a:rPr lang="en-GB" sz="1600" dirty="0" smtClean="0">
                    <a:solidFill>
                      <a:srgbClr val="0070C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8550" y="4535560"/>
                <a:ext cx="2338329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           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Proportion Explosions </a:t>
            </a:r>
            <a:r>
              <a:rPr lang="en-GB" sz="2400" b="1" dirty="0" smtClean="0"/>
              <a:t>4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453248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15339" y="3225113"/>
            <a:ext cx="1032807" cy="30356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loud 1"/>
              <p:cNvSpPr/>
              <p:nvPr/>
            </p:nvSpPr>
            <p:spPr>
              <a:xfrm>
                <a:off x="4909752" y="2541824"/>
                <a:ext cx="1751090" cy="12558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0" dirty="0" smtClean="0">
                    <a:solidFill>
                      <a:sysClr val="windowText" lastClr="000000"/>
                    </a:solidFill>
                  </a:rPr>
                  <a:t>In each case   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f>
                      <m:fPr>
                        <m:ctrlPr>
                          <a:rPr lang="en-GB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rad>
                      </m:den>
                    </m:f>
                  </m:oMath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752" y="2541824"/>
                <a:ext cx="1751090" cy="125581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5860103" y="1338649"/>
                <a:ext cx="221709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=36</m:t>
                    </m:r>
                  </m:oMath>
                </a14:m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0103" y="1338649"/>
                <a:ext cx="2217099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453055" y="1507525"/>
                <a:ext cx="216875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=64</m:t>
                    </m:r>
                  </m:oMath>
                </a14:m>
                <a:r>
                  <a:rPr lang="en-GB" sz="1600" dirty="0">
                    <a:solidFill>
                      <a:schemeClr val="accent6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3055" y="1507525"/>
                <a:ext cx="2168750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794788" y="2652584"/>
                <a:ext cx="23065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GB" sz="1600" dirty="0">
                    <a:solidFill>
                      <a:schemeClr val="accent6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=2.4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2652584"/>
                <a:ext cx="2306595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905400" y="1326057"/>
                <a:ext cx="234054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=81</m:t>
                    </m:r>
                  </m:oMath>
                </a14:m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5400" y="1326057"/>
                <a:ext cx="2340546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583598" y="646671"/>
                <a:ext cx="238614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=36</m:t>
                    </m:r>
                  </m:oMath>
                </a14:m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598" y="646671"/>
                <a:ext cx="2386146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281960" y="2294238"/>
                <a:ext cx="248792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=3.6</m:t>
                    </m:r>
                  </m:oMath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60" y="2294238"/>
                <a:ext cx="2487923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4488845" y="4149596"/>
                <a:ext cx="237944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=20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845" y="4149596"/>
                <a:ext cx="2379445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31175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=16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=50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311750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879995" y="5572467"/>
                <a:ext cx="241102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=625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995" y="5572467"/>
                <a:ext cx="2411024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653800" y="110290"/>
                <a:ext cx="205076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3800" y="110290"/>
                <a:ext cx="2050768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251122" y="24714"/>
                <a:ext cx="222239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1122" y="24714"/>
                <a:ext cx="2222392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9409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70C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=144</m:t>
                    </m:r>
                  </m:oMath>
                </a14:m>
                <a:r>
                  <a:rPr lang="en-GB" sz="1600" dirty="0">
                    <a:solidFill>
                      <a:srgbClr val="0070C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94093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7028550" y="4535560"/>
                <a:ext cx="233832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70C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=225</m:t>
                    </m:r>
                  </m:oMath>
                </a14:m>
                <a:r>
                  <a:rPr lang="en-GB" sz="1600" dirty="0">
                    <a:solidFill>
                      <a:srgbClr val="0070C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8550" y="4535560"/>
                <a:ext cx="2338329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200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Proportion Explosions </a:t>
            </a:r>
            <a:r>
              <a:rPr lang="en-GB" sz="2400" b="1" dirty="0" smtClean="0"/>
              <a:t>4 - Answers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095073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939116" y="185304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31901" y="349949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197901" y="3187614"/>
            <a:ext cx="1150245" cy="31187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9718054" y="4490373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7030A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Cloud 46"/>
          <p:cNvSpPr/>
          <p:nvPr/>
        </p:nvSpPr>
        <p:spPr>
          <a:xfrm>
            <a:off x="7348146" y="24714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2476996" y="2945725"/>
            <a:ext cx="2387936" cy="1281585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61856"/>
            <a:ext cx="4594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Proportion Explosions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572984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197901" y="3187614"/>
            <a:ext cx="1251054" cy="3500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9718054" y="4490373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7030A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Cloud 46"/>
          <p:cNvSpPr/>
          <p:nvPr/>
        </p:nvSpPr>
        <p:spPr>
          <a:xfrm>
            <a:off x="7348146" y="24714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2476996" y="2945725"/>
            <a:ext cx="2387936" cy="1281585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61856"/>
            <a:ext cx="459403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smtClean="0"/>
              <a:t>Proportion Explosions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281167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1017</Words>
  <Application>Microsoft Office PowerPoint</Application>
  <PresentationFormat>Widescreen</PresentationFormat>
  <Paragraphs>164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Proportion Explosions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Roedean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Exploding Topic</dc:title>
  <dc:creator>A.Lutwyche</dc:creator>
  <cp:lastModifiedBy>Louise Lutwyche</cp:lastModifiedBy>
  <cp:revision>23</cp:revision>
  <dcterms:created xsi:type="dcterms:W3CDTF">2016-11-17T16:56:12Z</dcterms:created>
  <dcterms:modified xsi:type="dcterms:W3CDTF">2016-11-30T21:10:09Z</dcterms:modified>
</cp:coreProperties>
</file>