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0" r:id="rId4"/>
    <p:sldId id="262" r:id="rId5"/>
    <p:sldId id="263" r:id="rId6"/>
    <p:sldId id="264" r:id="rId7"/>
    <p:sldId id="258" r:id="rId8"/>
    <p:sldId id="265" r:id="rId9"/>
  </p:sldIdLst>
  <p:sldSz cx="12192000" cy="6858000"/>
  <p:notesSz cx="6800850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17/10/2016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17/10/2016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17/10/2016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17/10/2016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17/10/2016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17/10/2016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17/10/2016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4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3.png"/><Relationship Id="rId17" Type="http://schemas.openxmlformats.org/officeDocument/2006/relationships/image" Target="../media/image8.png"/><Relationship Id="rId2" Type="http://schemas.openxmlformats.org/officeDocument/2006/relationships/image" Target="../media/image9.png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2.png"/><Relationship Id="rId5" Type="http://schemas.openxmlformats.org/officeDocument/2006/relationships/image" Target="../media/image12.png"/><Relationship Id="rId15" Type="http://schemas.openxmlformats.org/officeDocument/2006/relationships/image" Target="../media/image6.png"/><Relationship Id="rId10" Type="http://schemas.openxmlformats.org/officeDocument/2006/relationships/image" Target="../media/image1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1.png"/><Relationship Id="rId12" Type="http://schemas.openxmlformats.org/officeDocument/2006/relationships/image" Target="../media/image111.png"/><Relationship Id="rId17" Type="http://schemas.openxmlformats.org/officeDocument/2006/relationships/image" Target="../media/image161.png"/><Relationship Id="rId16" Type="http://schemas.openxmlformats.org/officeDocument/2006/relationships/image" Target="../media/image150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01.png"/><Relationship Id="rId15" Type="http://schemas.openxmlformats.org/officeDocument/2006/relationships/image" Target="../media/image141.png"/><Relationship Id="rId10" Type="http://schemas.openxmlformats.org/officeDocument/2006/relationships/image" Target="../media/image91.png"/><Relationship Id="rId14" Type="http://schemas.openxmlformats.org/officeDocument/2006/relationships/image" Target="../media/image13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121.png"/><Relationship Id="rId3" Type="http://schemas.openxmlformats.org/officeDocument/2006/relationships/image" Target="../media/image17.png"/><Relationship Id="rId7" Type="http://schemas.openxmlformats.org/officeDocument/2006/relationships/image" Target="../media/image60.png"/><Relationship Id="rId12" Type="http://schemas.openxmlformats.org/officeDocument/2006/relationships/image" Target="../media/image111.png"/><Relationship Id="rId17" Type="http://schemas.openxmlformats.org/officeDocument/2006/relationships/image" Target="../media/image161.png"/><Relationship Id="rId2" Type="http://schemas.openxmlformats.org/officeDocument/2006/relationships/image" Target="../media/image112.png"/><Relationship Id="rId16" Type="http://schemas.openxmlformats.org/officeDocument/2006/relationships/image" Target="../media/image1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101.png"/><Relationship Id="rId5" Type="http://schemas.openxmlformats.org/officeDocument/2006/relationships/image" Target="../media/image410.png"/><Relationship Id="rId15" Type="http://schemas.openxmlformats.org/officeDocument/2006/relationships/image" Target="../media/image141.png"/><Relationship Id="rId10" Type="http://schemas.openxmlformats.org/officeDocument/2006/relationships/image" Target="../media/image91.png"/><Relationship Id="rId4" Type="http://schemas.openxmlformats.org/officeDocument/2006/relationships/image" Target="../media/image311.png"/><Relationship Id="rId9" Type="http://schemas.openxmlformats.org/officeDocument/2006/relationships/image" Target="../media/image81.png"/><Relationship Id="rId14" Type="http://schemas.openxmlformats.org/officeDocument/2006/relationships/image" Target="../media/image1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image" Target="../media/image18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5" Type="http://schemas.openxmlformats.org/officeDocument/2006/relationships/image" Target="../media/image14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2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20.png"/><Relationship Id="rId17" Type="http://schemas.openxmlformats.org/officeDocument/2006/relationships/image" Target="../media/image24.png"/><Relationship Id="rId2" Type="http://schemas.openxmlformats.org/officeDocument/2006/relationships/image" Target="../media/image25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19.png"/><Relationship Id="rId5" Type="http://schemas.openxmlformats.org/officeDocument/2006/relationships/image" Target="../media/image28.png"/><Relationship Id="rId15" Type="http://schemas.openxmlformats.org/officeDocument/2006/relationships/image" Target="../media/image141.png"/><Relationship Id="rId10" Type="http://schemas.openxmlformats.org/officeDocument/2006/relationships/image" Target="../media/image1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18" Type="http://schemas.openxmlformats.org/officeDocument/2006/relationships/image" Target="../media/image49.png"/><Relationship Id="rId3" Type="http://schemas.openxmlformats.org/officeDocument/2006/relationships/image" Target="../media/image34.png"/><Relationship Id="rId12" Type="http://schemas.openxmlformats.org/officeDocument/2006/relationships/image" Target="../media/image43.png"/><Relationship Id="rId2" Type="http://schemas.openxmlformats.org/officeDocument/2006/relationships/image" Target="../media/image33.png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1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" Type="http://schemas.openxmlformats.org/officeDocument/2006/relationships/image" Target="../media/image33.png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19" Type="http://schemas.openxmlformats.org/officeDocument/2006/relationships/image" Target="../media/image50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98954" y="2859111"/>
            <a:ext cx="197047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ysClr val="windowText" lastClr="000000"/>
                </a:solidFill>
              </a:rPr>
              <a:t>List the factors of each leg…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067635" y="1775721"/>
            <a:ext cx="594226" cy="10833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69424" y="3432220"/>
            <a:ext cx="1202677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067402" y="4018207"/>
            <a:ext cx="594459" cy="12146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480769" y="1738645"/>
            <a:ext cx="605304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480769" y="4031085"/>
            <a:ext cx="616397" cy="12018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875461" y="3445098"/>
            <a:ext cx="122349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82400" y="1415112"/>
            <a:ext cx="1789" cy="1443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84189" y="4031086"/>
            <a:ext cx="6449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097165" y="243137"/>
            <a:ext cx="197047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105403" y="5525033"/>
            <a:ext cx="197047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661861" y="603746"/>
            <a:ext cx="197047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510299" y="566670"/>
            <a:ext cx="197047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510299" y="5232887"/>
            <a:ext cx="197047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661861" y="5232888"/>
            <a:ext cx="197047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272101" y="2846232"/>
            <a:ext cx="197047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904991" y="2859110"/>
            <a:ext cx="197047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747790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790" y="1647424"/>
                <a:ext cx="670777" cy="86502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747789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27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789" y="4377744"/>
                <a:ext cx="670777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29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130953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0953" y="2999703"/>
                <a:ext cx="670777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" y="206061"/>
            <a:ext cx="24314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Multiples and Factors Spider 1</a:t>
            </a:r>
            <a:endParaRPr lang="en-GB" sz="3200" b="1" i="1" dirty="0"/>
          </a:p>
        </p:txBody>
      </p:sp>
      <p:sp>
        <p:nvSpPr>
          <p:cNvPr id="57" name="TextBox 56"/>
          <p:cNvSpPr txBox="1"/>
          <p:nvPr/>
        </p:nvSpPr>
        <p:spPr>
          <a:xfrm>
            <a:off x="77641" y="4062848"/>
            <a:ext cx="25130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Which numbers only have two factors?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9678921" y="4036480"/>
            <a:ext cx="25130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What is the highest common factor (HCF) of:</a:t>
            </a:r>
          </a:p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8</a:t>
            </a:r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 and 24?</a:t>
            </a:r>
          </a:p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27 and 30?</a:t>
            </a:r>
          </a:p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13 and 32?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48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98954" y="2859111"/>
            <a:ext cx="197047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ysClr val="windowText" lastClr="000000"/>
                </a:solidFill>
              </a:rPr>
              <a:t>List the factors of each leg…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067635" y="1775721"/>
            <a:ext cx="594226" cy="10833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69424" y="3432220"/>
            <a:ext cx="1202677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067402" y="4018207"/>
            <a:ext cx="594459" cy="12146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480769" y="1738645"/>
            <a:ext cx="605304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480769" y="4031085"/>
            <a:ext cx="616397" cy="12018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875461" y="3445098"/>
            <a:ext cx="122349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82400" y="1415112"/>
            <a:ext cx="1789" cy="1443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84189" y="4031086"/>
            <a:ext cx="6449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097165" y="243137"/>
                <a:ext cx="197047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1,2,4,8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7165" y="243137"/>
                <a:ext cx="1970470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105403" y="5525033"/>
                <a:ext cx="197047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1,3,9,27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3" y="5525033"/>
                <a:ext cx="1970470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7661861" y="603746"/>
                <a:ext cx="197047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1,13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1861" y="603746"/>
                <a:ext cx="1970470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510299" y="566670"/>
                <a:ext cx="197047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1,29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0299" y="566670"/>
                <a:ext cx="1970470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510299" y="5232887"/>
                <a:ext cx="197047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1,2,3,4,6,8,</m:t>
                      </m:r>
                    </m:oMath>
                  </m:oMathPara>
                </a14:m>
                <a:endParaRPr lang="en-GB" sz="2400" b="0" i="1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12,24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0299" y="5232887"/>
                <a:ext cx="1970470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661861" y="5232888"/>
                <a:ext cx="197047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1,17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1861" y="5232888"/>
                <a:ext cx="1970470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272101" y="2846232"/>
                <a:ext cx="197047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1,2,3,5,6,10,</m:t>
                      </m:r>
                    </m:oMath>
                  </m:oMathPara>
                </a14:m>
                <a:endParaRPr lang="en-GB" sz="2400" b="0" i="1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15,30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2101" y="2846232"/>
                <a:ext cx="1970470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904991" y="2859110"/>
                <a:ext cx="197047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1,2,4,8,16,32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4991" y="2859110"/>
                <a:ext cx="1970470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747790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790" y="1647424"/>
                <a:ext cx="670777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747789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27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789" y="4377744"/>
                <a:ext cx="670777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29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130953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0953" y="2999703"/>
                <a:ext cx="670777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" y="206061"/>
            <a:ext cx="243142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Multiples and Factors Spider 1 - Answers</a:t>
            </a:r>
            <a:endParaRPr lang="en-GB" sz="3200" b="1" i="1" dirty="0"/>
          </a:p>
        </p:txBody>
      </p:sp>
      <p:sp>
        <p:nvSpPr>
          <p:cNvPr id="57" name="TextBox 56"/>
          <p:cNvSpPr txBox="1"/>
          <p:nvPr/>
        </p:nvSpPr>
        <p:spPr>
          <a:xfrm>
            <a:off x="77641" y="4062848"/>
            <a:ext cx="25130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Which numbers only have two factors?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9678921" y="4036480"/>
            <a:ext cx="25130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What is the highest common factor (HCF) of:</a:t>
            </a:r>
          </a:p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8</a:t>
            </a:r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 and 24?</a:t>
            </a:r>
          </a:p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27 and 30?</a:t>
            </a:r>
          </a:p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13 and 32?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989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98954" y="2859111"/>
            <a:ext cx="197047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ysClr val="windowText" lastClr="000000"/>
                </a:solidFill>
              </a:rPr>
              <a:t>List the factors of each leg…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067635" y="1775721"/>
            <a:ext cx="594226" cy="10833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69424" y="3432220"/>
            <a:ext cx="1202677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067402" y="4018207"/>
            <a:ext cx="594459" cy="12146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480769" y="1738645"/>
            <a:ext cx="605304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480769" y="4031085"/>
            <a:ext cx="616397" cy="12018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875461" y="3445098"/>
            <a:ext cx="122349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82400" y="1415112"/>
            <a:ext cx="1789" cy="1443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84189" y="4031086"/>
            <a:ext cx="6449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097165" y="243137"/>
            <a:ext cx="197047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105403" y="5525033"/>
            <a:ext cx="197047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661861" y="603746"/>
            <a:ext cx="197047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510299" y="566670"/>
            <a:ext cx="197047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510299" y="5232887"/>
            <a:ext cx="197047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661861" y="5232888"/>
            <a:ext cx="197047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272101" y="2846232"/>
            <a:ext cx="197047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904991" y="2859110"/>
            <a:ext cx="197047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747790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790" y="1647424"/>
                <a:ext cx="670777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747789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789" y="4377744"/>
                <a:ext cx="670777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130953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36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0953" y="2999703"/>
                <a:ext cx="670777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" y="206061"/>
            <a:ext cx="24314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Multiples and Factors Spider 2</a:t>
            </a:r>
            <a:endParaRPr lang="en-GB" sz="3200" b="1" i="1" dirty="0"/>
          </a:p>
        </p:txBody>
      </p:sp>
      <p:sp>
        <p:nvSpPr>
          <p:cNvPr id="57" name="TextBox 56"/>
          <p:cNvSpPr txBox="1"/>
          <p:nvPr/>
        </p:nvSpPr>
        <p:spPr>
          <a:xfrm>
            <a:off x="77641" y="4062848"/>
            <a:ext cx="25130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Which numbers have an odd number of factors?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9678921" y="4036480"/>
            <a:ext cx="25130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What is the highest common factor (HCF) of:</a:t>
            </a:r>
          </a:p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15 and 40?</a:t>
            </a:r>
          </a:p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36 and 48?</a:t>
            </a:r>
          </a:p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16 and 48?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350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98954" y="2859111"/>
            <a:ext cx="197047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ysClr val="windowText" lastClr="000000"/>
                </a:solidFill>
              </a:rPr>
              <a:t>List the factors of each leg…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067635" y="1775721"/>
            <a:ext cx="594226" cy="10833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69424" y="3432220"/>
            <a:ext cx="1202677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067402" y="4018207"/>
            <a:ext cx="594459" cy="12146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480769" y="1738645"/>
            <a:ext cx="605304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480769" y="4031085"/>
            <a:ext cx="616397" cy="12018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875461" y="3445098"/>
            <a:ext cx="122349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82400" y="1415112"/>
            <a:ext cx="1789" cy="1443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84189" y="4031086"/>
            <a:ext cx="6449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097165" y="243137"/>
                <a:ext cx="197047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1,2,3,4,6,12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7165" y="243137"/>
                <a:ext cx="1970470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105403" y="5525033"/>
                <a:ext cx="197047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1,2,4,8,16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3" y="5525033"/>
                <a:ext cx="1970470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7661861" y="603746"/>
                <a:ext cx="197047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1,3,5,15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1861" y="603746"/>
                <a:ext cx="1970470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510299" y="566670"/>
                <a:ext cx="197047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1,2,3,4,6,8,12,</m:t>
                      </m:r>
                    </m:oMath>
                  </m:oMathPara>
                </a14:m>
                <a:endParaRPr lang="en-GB" sz="2400" b="0" i="1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16,24,48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0299" y="566670"/>
                <a:ext cx="1970470" cy="1171975"/>
              </a:xfrm>
              <a:prstGeom prst="rect">
                <a:avLst/>
              </a:prstGeom>
              <a:blipFill rotWithShape="0">
                <a:blip r:embed="rId5"/>
                <a:stretch>
                  <a:fillRect l="-1524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510299" y="5232887"/>
                <a:ext cx="197047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1,5,25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0299" y="5232887"/>
                <a:ext cx="1970470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661861" y="5232888"/>
                <a:ext cx="197047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1,2,4,5,8,10,</m:t>
                      </m:r>
                    </m:oMath>
                  </m:oMathPara>
                </a14:m>
                <a:endParaRPr lang="en-GB" sz="2400" b="0" i="1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20,40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1861" y="5232888"/>
                <a:ext cx="1970470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272101" y="2846232"/>
                <a:ext cx="197047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1,2,4,5,10,20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2101" y="2846232"/>
                <a:ext cx="1970470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904991" y="2859110"/>
                <a:ext cx="197047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1,2,3,4,6,9,12,</m:t>
                      </m:r>
                    </m:oMath>
                  </m:oMathPara>
                </a14:m>
                <a:endParaRPr lang="en-GB" sz="2400" b="0" i="1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18,36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4991" y="2859110"/>
                <a:ext cx="1970470" cy="1171975"/>
              </a:xfrm>
              <a:prstGeom prst="rect">
                <a:avLst/>
              </a:prstGeom>
              <a:blipFill rotWithShape="0">
                <a:blip r:embed="rId9"/>
                <a:stretch>
                  <a:fillRect l="-121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747790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790" y="1647424"/>
                <a:ext cx="670777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747789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789" y="4377744"/>
                <a:ext cx="670777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130953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36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0953" y="2999703"/>
                <a:ext cx="670777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" y="206061"/>
            <a:ext cx="243142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Multiples and Factors Spider 2 - Answers</a:t>
            </a:r>
            <a:endParaRPr lang="en-GB" sz="3200" b="1" i="1" dirty="0"/>
          </a:p>
        </p:txBody>
      </p:sp>
      <p:sp>
        <p:nvSpPr>
          <p:cNvPr id="57" name="TextBox 56"/>
          <p:cNvSpPr txBox="1"/>
          <p:nvPr/>
        </p:nvSpPr>
        <p:spPr>
          <a:xfrm>
            <a:off x="77641" y="4062848"/>
            <a:ext cx="25130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Which numbers have an odd number of factors?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9678921" y="4036480"/>
            <a:ext cx="25130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What is the highest common factor (HCF) of:</a:t>
            </a:r>
          </a:p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15 and 40?</a:t>
            </a:r>
          </a:p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36 and 48?</a:t>
            </a:r>
          </a:p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16 and 48?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525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98954" y="2859111"/>
            <a:ext cx="197047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ysClr val="windowText" lastClr="000000"/>
                </a:solidFill>
              </a:rPr>
              <a:t>Find the first </a:t>
            </a:r>
            <a:r>
              <a:rPr lang="en-GB" sz="2400" dirty="0">
                <a:solidFill>
                  <a:sysClr val="windowText" lastClr="000000"/>
                </a:solidFill>
              </a:rPr>
              <a:t>8</a:t>
            </a:r>
            <a:r>
              <a:rPr lang="en-GB" sz="2400" dirty="0" smtClean="0">
                <a:solidFill>
                  <a:sysClr val="windowText" lastClr="000000"/>
                </a:solidFill>
              </a:rPr>
              <a:t> multiples of each leg…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067635" y="1775721"/>
            <a:ext cx="594226" cy="10833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69424" y="3432220"/>
            <a:ext cx="1202677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067402" y="4018207"/>
            <a:ext cx="594459" cy="12146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480769" y="1738645"/>
            <a:ext cx="605304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480769" y="4031085"/>
            <a:ext cx="616397" cy="12018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875461" y="3445098"/>
            <a:ext cx="122349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82400" y="1415112"/>
            <a:ext cx="1789" cy="1443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84189" y="4031086"/>
            <a:ext cx="6449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097165" y="243137"/>
            <a:ext cx="197047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105403" y="5525033"/>
            <a:ext cx="197047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661861" y="603746"/>
            <a:ext cx="197047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510299" y="566670"/>
            <a:ext cx="197047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510299" y="5232887"/>
            <a:ext cx="197047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661861" y="5232888"/>
            <a:ext cx="197047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272101" y="2846232"/>
            <a:ext cx="197047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904991" y="2859110"/>
            <a:ext cx="197047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747790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790" y="1647424"/>
                <a:ext cx="670777" cy="86502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747789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789" y="4377744"/>
                <a:ext cx="670777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130953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0953" y="2999703"/>
                <a:ext cx="670777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" y="206061"/>
            <a:ext cx="24314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Multiples and Factors Spider 3</a:t>
            </a:r>
            <a:endParaRPr lang="en-GB" sz="3200" b="1" i="1" dirty="0"/>
          </a:p>
        </p:txBody>
      </p:sp>
      <p:sp>
        <p:nvSpPr>
          <p:cNvPr id="58" name="TextBox 57"/>
          <p:cNvSpPr txBox="1"/>
          <p:nvPr/>
        </p:nvSpPr>
        <p:spPr>
          <a:xfrm>
            <a:off x="9678921" y="4036480"/>
            <a:ext cx="25130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What is the lowest common multiple (LCM) of:</a:t>
            </a:r>
          </a:p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6 and 8?</a:t>
            </a:r>
          </a:p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15 and 40?</a:t>
            </a:r>
          </a:p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36 and 48?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5013" y="4036480"/>
            <a:ext cx="25130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Are there any sets of multiples that are linked?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954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98954" y="2859111"/>
            <a:ext cx="197047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ysClr val="windowText" lastClr="000000"/>
                </a:solidFill>
              </a:rPr>
              <a:t>Find the first </a:t>
            </a:r>
            <a:r>
              <a:rPr lang="en-GB" sz="2400" dirty="0">
                <a:solidFill>
                  <a:sysClr val="windowText" lastClr="000000"/>
                </a:solidFill>
              </a:rPr>
              <a:t>8</a:t>
            </a:r>
            <a:r>
              <a:rPr lang="en-GB" sz="2400" dirty="0" smtClean="0">
                <a:solidFill>
                  <a:sysClr val="windowText" lastClr="000000"/>
                </a:solidFill>
              </a:rPr>
              <a:t> multiples of each leg…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067635" y="1775721"/>
            <a:ext cx="594226" cy="10833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69424" y="3432220"/>
            <a:ext cx="1202677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067402" y="4018207"/>
            <a:ext cx="594459" cy="12146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480769" y="1738645"/>
            <a:ext cx="605304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480769" y="4031085"/>
            <a:ext cx="616397" cy="12018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875461" y="3445098"/>
            <a:ext cx="122349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82400" y="1415112"/>
            <a:ext cx="1789" cy="14439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84189" y="4031086"/>
            <a:ext cx="6449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097165" y="243137"/>
                <a:ext cx="197047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6,12,18,24,30,</m:t>
                      </m:r>
                    </m:oMath>
                  </m:oMathPara>
                </a14:m>
                <a:endParaRPr lang="en-GB" sz="2400" b="0" i="1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36,42,48…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7165" y="243137"/>
                <a:ext cx="1970470" cy="1171975"/>
              </a:xfrm>
              <a:prstGeom prst="rect">
                <a:avLst/>
              </a:prstGeom>
              <a:blipFill rotWithShape="0">
                <a:blip r:embed="rId2"/>
                <a:stretch>
                  <a:fillRect l="-2744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105403" y="5525033"/>
                <a:ext cx="197047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24,48,72,96,</m:t>
                      </m:r>
                    </m:oMath>
                  </m:oMathPara>
                </a14:m>
                <a:endParaRPr lang="en-GB" sz="2400" b="0" i="1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120,144,</m:t>
                      </m:r>
                    </m:oMath>
                  </m:oMathPara>
                </a14:m>
                <a:endParaRPr lang="en-GB" sz="2400" b="0" i="1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168,192…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3" y="5525033"/>
                <a:ext cx="1970470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7661861" y="603746"/>
                <a:ext cx="197047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8,16,24,32,40,</m:t>
                      </m:r>
                    </m:oMath>
                  </m:oMathPara>
                </a14:m>
                <a:endParaRPr lang="en-GB" sz="2400" b="0" i="1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48,56,64…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1861" y="603746"/>
                <a:ext cx="1970470" cy="1171975"/>
              </a:xfrm>
              <a:prstGeom prst="rect">
                <a:avLst/>
              </a:prstGeom>
              <a:blipFill rotWithShape="0">
                <a:blip r:embed="rId4"/>
                <a:stretch>
                  <a:fillRect l="-2744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510299" y="566670"/>
                <a:ext cx="197047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48,96,144,</m:t>
                      </m:r>
                    </m:oMath>
                  </m:oMathPara>
                </a14:m>
                <a:endParaRPr lang="en-GB" sz="2400" b="0" i="1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192,240,288,</m:t>
                      </m:r>
                    </m:oMath>
                  </m:oMathPara>
                </a14:m>
                <a:endParaRPr lang="en-GB" sz="2400" b="0" i="1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336,384…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0299" y="566670"/>
                <a:ext cx="1970470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510299" y="5232887"/>
                <a:ext cx="197047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36,72,108,</m:t>
                      </m:r>
                    </m:oMath>
                  </m:oMathPara>
                </a14:m>
                <a:endParaRPr lang="en-GB" sz="2400" b="0" i="1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144,180,216,</m:t>
                      </m:r>
                    </m:oMath>
                  </m:oMathPara>
                </a14:m>
                <a:endParaRPr lang="en-GB" sz="2400" b="0" i="1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252,188…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0299" y="5232887"/>
                <a:ext cx="1970470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661861" y="5232888"/>
                <a:ext cx="197047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15,30,45,</m:t>
                      </m:r>
                    </m:oMath>
                  </m:oMathPara>
                </a14:m>
                <a:endParaRPr lang="en-GB" sz="2400" b="0" i="1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60,75,90,</m:t>
                      </m:r>
                    </m:oMath>
                  </m:oMathPara>
                </a14:m>
                <a:endParaRPr lang="en-GB" sz="2400" b="0" i="1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105,120…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1861" y="5232888"/>
                <a:ext cx="1970470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272101" y="2846232"/>
                <a:ext cx="197047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12,24,36,48,</m:t>
                      </m:r>
                    </m:oMath>
                  </m:oMathPara>
                </a14:m>
                <a:endParaRPr lang="en-GB" sz="2400" b="0" i="1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60,72,84,96…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2101" y="2846232"/>
                <a:ext cx="1970470" cy="1171975"/>
              </a:xfrm>
              <a:prstGeom prst="rect">
                <a:avLst/>
              </a:prstGeom>
              <a:blipFill rotWithShape="0">
                <a:blip r:embed="rId8"/>
                <a:stretch>
                  <a:fillRect l="-243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904991" y="2859110"/>
                <a:ext cx="197047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40,80,120,</m:t>
                      </m:r>
                    </m:oMath>
                  </m:oMathPara>
                </a14:m>
                <a:endParaRPr lang="en-GB" sz="2400" b="0" i="1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160,200,</m:t>
                      </m:r>
                    </m:oMath>
                  </m:oMathPara>
                </a14:m>
                <a:endParaRPr lang="en-GB" sz="2400" b="0" i="1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240,280,320…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4991" y="2859110"/>
                <a:ext cx="1970470" cy="1171975"/>
              </a:xfrm>
              <a:prstGeom prst="rect">
                <a:avLst/>
              </a:prstGeom>
              <a:blipFill rotWithShape="0">
                <a:blip r:embed="rId9"/>
                <a:stretch>
                  <a:fillRect l="-486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747790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790" y="1647424"/>
                <a:ext cx="670777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747789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789" y="4377744"/>
                <a:ext cx="670777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130953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0953" y="2999703"/>
                <a:ext cx="670777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" y="206061"/>
            <a:ext cx="243142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Multiples and Factors Spider </a:t>
            </a:r>
            <a:r>
              <a:rPr lang="en-GB" sz="3200" b="1" i="1" dirty="0"/>
              <a:t>3</a:t>
            </a:r>
            <a:r>
              <a:rPr lang="en-GB" sz="3200" b="1" i="1" dirty="0" smtClean="0"/>
              <a:t> - Answers</a:t>
            </a:r>
            <a:endParaRPr lang="en-GB" sz="3200" b="1" i="1" dirty="0"/>
          </a:p>
        </p:txBody>
      </p:sp>
      <p:sp>
        <p:nvSpPr>
          <p:cNvPr id="58" name="TextBox 57"/>
          <p:cNvSpPr txBox="1"/>
          <p:nvPr/>
        </p:nvSpPr>
        <p:spPr>
          <a:xfrm>
            <a:off x="9678921" y="4036480"/>
            <a:ext cx="25130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What is the lowest common multiple (LCM) of:</a:t>
            </a:r>
          </a:p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6 and 8?</a:t>
            </a:r>
          </a:p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15 and 40?</a:t>
            </a:r>
          </a:p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36 and 48?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5013" y="4036480"/>
            <a:ext cx="25130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Are there any sets of multiples that are linked?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01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70153" y="2859111"/>
            <a:ext cx="172581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ysClr val="windowText" lastClr="000000"/>
                </a:solidFill>
              </a:rPr>
              <a:t>Find HCF and LCM of each leg…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95967" y="1143196"/>
            <a:ext cx="1171080" cy="17030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95967" y="3432220"/>
            <a:ext cx="312881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95967" y="4031085"/>
            <a:ext cx="1173417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50114" y="1140070"/>
            <a:ext cx="1120039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40580" y="4031085"/>
            <a:ext cx="1129573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197720" y="3445098"/>
            <a:ext cx="297243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024786" y="2846232"/>
                <a:ext cx="186521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 &amp; 20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4786" y="2846232"/>
                <a:ext cx="1865210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332510" y="2859110"/>
                <a:ext cx="186521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36 &amp; 90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10" y="2859110"/>
                <a:ext cx="1865210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6840548" y="1616988"/>
            <a:ext cx="1127796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LCM:</a:t>
            </a:r>
          </a:p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123884" y="2999704"/>
            <a:ext cx="1127796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LCM:</a:t>
            </a:r>
          </a:p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840548" y="4367635"/>
            <a:ext cx="1127796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LCM</a:t>
            </a:r>
            <a:r>
              <a:rPr lang="en-GB" sz="2000" dirty="0">
                <a:solidFill>
                  <a:schemeClr val="tx1"/>
                </a:solidFill>
              </a:rPr>
              <a:t>: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199301" y="1616988"/>
            <a:ext cx="1127796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LCM:</a:t>
            </a:r>
          </a:p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852649" y="2999703"/>
            <a:ext cx="1127796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LCM:</a:t>
            </a:r>
          </a:p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199300" y="4367634"/>
            <a:ext cx="1127796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LCM:</a:t>
            </a:r>
          </a:p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53517" y="113916"/>
            <a:ext cx="3354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Multiples and Factors </a:t>
            </a:r>
            <a:r>
              <a:rPr lang="en-GB" sz="3200" b="1" i="1" dirty="0" smtClean="0"/>
              <a:t>Spider</a:t>
            </a:r>
            <a:endParaRPr lang="en-GB" sz="3200" b="1" i="1" dirty="0"/>
          </a:p>
        </p:txBody>
      </p:sp>
      <p:sp>
        <p:nvSpPr>
          <p:cNvPr id="28" name="Rectangle 27"/>
          <p:cNvSpPr/>
          <p:nvPr/>
        </p:nvSpPr>
        <p:spPr>
          <a:xfrm>
            <a:off x="8641951" y="3009603"/>
            <a:ext cx="1127796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HCF:</a:t>
            </a:r>
          </a:p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425637" y="3009603"/>
            <a:ext cx="1127796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HCF:</a:t>
            </a:r>
          </a:p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197180" y="5715690"/>
            <a:ext cx="165813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362993" y="5135453"/>
                <a:ext cx="186521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24 &amp; 30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2993" y="5135453"/>
                <a:ext cx="1865210" cy="1171975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ectangle 39"/>
          <p:cNvSpPr/>
          <p:nvPr/>
        </p:nvSpPr>
        <p:spPr>
          <a:xfrm>
            <a:off x="8069384" y="5283175"/>
            <a:ext cx="1127796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HCF:</a:t>
            </a:r>
          </a:p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194843" y="1140071"/>
            <a:ext cx="168150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362993" y="554083"/>
                <a:ext cx="186521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10 &amp; 15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2993" y="554083"/>
                <a:ext cx="1865210" cy="1171975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/>
          <p:cNvSpPr/>
          <p:nvPr/>
        </p:nvSpPr>
        <p:spPr>
          <a:xfrm>
            <a:off x="8067047" y="710681"/>
            <a:ext cx="1127796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HCF:</a:t>
            </a:r>
          </a:p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700932" y="5709566"/>
            <a:ext cx="211852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835722" y="5123578"/>
                <a:ext cx="186521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48 &amp; 72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722" y="5123578"/>
                <a:ext cx="1865210" cy="1171975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/>
          <p:cNvSpPr/>
          <p:nvPr/>
        </p:nvSpPr>
        <p:spPr>
          <a:xfrm>
            <a:off x="2912784" y="5278689"/>
            <a:ext cx="1127796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HCF:</a:t>
            </a:r>
          </a:p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704935" y="1140070"/>
            <a:ext cx="217383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839725" y="562717"/>
                <a:ext cx="186521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60 &amp; 108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725" y="562717"/>
                <a:ext cx="1865210" cy="1171975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>
          <a:xfrm>
            <a:off x="2922318" y="707555"/>
            <a:ext cx="1127796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</a:rPr>
              <a:t>HCF:</a:t>
            </a:r>
          </a:p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609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70153" y="2859111"/>
            <a:ext cx="172581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ysClr val="windowText" lastClr="000000"/>
                </a:solidFill>
              </a:rPr>
              <a:t>Find HCF and LCM of each leg…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95967" y="1143196"/>
            <a:ext cx="1171080" cy="17030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95967" y="3432220"/>
            <a:ext cx="312881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95967" y="4031085"/>
            <a:ext cx="1173417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50114" y="1140070"/>
            <a:ext cx="1120039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40580" y="4031085"/>
            <a:ext cx="1129573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197720" y="3445098"/>
            <a:ext cx="297243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024786" y="2846232"/>
                <a:ext cx="186521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 &amp; 20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4786" y="2846232"/>
                <a:ext cx="1865210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332510" y="2859110"/>
                <a:ext cx="186521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36 &amp; 90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10" y="2859110"/>
                <a:ext cx="1865210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840548" y="1616988"/>
                <a:ext cx="112779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chemeClr val="tx1"/>
                    </a:solidFill>
                  </a:rPr>
                  <a:t>LCM: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0548" y="1616988"/>
                <a:ext cx="1127796" cy="865029"/>
              </a:xfrm>
              <a:prstGeom prst="rect">
                <a:avLst/>
              </a:prstGeom>
              <a:blipFill rotWithShape="0">
                <a:blip r:embed="rId4"/>
                <a:stretch>
                  <a:fillRect l="-52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23884" y="2999704"/>
                <a:ext cx="112779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chemeClr val="tx1"/>
                    </a:solidFill>
                  </a:rPr>
                  <a:t>LCM: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60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3884" y="2999704"/>
                <a:ext cx="1127796" cy="865029"/>
              </a:xfrm>
              <a:prstGeom prst="rect">
                <a:avLst/>
              </a:prstGeom>
              <a:blipFill rotWithShape="0">
                <a:blip r:embed="rId5"/>
                <a:stretch>
                  <a:fillRect l="-105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840548" y="4367635"/>
                <a:ext cx="112779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chemeClr val="tx1"/>
                    </a:solidFill>
                  </a:rPr>
                  <a:t>LCM</a:t>
                </a:r>
                <a:r>
                  <a:rPr lang="en-GB" sz="2000" dirty="0" smtClean="0">
                    <a:solidFill>
                      <a:schemeClr val="tx1"/>
                    </a:solidFill>
                  </a:rPr>
                  <a:t>:</a:t>
                </a:r>
                <a:r>
                  <a:rPr lang="en-GB" sz="20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120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0548" y="4367635"/>
                <a:ext cx="1127796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199301" y="1616988"/>
                <a:ext cx="112779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chemeClr val="tx1"/>
                    </a:solidFill>
                  </a:rPr>
                  <a:t>LCM: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540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9301" y="1616988"/>
                <a:ext cx="1127796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852649" y="2999703"/>
                <a:ext cx="112779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chemeClr val="tx1"/>
                    </a:solidFill>
                  </a:rPr>
                  <a:t>LCM: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180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649" y="2999703"/>
                <a:ext cx="1127796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199300" y="4367634"/>
                <a:ext cx="112779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chemeClr val="tx1"/>
                    </a:solidFill>
                  </a:rPr>
                  <a:t>LCM: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144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9300" y="4367634"/>
                <a:ext cx="1127796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353517" y="113916"/>
            <a:ext cx="33542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Multiples and Factors Spider </a:t>
            </a:r>
            <a:r>
              <a:rPr lang="en-GB" sz="3200" b="1" i="1" dirty="0" smtClean="0"/>
              <a:t>4 - Answers</a:t>
            </a:r>
            <a:endParaRPr lang="en-GB" sz="3200" b="1" i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641951" y="3009603"/>
                <a:ext cx="112779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chemeClr val="tx1"/>
                    </a:solidFill>
                  </a:rPr>
                  <a:t>HCF: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1951" y="3009603"/>
                <a:ext cx="1127796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425637" y="3009603"/>
                <a:ext cx="112779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chemeClr val="tx1"/>
                    </a:solidFill>
                  </a:rPr>
                  <a:t>HCF: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18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5637" y="3009603"/>
                <a:ext cx="1127796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197180" y="5715690"/>
            <a:ext cx="165813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362993" y="5135453"/>
                <a:ext cx="186521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24 &amp; 30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2993" y="5135453"/>
                <a:ext cx="1865210" cy="1171975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69384" y="5283175"/>
                <a:ext cx="112779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chemeClr val="tx1"/>
                    </a:solidFill>
                  </a:rPr>
                  <a:t>HCF: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9384" y="5283175"/>
                <a:ext cx="1127796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194843" y="1140071"/>
            <a:ext cx="168150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362993" y="554083"/>
                <a:ext cx="186521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10 &amp; 15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2993" y="554083"/>
                <a:ext cx="1865210" cy="1171975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067047" y="710681"/>
                <a:ext cx="112779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chemeClr val="tx1"/>
                    </a:solidFill>
                  </a:rPr>
                  <a:t>HCF: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7047" y="710681"/>
                <a:ext cx="1127796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700932" y="5709566"/>
            <a:ext cx="211852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835722" y="5123578"/>
                <a:ext cx="186521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48 &amp; 72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722" y="5123578"/>
                <a:ext cx="1865210" cy="1171975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912784" y="5278689"/>
                <a:ext cx="112779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chemeClr val="tx1"/>
                    </a:solidFill>
                  </a:rPr>
                  <a:t>HCF: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2784" y="5278689"/>
                <a:ext cx="1127796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704935" y="1140070"/>
            <a:ext cx="217383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839725" y="562717"/>
                <a:ext cx="186521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60 &amp; 108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725" y="562717"/>
                <a:ext cx="1865210" cy="1171975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922318" y="707555"/>
                <a:ext cx="112779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 smtClean="0">
                    <a:solidFill>
                      <a:schemeClr val="tx1"/>
                    </a:solidFill>
                  </a:rPr>
                  <a:t>HCF: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2318" y="707555"/>
                <a:ext cx="1127796" cy="865029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6803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507</Words>
  <Application>Microsoft Office PowerPoint</Application>
  <PresentationFormat>Widescreen</PresentationFormat>
  <Paragraphs>172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Louise Lutwyche</cp:lastModifiedBy>
  <cp:revision>17</cp:revision>
  <cp:lastPrinted>2016-10-17T15:42:18Z</cp:lastPrinted>
  <dcterms:created xsi:type="dcterms:W3CDTF">2016-09-18T17:13:39Z</dcterms:created>
  <dcterms:modified xsi:type="dcterms:W3CDTF">2016-10-17T19:23:28Z</dcterms:modified>
</cp:coreProperties>
</file>