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3" r:id="rId3"/>
    <p:sldId id="265" r:id="rId4"/>
    <p:sldId id="270" r:id="rId5"/>
    <p:sldId id="269" r:id="rId6"/>
    <p:sldId id="268" r:id="rId7"/>
    <p:sldId id="267" r:id="rId8"/>
    <p:sldId id="272" r:id="rId9"/>
    <p:sldId id="256" r:id="rId10"/>
    <p:sldId id="257" r:id="rId11"/>
    <p:sldId id="258" r:id="rId12"/>
    <p:sldId id="259" r:id="rId13"/>
    <p:sldId id="260" r:id="rId14"/>
    <p:sldId id="261" r:id="rId15"/>
    <p:sldId id="262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08" autoAdjust="0"/>
    <p:restoredTop sz="94660"/>
  </p:normalViewPr>
  <p:slideViewPr>
    <p:cSldViewPr snapToGrid="0">
      <p:cViewPr varScale="1">
        <p:scale>
          <a:sx n="74" d="100"/>
          <a:sy n="74" d="100"/>
        </p:scale>
        <p:origin x="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79D3-DE0C-4A14-BE76-EF96C8E231B5}" type="datetimeFigureOut">
              <a:rPr lang="en-GB" smtClean="0"/>
              <a:t>02/07/2016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1A61-AB16-4544-8C88-E8DE49186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3699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79D3-DE0C-4A14-BE76-EF96C8E231B5}" type="datetimeFigureOut">
              <a:rPr lang="en-GB" smtClean="0"/>
              <a:t>02/07/2016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1A61-AB16-4544-8C88-E8DE49186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213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79D3-DE0C-4A14-BE76-EF96C8E231B5}" type="datetimeFigureOut">
              <a:rPr lang="en-GB" smtClean="0"/>
              <a:t>02/07/2016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1A61-AB16-4544-8C88-E8DE49186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5994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79D3-DE0C-4A14-BE76-EF96C8E231B5}" type="datetimeFigureOut">
              <a:rPr lang="en-GB" smtClean="0"/>
              <a:t>02/07/2016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1A61-AB16-4544-8C88-E8DE49186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813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79D3-DE0C-4A14-BE76-EF96C8E231B5}" type="datetimeFigureOut">
              <a:rPr lang="en-GB" smtClean="0"/>
              <a:t>02/07/2016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1A61-AB16-4544-8C88-E8DE49186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803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79D3-DE0C-4A14-BE76-EF96C8E231B5}" type="datetimeFigureOut">
              <a:rPr lang="en-GB" smtClean="0"/>
              <a:t>02/07/2016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1A61-AB16-4544-8C88-E8DE49186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489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79D3-DE0C-4A14-BE76-EF96C8E231B5}" type="datetimeFigureOut">
              <a:rPr lang="en-GB" smtClean="0"/>
              <a:t>02/07/2016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1A61-AB16-4544-8C88-E8DE49186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32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79D3-DE0C-4A14-BE76-EF96C8E231B5}" type="datetimeFigureOut">
              <a:rPr lang="en-GB" smtClean="0"/>
              <a:t>02/07/2016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1A61-AB16-4544-8C88-E8DE49186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177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79D3-DE0C-4A14-BE76-EF96C8E231B5}" type="datetimeFigureOut">
              <a:rPr lang="en-GB" smtClean="0"/>
              <a:t>02/07/2016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1A61-AB16-4544-8C88-E8DE49186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569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79D3-DE0C-4A14-BE76-EF96C8E231B5}" type="datetimeFigureOut">
              <a:rPr lang="en-GB" smtClean="0"/>
              <a:t>02/07/2016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1A61-AB16-4544-8C88-E8DE49186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902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79D3-DE0C-4A14-BE76-EF96C8E231B5}" type="datetimeFigureOut">
              <a:rPr lang="en-GB" smtClean="0"/>
              <a:t>02/07/2016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E1A61-AB16-4544-8C88-E8DE49186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043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279D3-DE0C-4A14-BE76-EF96C8E231B5}" type="datetimeFigureOut">
              <a:rPr lang="en-GB" smtClean="0"/>
              <a:t>02/07/2016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E1A61-AB16-4544-8C88-E8DE49186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045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e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7200" b="1" dirty="0" smtClean="0"/>
              <a:t>Ratio at work…</a:t>
            </a:r>
            <a:endParaRPr lang="en-GB" sz="7200" b="1" dirty="0"/>
          </a:p>
        </p:txBody>
      </p:sp>
      <p:pic>
        <p:nvPicPr>
          <p:cNvPr id="3" name="Picture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500" y="2739607"/>
            <a:ext cx="4869300" cy="3247879"/>
          </a:xfrm>
          <a:prstGeom prst="rect">
            <a:avLst/>
          </a:prstGeom>
        </p:spPr>
      </p:pic>
      <p:pic>
        <p:nvPicPr>
          <p:cNvPr id="1026" name="Picture 2" descr="http://i.dailymail.co.uk/i/pix/2013/04/23/article-2313245-00F6A773000004B0-173_634x482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2608564"/>
            <a:ext cx="4616838" cy="350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35250" y="1690688"/>
            <a:ext cx="6921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Click on </a:t>
            </a:r>
            <a:r>
              <a:rPr lang="en-GB" sz="3200" dirty="0" smtClean="0"/>
              <a:t>one of the pictures below: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97689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98463"/>
            <a:ext cx="9144000" cy="1201737"/>
          </a:xfrm>
        </p:spPr>
        <p:txBody>
          <a:bodyPr/>
          <a:lstStyle/>
          <a:p>
            <a:r>
              <a:rPr lang="en-GB" b="1" dirty="0" smtClean="0"/>
              <a:t>Ratio on site…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778000"/>
            <a:ext cx="9144000" cy="1206500"/>
          </a:xfrm>
        </p:spPr>
        <p:txBody>
          <a:bodyPr>
            <a:normAutofit/>
          </a:bodyPr>
          <a:lstStyle/>
          <a:p>
            <a:r>
              <a:rPr lang="en-GB" sz="4000" dirty="0"/>
              <a:t>Can you help this </a:t>
            </a:r>
            <a:r>
              <a:rPr lang="en-GB" sz="4000" dirty="0" smtClean="0"/>
              <a:t>building site </a:t>
            </a:r>
            <a:r>
              <a:rPr lang="en-GB" sz="4000" dirty="0"/>
              <a:t>with its ratio issues</a:t>
            </a:r>
            <a:r>
              <a:rPr lang="en-GB" sz="4000" dirty="0" smtClean="0"/>
              <a:t>?</a:t>
            </a:r>
            <a:endParaRPr lang="en-GB" sz="4000" dirty="0"/>
          </a:p>
        </p:txBody>
      </p:sp>
      <p:pic>
        <p:nvPicPr>
          <p:cNvPr id="2050" name="Picture 2" descr="http://i.dailymail.co.uk/i/pix/2013/04/23/article-2313245-00F6A773000004B0-173_634x4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238" y="2984500"/>
            <a:ext cx="4443524" cy="337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05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2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Delivering bricks…</a:t>
            </a:r>
            <a:endParaRPr lang="en-GB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272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dirty="0" smtClean="0"/>
              <a:t>For every </a:t>
            </a:r>
            <a:r>
              <a:rPr lang="en-GB" sz="3200" dirty="0" err="1" smtClean="0"/>
              <a:t>hod</a:t>
            </a:r>
            <a:r>
              <a:rPr lang="en-GB" sz="3200" dirty="0" smtClean="0"/>
              <a:t> carrier on the site there are 3 bricklayers.</a:t>
            </a:r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If I have 15 bricklayers on site, how many </a:t>
            </a:r>
            <a:r>
              <a:rPr lang="en-GB" sz="3200" dirty="0" err="1" smtClean="0"/>
              <a:t>hod</a:t>
            </a:r>
            <a:r>
              <a:rPr lang="en-GB" sz="3200" dirty="0" smtClean="0"/>
              <a:t> carriers do I need to hire?</a:t>
            </a:r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If I have a total of 12 people working with bricks, how many </a:t>
            </a:r>
            <a:r>
              <a:rPr lang="en-GB" sz="3200" dirty="0" err="1" smtClean="0"/>
              <a:t>hod</a:t>
            </a:r>
            <a:r>
              <a:rPr lang="en-GB" sz="3200" dirty="0" smtClean="0"/>
              <a:t> carriers are there?</a:t>
            </a:r>
            <a:endParaRPr lang="en-GB" sz="3200" dirty="0"/>
          </a:p>
        </p:txBody>
      </p:sp>
      <p:pic>
        <p:nvPicPr>
          <p:cNvPr id="2050" name="Picture 2" descr="http://c8.alamy.com/comp/A3E0BM/a-young-hod-carrier-worker-on-a-building-site-with-a-load-of-bricks-A3E0BM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51"/>
          <a:stretch/>
        </p:blipFill>
        <p:spPr bwMode="auto">
          <a:xfrm>
            <a:off x="434975" y="4853283"/>
            <a:ext cx="2778125" cy="1839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88900" y="3001049"/>
            <a:ext cx="3026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</a:t>
            </a:r>
            <a:r>
              <a:rPr lang="en-GB" sz="3200" b="1" dirty="0" smtClean="0">
                <a:solidFill>
                  <a:srgbClr val="FF0000"/>
                </a:solidFill>
              </a:rPr>
              <a:t>: 5</a:t>
            </a:r>
            <a:endParaRPr lang="en-GB" sz="3200" b="1" dirty="0" smtClean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82732" y="5188316"/>
            <a:ext cx="3026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</a:t>
            </a:r>
            <a:r>
              <a:rPr lang="en-GB" sz="3200" b="1" dirty="0" smtClean="0">
                <a:solidFill>
                  <a:srgbClr val="FF0000"/>
                </a:solidFill>
              </a:rPr>
              <a:t>: 3</a:t>
            </a:r>
            <a:endParaRPr lang="en-GB" sz="32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1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 smtClean="0"/>
              <a:t>On the tiles…</a:t>
            </a:r>
            <a:endParaRPr lang="en-GB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dirty="0" smtClean="0"/>
              <a:t>The bathroom designers have made a pattern using white and blue tiles in the ratio 2:3.</a:t>
            </a:r>
          </a:p>
          <a:p>
            <a:pPr marL="0" indent="0" algn="ctr">
              <a:buNone/>
            </a:pPr>
            <a:r>
              <a:rPr lang="en-GB" sz="3200" dirty="0" smtClean="0"/>
              <a:t>The bathroom needs a total of 160 tiles.</a:t>
            </a:r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How many of each colour tile do I need?</a:t>
            </a:r>
            <a:endParaRPr lang="en-GB" sz="3200" dirty="0"/>
          </a:p>
        </p:txBody>
      </p:sp>
      <p:pic>
        <p:nvPicPr>
          <p:cNvPr id="3074" name="Picture 2" descr="http://image.hominter.com/wspic/13_11_21/21e6597878/porcelain-bathroom-wall-tile-design-adt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784" y="4549180"/>
            <a:ext cx="3206432" cy="200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049045" y="3952502"/>
            <a:ext cx="30265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</a:t>
            </a:r>
            <a:r>
              <a:rPr lang="en-GB" sz="3200" b="1" dirty="0" smtClean="0">
                <a:solidFill>
                  <a:srgbClr val="FF0000"/>
                </a:solidFill>
              </a:rPr>
              <a:t>:</a:t>
            </a:r>
          </a:p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White – 64</a:t>
            </a:r>
          </a:p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Blue – 96 </a:t>
            </a:r>
            <a:endParaRPr lang="en-GB" sz="32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8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 smtClean="0"/>
              <a:t>Nailed it…</a:t>
            </a:r>
            <a:endParaRPr lang="en-GB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dirty="0" smtClean="0"/>
              <a:t>The site uses nails and screws in the ratio 4:3.</a:t>
            </a:r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On average they use 150 screws per day; how many nails do they use per day?</a:t>
            </a:r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One site used a total of 8000 nails. How many days were they on site?</a:t>
            </a:r>
            <a:endParaRPr lang="en-GB" sz="3200" dirty="0"/>
          </a:p>
        </p:txBody>
      </p:sp>
      <p:pic>
        <p:nvPicPr>
          <p:cNvPr id="4098" name="Picture 2" descr="http://s.productreview.com.au/products/images/a_4f5eb29bf067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352425"/>
            <a:ext cx="1838325" cy="174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32223" y="3866556"/>
            <a:ext cx="3327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</a:t>
            </a:r>
            <a:r>
              <a:rPr lang="en-GB" sz="3200" b="1" dirty="0" smtClean="0">
                <a:solidFill>
                  <a:srgbClr val="FF0000"/>
                </a:solidFill>
              </a:rPr>
              <a:t>: 200 nails</a:t>
            </a:r>
            <a:endParaRPr lang="en-GB" sz="3200" b="1" dirty="0" smtClean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82732" y="5448609"/>
            <a:ext cx="3026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</a:t>
            </a:r>
            <a:r>
              <a:rPr lang="en-GB" sz="3200" b="1" dirty="0" smtClean="0">
                <a:solidFill>
                  <a:srgbClr val="FF0000"/>
                </a:solidFill>
              </a:rPr>
              <a:t>: 40 days</a:t>
            </a:r>
            <a:endParaRPr lang="en-GB" sz="32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598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 smtClean="0"/>
              <a:t>Mix it up…</a:t>
            </a:r>
            <a:endParaRPr lang="en-GB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dirty="0" smtClean="0"/>
              <a:t>To mix concrete you mix cement, sand and aggregate in the ratio 1:2:6.</a:t>
            </a:r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If I need 180kg of concrete, how much of each ingredient do I need?</a:t>
            </a:r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If I only have 30kg of sand, how much concrete can I make?</a:t>
            </a:r>
            <a:endParaRPr lang="en-GB" sz="3200" dirty="0"/>
          </a:p>
        </p:txBody>
      </p:sp>
      <p:pic>
        <p:nvPicPr>
          <p:cNvPr id="5122" name="Picture 2" descr="http://eurotoolhirewalsall.co.uk/communities/9/000/001/517/579/images/6877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6" y="208757"/>
            <a:ext cx="1975908" cy="148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eb.cimc.com/res/products_en/vehicle/cementmixer/201002/P02010022240252829921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20831" y="190896"/>
            <a:ext cx="2452093" cy="1634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04623" y="4301985"/>
            <a:ext cx="107827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Answer: </a:t>
            </a:r>
            <a:r>
              <a:rPr lang="en-GB" sz="3200" b="1" dirty="0" smtClean="0">
                <a:solidFill>
                  <a:srgbClr val="FF0000"/>
                </a:solidFill>
              </a:rPr>
              <a:t>Cement 20kg, Sand 40kg, Aggregate 120kg </a:t>
            </a:r>
            <a:endParaRPr lang="en-GB" sz="32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82732" y="5463123"/>
            <a:ext cx="3026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</a:t>
            </a:r>
            <a:r>
              <a:rPr lang="en-GB" sz="3200" b="1" dirty="0" smtClean="0">
                <a:solidFill>
                  <a:srgbClr val="FF0000"/>
                </a:solidFill>
              </a:rPr>
              <a:t>: 135kg</a:t>
            </a:r>
            <a:endParaRPr lang="en-GB" sz="32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453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 smtClean="0"/>
              <a:t>Digging a hole…</a:t>
            </a:r>
            <a:endParaRPr lang="en-GB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dirty="0" smtClean="0"/>
              <a:t>One</a:t>
            </a:r>
            <a:r>
              <a:rPr lang="en-GB" sz="3200" dirty="0" smtClean="0"/>
              <a:t> mechanical digger can dig the foundations for a house in 3 days.</a:t>
            </a:r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How long will it take:</a:t>
            </a:r>
          </a:p>
          <a:p>
            <a:pPr marL="0" indent="0" algn="ctr">
              <a:buNone/>
            </a:pPr>
            <a:endParaRPr lang="en-GB" sz="3200" dirty="0" smtClean="0"/>
          </a:p>
          <a:p>
            <a:pPr marL="0" indent="0" algn="ctr">
              <a:buNone/>
            </a:pPr>
            <a:r>
              <a:rPr lang="en-GB" sz="3200" dirty="0" smtClean="0"/>
              <a:t>2 diggers?</a:t>
            </a:r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3 diggers?</a:t>
            </a:r>
            <a:endParaRPr lang="en-GB" sz="3200" dirty="0"/>
          </a:p>
        </p:txBody>
      </p:sp>
      <p:pic>
        <p:nvPicPr>
          <p:cNvPr id="1026" name="Picture 2" descr="http://www.cwplant.co.uk/wp-content/uploads/2013/01/JCB-8085-ZTS-IMAGE-11-e13584559987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67" y="3933825"/>
            <a:ext cx="3347479" cy="251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006612" y="4360041"/>
            <a:ext cx="3342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</a:t>
            </a:r>
            <a:r>
              <a:rPr lang="en-GB" sz="3200" b="1" dirty="0" smtClean="0">
                <a:solidFill>
                  <a:srgbClr val="FF0000"/>
                </a:solidFill>
              </a:rPr>
              <a:t>: 1.5 days</a:t>
            </a:r>
            <a:endParaRPr lang="en-GB" sz="3200" b="1" dirty="0" smtClean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06612" y="5504920"/>
            <a:ext cx="3109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</a:t>
            </a:r>
            <a:r>
              <a:rPr lang="en-GB" sz="3200" b="1" dirty="0" smtClean="0">
                <a:solidFill>
                  <a:srgbClr val="FF0000"/>
                </a:solidFill>
              </a:rPr>
              <a:t>: 1 day</a:t>
            </a:r>
            <a:endParaRPr lang="en-GB" sz="32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53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83069" y="939800"/>
            <a:ext cx="627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Now go to the office:</a:t>
            </a:r>
            <a:endParaRPr lang="en-GB" sz="4000" b="1" dirty="0"/>
          </a:p>
        </p:txBody>
      </p:sp>
      <p:pic>
        <p:nvPicPr>
          <p:cNvPr id="4" name="Pictur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19" y="2206207"/>
            <a:ext cx="4869300" cy="324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1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79549"/>
            <a:ext cx="9144000" cy="1230401"/>
          </a:xfrm>
        </p:spPr>
        <p:txBody>
          <a:bodyPr/>
          <a:lstStyle/>
          <a:p>
            <a:r>
              <a:rPr lang="en-GB" b="1" dirty="0" smtClean="0"/>
              <a:t>Ratio at the office…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998952"/>
            <a:ext cx="9144000" cy="1558835"/>
          </a:xfrm>
        </p:spPr>
        <p:txBody>
          <a:bodyPr>
            <a:normAutofit/>
          </a:bodyPr>
          <a:lstStyle/>
          <a:p>
            <a:r>
              <a:rPr lang="en-GB" sz="4000" dirty="0" smtClean="0"/>
              <a:t>Can you help this office with its ratio issues?</a:t>
            </a:r>
            <a:endParaRPr lang="en-GB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515" y="3285707"/>
            <a:ext cx="4869300" cy="324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7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 smtClean="0"/>
              <a:t>The office ratio…</a:t>
            </a:r>
            <a:endParaRPr lang="en-GB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683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dirty="0" smtClean="0"/>
              <a:t>There are 40 people working at the office in total.</a:t>
            </a: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The ratio of women to men is 3:2.</a:t>
            </a:r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How many of each gender work at the office?</a:t>
            </a:r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165" y="4155332"/>
            <a:ext cx="3689134" cy="24901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54602" y="4615585"/>
            <a:ext cx="30265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Answer:</a:t>
            </a:r>
          </a:p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24 women</a:t>
            </a:r>
          </a:p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16 men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84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 smtClean="0"/>
              <a:t>Hot beverages…</a:t>
            </a:r>
            <a:endParaRPr lang="en-GB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83956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dirty="0" smtClean="0"/>
              <a:t>In one section there are 14 people.</a:t>
            </a: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These people drink tea or coffee in the ratio 3:4 (they always have the same).</a:t>
            </a:r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I know there have been 12 cups of tea drunk to today (there are 12 used tea bags on the kitchen side) but how many coffees have been drunk?</a:t>
            </a:r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589" y="4881092"/>
            <a:ext cx="3743916" cy="18348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82732" y="5259927"/>
            <a:ext cx="30265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Answer:</a:t>
            </a:r>
          </a:p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16 coffees</a:t>
            </a:r>
          </a:p>
        </p:txBody>
      </p:sp>
    </p:spTree>
    <p:extLst>
      <p:ext uri="{BB962C8B-B14F-4D97-AF65-F5344CB8AC3E}">
        <p14:creationId xmlns:p14="http://schemas.microsoft.com/office/powerpoint/2010/main" val="245582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 smtClean="0"/>
              <a:t>Biscuits…</a:t>
            </a:r>
            <a:endParaRPr lang="en-GB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dirty="0" smtClean="0"/>
              <a:t>Terry and Jenny work in the same section of the office.</a:t>
            </a:r>
          </a:p>
          <a:p>
            <a:pPr marL="0" indent="0" algn="ctr">
              <a:buNone/>
            </a:pPr>
            <a:r>
              <a:rPr lang="en-GB" sz="3200" dirty="0" smtClean="0"/>
              <a:t>They eat biscuits in the ratio 3:2.</a:t>
            </a:r>
          </a:p>
          <a:p>
            <a:pPr marL="0" indent="0" algn="ctr">
              <a:buNone/>
            </a:pPr>
            <a:r>
              <a:rPr lang="en-GB" sz="3200" dirty="0" smtClean="0"/>
              <a:t>A packet contains 20 biscuits.</a:t>
            </a:r>
          </a:p>
          <a:p>
            <a:pPr marL="0" indent="0" algn="ctr">
              <a:buNone/>
            </a:pPr>
            <a:r>
              <a:rPr lang="en-GB" sz="3200" dirty="0" smtClean="0"/>
              <a:t>How many of those will Terry eat?</a:t>
            </a:r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If a packet of biscuits costs 60p, how much should Jenny pay towards it?</a:t>
            </a:r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068" y="5247068"/>
            <a:ext cx="1610932" cy="16109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64451" y="3488443"/>
            <a:ext cx="24083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Answer:</a:t>
            </a:r>
          </a:p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12 biscuits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82732" y="5513925"/>
            <a:ext cx="30265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Answer:</a:t>
            </a:r>
          </a:p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24p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79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 smtClean="0"/>
              <a:t>Pens in the pot…</a:t>
            </a:r>
            <a:endParaRPr lang="en-GB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07" y="1825625"/>
            <a:ext cx="11449319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dirty="0" smtClean="0"/>
              <a:t>Sylvia has 16 black pens, 12 red pens and 6 blue pens in her stock cupboard. What is the ratio of black to red to blue pens in its simplest form?</a:t>
            </a:r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David takes a black pen, two red pens and a blue pen.</a:t>
            </a: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What is the ratio of black to red to blue pens in its simplest form now?</a:t>
            </a:r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612" y="4997003"/>
            <a:ext cx="1695282" cy="16906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7801" y="4997003"/>
            <a:ext cx="1695282" cy="16906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87166" y="2648504"/>
            <a:ext cx="30265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Answer:</a:t>
            </a:r>
          </a:p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8:6:3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93579" y="5234682"/>
            <a:ext cx="30265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Answer:</a:t>
            </a:r>
          </a:p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3:2:1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78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 smtClean="0"/>
              <a:t>Does not compute…</a:t>
            </a:r>
            <a:endParaRPr lang="en-GB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dirty="0" smtClean="0"/>
              <a:t>Office guidelines say that for every hour I spend at my computer, I must have 15 minutes away from it.</a:t>
            </a:r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What is the ratio of computer to non-computer time in its simplest form?</a:t>
            </a:r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If spend 10 hours at work, how many hours should I be at the computer, assuming I follow these guidelines?</a:t>
            </a:r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5" y="0"/>
            <a:ext cx="2098183" cy="20981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25802" y="3794724"/>
            <a:ext cx="30265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Answer:</a:t>
            </a:r>
          </a:p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4:1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82732" y="5845177"/>
            <a:ext cx="3026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Answer: 8 hours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36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 smtClean="0"/>
              <a:t>Populating a spreadsheet…</a:t>
            </a:r>
            <a:endParaRPr lang="en-GB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8344"/>
            <a:ext cx="10515600" cy="48424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dirty="0" smtClean="0"/>
              <a:t>I takes 2 people 12 hours to populate a spreadsheet with all the necessary information required.</a:t>
            </a:r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How long will it take:</a:t>
            </a:r>
          </a:p>
          <a:p>
            <a:pPr marL="0" indent="0" algn="ctr">
              <a:buNone/>
            </a:pPr>
            <a:endParaRPr lang="en-GB" sz="3200" dirty="0" smtClean="0"/>
          </a:p>
          <a:p>
            <a:pPr marL="0" indent="0" algn="ctr">
              <a:buNone/>
            </a:pPr>
            <a:r>
              <a:rPr lang="en-GB" sz="3200" dirty="0" smtClean="0"/>
              <a:t>4 people?</a:t>
            </a:r>
          </a:p>
          <a:p>
            <a:pPr marL="0" indent="0" algn="ctr">
              <a:buNone/>
            </a:pPr>
            <a:endParaRPr lang="en-GB" sz="3200" dirty="0" smtClean="0"/>
          </a:p>
          <a:p>
            <a:pPr marL="0" indent="0" algn="ctr">
              <a:buNone/>
            </a:pPr>
            <a:r>
              <a:rPr lang="en-GB" sz="3200" dirty="0" smtClean="0"/>
              <a:t>3 people?</a:t>
            </a:r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26" y="4923100"/>
            <a:ext cx="3048000" cy="17769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73532" y="4224271"/>
            <a:ext cx="3026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Answer: 6 hours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73532" y="5351172"/>
            <a:ext cx="3026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Answer: 8 hours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08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.dailymail.co.uk/i/pix/2013/04/23/article-2313245-00F6A773000004B0-173_634x482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550" y="2341864"/>
            <a:ext cx="4616838" cy="350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83069" y="939800"/>
            <a:ext cx="627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Now go to the building site: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312138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669</Words>
  <Application>Microsoft Office PowerPoint</Application>
  <PresentationFormat>Widescreen</PresentationFormat>
  <Paragraphs>104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Ratio at work…</vt:lpstr>
      <vt:lpstr>Ratio on site…</vt:lpstr>
      <vt:lpstr>Delivering bricks…</vt:lpstr>
      <vt:lpstr>On the tiles…</vt:lpstr>
      <vt:lpstr>Nailed it…</vt:lpstr>
      <vt:lpstr>Mix it up…</vt:lpstr>
      <vt:lpstr>Digging a hole…</vt:lpstr>
      <vt:lpstr>PowerPoint Presentation</vt:lpstr>
      <vt:lpstr>Ratio at the office…</vt:lpstr>
      <vt:lpstr>The office ratio…</vt:lpstr>
      <vt:lpstr>Hot beverages…</vt:lpstr>
      <vt:lpstr>Biscuits…</vt:lpstr>
      <vt:lpstr>Pens in the pot…</vt:lpstr>
      <vt:lpstr>Does not compute…</vt:lpstr>
      <vt:lpstr>Populating a spreadsheet…</vt:lpstr>
      <vt:lpstr>PowerPoint Presentation</vt:lpstr>
    </vt:vector>
  </TitlesOfParts>
  <Company>Roedean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Ratio at work…</dc:title>
  <dc:creator>A.Lutwyche</dc:creator>
  <cp:lastModifiedBy>Louise Lutwyche</cp:lastModifiedBy>
  <cp:revision>31</cp:revision>
  <dcterms:created xsi:type="dcterms:W3CDTF">2016-06-27T06:03:27Z</dcterms:created>
  <dcterms:modified xsi:type="dcterms:W3CDTF">2016-07-02T14:16:32Z</dcterms:modified>
</cp:coreProperties>
</file>