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70" r:id="rId10"/>
    <p:sldId id="264" r:id="rId11"/>
    <p:sldId id="266" r:id="rId12"/>
    <p:sldId id="265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93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12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10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3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81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74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90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45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0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285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D1276-81EF-4EF7-91E2-1D0F8727210C}" type="datetimeFigureOut">
              <a:rPr lang="en-GB" smtClean="0"/>
              <a:t>15/06/2016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438B7-B975-4780-BB6E-BFA5E77A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33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18.png"/><Relationship Id="rId2" Type="http://schemas.openxmlformats.org/officeDocument/2006/relationships/image" Target="../media/image17.png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jpeg"/><Relationship Id="rId4" Type="http://schemas.openxmlformats.org/officeDocument/2006/relationships/image" Target="../media/image4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eg"/><Relationship Id="rId4" Type="http://schemas.openxmlformats.org/officeDocument/2006/relationships/image" Target="../media/image4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07584"/>
            <a:ext cx="9144000" cy="1230402"/>
          </a:xfrm>
        </p:spPr>
        <p:txBody>
          <a:bodyPr>
            <a:normAutofit/>
          </a:bodyPr>
          <a:lstStyle/>
          <a:p>
            <a:r>
              <a:rPr lang="en-GB" sz="7200" b="1" dirty="0" smtClean="0"/>
              <a:t>Expanding brackets</a:t>
            </a:r>
            <a:endParaRPr lang="en-GB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30061"/>
            <a:ext cx="9144000" cy="1655762"/>
          </a:xfrm>
        </p:spPr>
        <p:txBody>
          <a:bodyPr>
            <a:normAutofit/>
          </a:bodyPr>
          <a:lstStyle/>
          <a:p>
            <a:r>
              <a:rPr lang="en-GB" sz="3200" i="1" dirty="0" smtClean="0"/>
              <a:t>An investigation…</a:t>
            </a:r>
            <a:endParaRPr lang="en-GB" sz="3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174" y="3155320"/>
            <a:ext cx="4291652" cy="292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6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6000" b="1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4147" b="-17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 smtClean="0"/>
                  <a:t>Easy!</a:t>
                </a:r>
              </a:p>
              <a:p>
                <a:pPr marL="0" indent="0" algn="ctr">
                  <a:buNone/>
                </a:pPr>
                <a:endParaRPr lang="en-GB" sz="4000" dirty="0"/>
              </a:p>
              <a:p>
                <a:pPr marL="0" indent="0" algn="ctr">
                  <a:buNone/>
                </a:pPr>
                <a:r>
                  <a:rPr lang="en-GB" sz="4000" dirty="0" smtClean="0"/>
                  <a:t>Anything “to the power 0” is 1.</a:t>
                </a:r>
              </a:p>
              <a:p>
                <a:pPr marL="0" indent="0" algn="ctr">
                  <a:buNone/>
                </a:pPr>
                <a:endParaRPr lang="en-GB" sz="4000" dirty="0"/>
              </a:p>
              <a:p>
                <a:pPr marL="0" indent="0" algn="ctr">
                  <a:buNone/>
                </a:pPr>
                <a:r>
                  <a:rPr lang="en-GB" sz="4000" i="1" dirty="0" smtClean="0"/>
                  <a:t>Answer: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9129" y1="97115" x2="59129" y2="9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" y="4454170"/>
            <a:ext cx="2785208" cy="24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84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6000" b="1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4147" b="-17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 smtClean="0"/>
                  <a:t>Easy!</a:t>
                </a:r>
              </a:p>
              <a:p>
                <a:pPr marL="0" indent="0" algn="ctr">
                  <a:buNone/>
                </a:pPr>
                <a:endParaRPr lang="en-GB" sz="4000" dirty="0"/>
              </a:p>
              <a:p>
                <a:pPr marL="0" indent="0" algn="ctr">
                  <a:buNone/>
                </a:pPr>
                <a:r>
                  <a:rPr lang="en-GB" sz="4000" dirty="0" smtClean="0"/>
                  <a:t>That’s just itself – it doesn’t change.</a:t>
                </a:r>
              </a:p>
              <a:p>
                <a:pPr marL="0" indent="0" algn="ctr">
                  <a:buNone/>
                </a:pPr>
                <a:endParaRPr lang="en-GB" sz="4000" dirty="0"/>
              </a:p>
              <a:p>
                <a:pPr marL="0" indent="0" algn="ctr">
                  <a:buNone/>
                </a:pPr>
                <a:r>
                  <a:rPr lang="en-GB" sz="4000" dirty="0" smtClean="0"/>
                  <a:t>Answer: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9129" y1="97115" x2="59129" y2="9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" y="4454170"/>
            <a:ext cx="2785208" cy="24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7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79381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000" b="1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79381"/>
                <a:ext cx="10515600" cy="1325563"/>
              </a:xfrm>
              <a:blipFill rotWithShape="0">
                <a:blip r:embed="rId2"/>
                <a:stretch>
                  <a:fillRect t="-4128" b="-169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7" y="5285378"/>
            <a:ext cx="10515600" cy="7856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i="1" dirty="0" smtClean="0">
                <a:latin typeface="Calibri" panose="020F0502020204030204" pitchFamily="34" charset="0"/>
              </a:rPr>
              <a:t>Answer: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362828"/>
              </p:ext>
            </p:extLst>
          </p:nvPr>
        </p:nvGraphicFramePr>
        <p:xfrm>
          <a:off x="3369800" y="2251494"/>
          <a:ext cx="5400000" cy="29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1800000"/>
                <a:gridCol w="1800000"/>
              </a:tblGrid>
              <a:tr h="972000"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ctr"/>
                      <a:endParaRPr lang="en-GB" sz="4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09038" y="2555059"/>
                <a:ext cx="6825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038" y="2555059"/>
                <a:ext cx="682580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77978" y="3278934"/>
                <a:ext cx="6825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78" y="3278934"/>
                <a:ext cx="682580" cy="83099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30380" y="2294628"/>
                <a:ext cx="6825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380" y="2294628"/>
                <a:ext cx="682580" cy="83099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7824" y="4271955"/>
                <a:ext cx="8242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824" y="4271955"/>
                <a:ext cx="824239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453125" y="2290774"/>
                <a:ext cx="8242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125" y="2290774"/>
                <a:ext cx="824239" cy="830997"/>
              </a:xfrm>
              <a:prstGeom prst="rect">
                <a:avLst/>
              </a:prstGeom>
              <a:blipFill rotWithShape="0">
                <a:blip r:embed="rId8"/>
                <a:stretch>
                  <a:fillRect l="-2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99447" y="3275824"/>
                <a:ext cx="918688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447" y="3275824"/>
                <a:ext cx="918688" cy="84773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66004" y="4300094"/>
                <a:ext cx="918688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004" y="4300094"/>
                <a:ext cx="918688" cy="84773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56720" y="3287758"/>
                <a:ext cx="118270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𝒙𝒚</m:t>
                      </m:r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720" y="3287758"/>
                <a:ext cx="1182707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67437" y="4259973"/>
                <a:ext cx="118270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𝒙𝒚</m:t>
                      </m:r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7437" y="4259973"/>
                <a:ext cx="1182707" cy="830997"/>
              </a:xfrm>
              <a:prstGeom prst="rect">
                <a:avLst/>
              </a:prstGeom>
              <a:blipFill rotWithShape="0">
                <a:blip r:embed="rId12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547313" y="1421536"/>
            <a:ext cx="3097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Still easy!</a:t>
            </a:r>
            <a:endParaRPr lang="en-GB" sz="4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" y="4454170"/>
            <a:ext cx="2785208" cy="2403831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>
            <a:off x="922602" y="5934160"/>
            <a:ext cx="10515600" cy="785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GB" sz="4000" i="1" dirty="0" smtClean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947743" y="5880692"/>
                <a:ext cx="10515600" cy="78561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i="1" dirty="0" smtClean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743" y="5880692"/>
                <a:ext cx="10515600" cy="78561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25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36517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000" b="1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36517"/>
                <a:ext cx="10515600" cy="1325563"/>
              </a:xfrm>
              <a:blipFill rotWithShape="0">
                <a:blip r:embed="rId2"/>
                <a:stretch>
                  <a:fillRect t="-4128" b="-169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71101"/>
            <a:ext cx="10515600" cy="8143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i="1" dirty="0" smtClean="0">
                <a:latin typeface="Calibri" panose="020F0502020204030204" pitchFamily="34" charset="0"/>
              </a:rPr>
              <a:t>Answer: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499642"/>
              </p:ext>
            </p:extLst>
          </p:nvPr>
        </p:nvGraphicFramePr>
        <p:xfrm>
          <a:off x="2458809" y="2357897"/>
          <a:ext cx="7046607" cy="29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607"/>
                <a:gridCol w="1980000"/>
                <a:gridCol w="1980000"/>
                <a:gridCol w="1980000"/>
              </a:tblGrid>
              <a:tr h="972000"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72000">
                <a:tc>
                  <a:txBody>
                    <a:bodyPr/>
                    <a:lstStyle/>
                    <a:p>
                      <a:pPr algn="ctr"/>
                      <a:endParaRPr lang="en-GB" sz="4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73966" y="2663869"/>
                <a:ext cx="6825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966" y="2663869"/>
                <a:ext cx="682580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77755" y="3387744"/>
                <a:ext cx="6825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755" y="3387744"/>
                <a:ext cx="682580" cy="83099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18913" y="2439880"/>
                <a:ext cx="8897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913" y="2439880"/>
                <a:ext cx="889711" cy="83099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87601" y="4380765"/>
                <a:ext cx="8242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601" y="4380765"/>
                <a:ext cx="824239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22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99782" y="2439880"/>
                <a:ext cx="1569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48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782" y="2439880"/>
                <a:ext cx="1569074" cy="83099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15694" y="3384230"/>
                <a:ext cx="918688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694" y="3384230"/>
                <a:ext cx="918688" cy="84773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077212" y="4359235"/>
                <a:ext cx="918688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12" y="4359235"/>
                <a:ext cx="918688" cy="84773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29468" y="3371755"/>
                <a:ext cx="1578747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468" y="3371755"/>
                <a:ext cx="1578747" cy="84773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71369" y="4371074"/>
                <a:ext cx="1577648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369" y="4371074"/>
                <a:ext cx="1577648" cy="84773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06189" y="2435748"/>
                <a:ext cx="8897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6189" y="2435748"/>
                <a:ext cx="889711" cy="83099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15187" y="3384230"/>
                <a:ext cx="1895338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187" y="3384230"/>
                <a:ext cx="1895338" cy="84773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615181" y="4361279"/>
                <a:ext cx="1933981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181" y="4361279"/>
                <a:ext cx="1933981" cy="84773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547313" y="1421536"/>
            <a:ext cx="3097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Not so easy!</a:t>
            </a:r>
            <a:endParaRPr lang="en-GB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9501115" y="823040"/>
            <a:ext cx="2458766" cy="83099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7030A0"/>
                </a:solidFill>
              </a:rPr>
              <a:t>Where did this line come from?</a:t>
            </a:r>
            <a:endParaRPr lang="en-GB" sz="2400" i="1" dirty="0">
              <a:solidFill>
                <a:srgbClr val="7030A0"/>
              </a:solidFill>
            </a:endParaRPr>
          </a:p>
        </p:txBody>
      </p:sp>
      <p:cxnSp>
        <p:nvCxnSpPr>
          <p:cNvPr id="20" name="Straight Arrow Connector 19"/>
          <p:cNvCxnSpPr>
            <a:stCxn id="18" idx="2"/>
          </p:cNvCxnSpPr>
          <p:nvPr/>
        </p:nvCxnSpPr>
        <p:spPr>
          <a:xfrm flipH="1">
            <a:off x="9308215" y="1654037"/>
            <a:ext cx="1422283" cy="100019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8" y="5501091"/>
            <a:ext cx="2690884" cy="1286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411840" y="5919848"/>
                <a:ext cx="5536837" cy="72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840" y="5919848"/>
                <a:ext cx="5536837" cy="72180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90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GB" sz="6000" b="1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4147" b="-17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There must be an easier way!!!!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 smtClean="0"/>
              <a:t>Are there any patterns in our results?</a:t>
            </a:r>
          </a:p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r>
              <a:rPr lang="en-GB" sz="4000" dirty="0" smtClean="0"/>
              <a:t>Let’s have a look…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6397"/>
            <a:ext cx="2191603" cy="219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1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38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Our previous results: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85426595"/>
                  </p:ext>
                </p:extLst>
              </p:nvPr>
            </p:nvGraphicFramePr>
            <p:xfrm>
              <a:off x="566733" y="1487867"/>
              <a:ext cx="11039525" cy="23262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67525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85426595"/>
                  </p:ext>
                </p:extLst>
              </p:nvPr>
            </p:nvGraphicFramePr>
            <p:xfrm>
              <a:off x="566733" y="1487867"/>
              <a:ext cx="11039525" cy="23262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67525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  <a:gridCol w="1008000"/>
                  </a:tblGrid>
                  <a:tr h="465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r="-460991" b="-419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596970" r="-401212" b="-419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5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98701" r="-460991" b="-3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493373" t="-98701" r="-498193" b="-3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692771" t="-98701" r="-298795" b="-3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5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01316" r="-460991" b="-2184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396364" t="-201316" r="-601818" b="-2184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596970" t="-201316" r="-401212" b="-2184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97576" t="-201316" r="-200606" b="-2184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54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97403" r="-460991" b="-115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293976" t="-297403" r="-697590" b="-115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493373" t="-297403" r="-498193" b="-115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692771" t="-297403" r="-298795" b="-115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92169" t="-297403" r="-99398" b="-115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44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402632" r="-460991" b="-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195758" t="-402632" r="-802424" b="-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396364" t="-402632" r="-601818" b="-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596970" t="-402632" r="-401212" b="-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97576" t="-402632" r="-200606" b="-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998182" t="-402632" b="-1710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551935" y="3987115"/>
            <a:ext cx="11063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Can you predict what the next row will look like?</a:t>
            </a:r>
            <a:endParaRPr lang="en-GB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47813" y="4609074"/>
            <a:ext cx="11063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Can you explain how you got your result?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56051" y="5259865"/>
            <a:ext cx="11063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i="1" dirty="0" smtClean="0"/>
              <a:t>The answer to both those questions is “Yes” by the way, or at the very least you can have a go!</a:t>
            </a:r>
            <a:endParaRPr lang="en-GB" sz="40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57500" y="3342730"/>
                <a:ext cx="465993" cy="4689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0" y="3342730"/>
                <a:ext cx="465993" cy="468975"/>
              </a:xfrm>
              <a:prstGeom prst="rect">
                <a:avLst/>
              </a:prstGeom>
              <a:blipFill rotWithShape="0">
                <a:blip r:embed="rId3"/>
                <a:stretch>
                  <a:fillRect l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66492" y="3336868"/>
                <a:ext cx="1022839" cy="470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492" y="3336868"/>
                <a:ext cx="1022839" cy="470000"/>
              </a:xfrm>
              <a:prstGeom prst="rect">
                <a:avLst/>
              </a:prstGeom>
              <a:blipFill rotWithShape="0">
                <a:blip r:embed="rId4"/>
                <a:stretch>
                  <a:fillRect b="-11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53196" y="3331007"/>
                <a:ext cx="1022839" cy="470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196" y="3331007"/>
                <a:ext cx="1022839" cy="470000"/>
              </a:xfrm>
              <a:prstGeom prst="rect">
                <a:avLst/>
              </a:prstGeom>
              <a:blipFill rotWithShape="0">
                <a:blip r:embed="rId5"/>
                <a:stretch>
                  <a:fillRect l="-4167" b="-10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496298" y="3331006"/>
                <a:ext cx="1022839" cy="470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𝒙𝒚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298" y="3331006"/>
                <a:ext cx="1022839" cy="470000"/>
              </a:xfrm>
              <a:prstGeom prst="rect">
                <a:avLst/>
              </a:prstGeom>
              <a:blipFill rotWithShape="0">
                <a:blip r:embed="rId6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826252" y="3336867"/>
                <a:ext cx="465993" cy="4689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6252" y="3336867"/>
                <a:ext cx="465993" cy="468975"/>
              </a:xfrm>
              <a:prstGeom prst="rect">
                <a:avLst/>
              </a:prstGeom>
              <a:blipFill rotWithShape="0">
                <a:blip r:embed="rId7"/>
                <a:stretch>
                  <a:fillRect l="-17105" b="-10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2" r="24693"/>
          <a:stretch/>
        </p:blipFill>
        <p:spPr>
          <a:xfrm>
            <a:off x="11000095" y="5455331"/>
            <a:ext cx="1173707" cy="140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2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25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77" y="198074"/>
            <a:ext cx="11904785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The coefficients make Pascal’s Triangle:</a:t>
            </a:r>
            <a:endParaRPr lang="en-GB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371" y="1468315"/>
            <a:ext cx="5595395" cy="490610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481" y="4557051"/>
            <a:ext cx="1690077" cy="2095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975" y="1545589"/>
            <a:ext cx="2333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2060"/>
                </a:solidFill>
              </a:rPr>
              <a:t>“To the power 0”</a:t>
            </a:r>
            <a:endParaRPr lang="en-GB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4827" y="1981327"/>
            <a:ext cx="2333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“To the power 1”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4827" y="2419209"/>
            <a:ext cx="2333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</a:rPr>
              <a:t>“To the power 2”</a:t>
            </a:r>
            <a:endParaRPr lang="en-GB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4827" y="2869966"/>
            <a:ext cx="2333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7030A0"/>
                </a:solidFill>
              </a:rPr>
              <a:t>“To the power 3”</a:t>
            </a:r>
            <a:endParaRPr lang="en-GB" sz="24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4827" y="3282090"/>
            <a:ext cx="2333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4">
                    <a:lumMod val="75000"/>
                  </a:schemeClr>
                </a:solidFill>
              </a:rPr>
              <a:t>“To the power 4”</a:t>
            </a: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1" name="Straight Arrow Connector 10"/>
          <p:cNvCxnSpPr>
            <a:stCxn id="3" idx="3"/>
          </p:cNvCxnSpPr>
          <p:nvPr/>
        </p:nvCxnSpPr>
        <p:spPr>
          <a:xfrm flipV="1">
            <a:off x="3080199" y="1751528"/>
            <a:ext cx="2638021" cy="24894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3"/>
          </p:cNvCxnSpPr>
          <p:nvPr/>
        </p:nvCxnSpPr>
        <p:spPr>
          <a:xfrm>
            <a:off x="3078051" y="2212160"/>
            <a:ext cx="2382591" cy="30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</p:cNvCxnSpPr>
          <p:nvPr/>
        </p:nvCxnSpPr>
        <p:spPr>
          <a:xfrm>
            <a:off x="3078051" y="2650042"/>
            <a:ext cx="2099256" cy="300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3"/>
          </p:cNvCxnSpPr>
          <p:nvPr/>
        </p:nvCxnSpPr>
        <p:spPr>
          <a:xfrm flipV="1">
            <a:off x="3078051" y="3090930"/>
            <a:ext cx="1841679" cy="986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3"/>
          </p:cNvCxnSpPr>
          <p:nvPr/>
        </p:nvCxnSpPr>
        <p:spPr>
          <a:xfrm>
            <a:off x="3078051" y="3512923"/>
            <a:ext cx="1648495" cy="301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39581" y="3726054"/>
            <a:ext cx="2305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Blaise Pascal 1623-1662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27470" y="4141552"/>
            <a:ext cx="2759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/>
              <a:t>Can you spot any patterns? </a:t>
            </a:r>
            <a:endParaRPr lang="en-GB" sz="28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220846" y="5287864"/>
            <a:ext cx="2759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/>
              <a:t>How do you get the next row? </a:t>
            </a:r>
            <a:endParaRPr lang="en-GB" sz="28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7379595" y="1545589"/>
            <a:ext cx="4665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What is a coefficient you say?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377447" y="2097235"/>
                <a:ext cx="4665866" cy="528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For example: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7447" y="2097235"/>
                <a:ext cx="4665866" cy="528093"/>
              </a:xfrm>
              <a:prstGeom prst="rect">
                <a:avLst/>
              </a:prstGeom>
              <a:blipFill rotWithShape="0">
                <a:blip r:embed="rId4"/>
                <a:stretch>
                  <a:fillRect t="-9195" b="-321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>
          <a:xfrm>
            <a:off x="10367493" y="2147765"/>
            <a:ext cx="283335" cy="4131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8656562" y="3117656"/>
            <a:ext cx="2781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The coefficient</a:t>
            </a:r>
            <a:endParaRPr lang="en-GB" sz="2800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>
            <a:stCxn id="13" idx="0"/>
            <a:endCxn id="12" idx="3"/>
          </p:cNvCxnSpPr>
          <p:nvPr/>
        </p:nvCxnSpPr>
        <p:spPr>
          <a:xfrm flipV="1">
            <a:off x="10047481" y="2500426"/>
            <a:ext cx="361505" cy="6172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43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22" grpId="0"/>
      <p:bldP spid="24" grpId="0"/>
      <p:bldP spid="25" grpId="0"/>
      <p:bldP spid="10" grpId="0"/>
      <p:bldP spid="19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Pascal was a “thief”!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927" y="1762870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4000" dirty="0" smtClean="0"/>
              <a:t>Whilst this triangle bears Pascal’s name (from the 17</a:t>
            </a:r>
            <a:r>
              <a:rPr lang="en-GB" sz="4000" baseline="30000" dirty="0" smtClean="0"/>
              <a:t>th</a:t>
            </a:r>
            <a:r>
              <a:rPr lang="en-GB" sz="4000" dirty="0" smtClean="0"/>
              <a:t> century) it is clear that both Chinese and Persian mathematicians were using it as early as the 11</a:t>
            </a:r>
            <a:r>
              <a:rPr lang="en-GB" sz="4000" baseline="30000" dirty="0" smtClean="0"/>
              <a:t>th</a:t>
            </a:r>
            <a:r>
              <a:rPr lang="en-GB" sz="4000" dirty="0" smtClean="0"/>
              <a:t> century. </a:t>
            </a:r>
            <a:endParaRPr lang="en-GB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60" y="1488142"/>
            <a:ext cx="5457040" cy="4784796"/>
          </a:xfrm>
        </p:spPr>
      </p:pic>
    </p:spTree>
    <p:extLst>
      <p:ext uri="{BB962C8B-B14F-4D97-AF65-F5344CB8AC3E}">
        <p14:creationId xmlns:p14="http://schemas.microsoft.com/office/powerpoint/2010/main" val="48636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953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Using Pascal’s Triangle…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273267" y="1341526"/>
                <a:ext cx="5157787" cy="823912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4000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273267" y="1341526"/>
                <a:ext cx="5157787" cy="823912"/>
              </a:xfrm>
              <a:blipFill rotWithShape="0">
                <a:blip r:embed="rId2"/>
                <a:stretch>
                  <a:fillRect b="-32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839788" y="2505074"/>
                <a:ext cx="6024744" cy="357375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 smtClean="0"/>
                  <a:t>Answer:</a:t>
                </a:r>
              </a:p>
              <a:p>
                <a:pPr marL="0" indent="0" algn="ctr">
                  <a:buNone/>
                </a:pPr>
                <a:endParaRPr lang="en-GB" sz="40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40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39788" y="2505074"/>
                <a:ext cx="6024744" cy="3573753"/>
              </a:xfrm>
              <a:blipFill rotWithShape="0">
                <a:blip r:embed="rId3"/>
                <a:stretch>
                  <a:fillRect t="-4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64532" y="1341526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Pascal’s Triangle:</a:t>
            </a:r>
            <a:endParaRPr lang="en-GB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530" y="2165438"/>
            <a:ext cx="4983192" cy="4372272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56496"/>
            <a:ext cx="1801504" cy="180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1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953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Try this…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273267" y="1341526"/>
                <a:ext cx="5157787" cy="823912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4000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273267" y="1341526"/>
                <a:ext cx="5157787" cy="823912"/>
              </a:xfrm>
              <a:blipFill rotWithShape="0">
                <a:blip r:embed="rId2"/>
                <a:stretch>
                  <a:fillRect b="-32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839788" y="2165438"/>
                <a:ext cx="6024744" cy="39133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 smtClean="0"/>
                  <a:t>Answer:</a:t>
                </a:r>
              </a:p>
              <a:p>
                <a:pPr marL="0" indent="0" algn="ctr">
                  <a:buNone/>
                </a:pPr>
                <a:endParaRPr lang="en-GB" sz="40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GB" sz="40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39788" y="2165438"/>
                <a:ext cx="6024744" cy="3913389"/>
              </a:xfrm>
              <a:blipFill rotWithShape="0">
                <a:blip r:embed="rId3"/>
                <a:stretch>
                  <a:fillRect t="-4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64532" y="1341526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Pascal’s Triangle:</a:t>
            </a:r>
            <a:endParaRPr lang="en-GB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530" y="2165438"/>
            <a:ext cx="4983192" cy="4372272"/>
          </a:xfrm>
        </p:spPr>
      </p:pic>
      <p:sp>
        <p:nvSpPr>
          <p:cNvPr id="6" name="TextBox 5"/>
          <p:cNvSpPr txBox="1"/>
          <p:nvPr/>
        </p:nvSpPr>
        <p:spPr>
          <a:xfrm>
            <a:off x="839788" y="5540991"/>
            <a:ext cx="6024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What can you say about the powers of each letter?</a:t>
            </a:r>
            <a:endParaRPr lang="en-GB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40990"/>
            <a:ext cx="1317009" cy="131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0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9788" y="195307"/>
                <a:ext cx="10515600" cy="1325563"/>
              </a:xfrm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en-GB" sz="6000" b="1" dirty="0" smtClean="0"/>
                  <a:t>Can you use your previous result to 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GB" sz="6000" b="1" dirty="0" smtClean="0"/>
                  <a:t>?</a:t>
                </a:r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9788" y="195307"/>
                <a:ext cx="10515600" cy="1325563"/>
              </a:xfrm>
              <a:blipFill rotWithShape="0">
                <a:blip r:embed="rId2"/>
                <a:stretch>
                  <a:fillRect t="-29493" r="-406" b="-39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797619" y="1454237"/>
                <a:ext cx="5157787" cy="823912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4000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97619" y="1454237"/>
                <a:ext cx="5157787" cy="823912"/>
              </a:xfrm>
              <a:blipFill rotWithShape="0">
                <a:blip r:embed="rId3"/>
                <a:stretch>
                  <a:fillRect b="-3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321972" y="2324769"/>
                <a:ext cx="6109082" cy="4269214"/>
              </a:xfrm>
            </p:spPr>
            <p:txBody>
              <a:bodyPr>
                <a:normAutofit fontScale="92500"/>
              </a:bodyPr>
              <a:lstStyle/>
              <a:p>
                <a:pPr marL="0" indent="0" algn="ctr">
                  <a:buNone/>
                </a:pPr>
                <a:r>
                  <a:rPr lang="en-GB" sz="4000" dirty="0" smtClean="0"/>
                  <a:t>Answer:</a:t>
                </a:r>
                <a:endParaRPr lang="en-GB" sz="4000" i="1" dirty="0"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×(2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)+10×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4000" dirty="0" smtClean="0"/>
              </a:p>
              <a:p>
                <a:pPr marL="0" indent="0" algn="ctr">
                  <a:buNone/>
                </a:pPr>
                <a:r>
                  <a:rPr lang="en-GB" sz="4000" dirty="0" smtClean="0"/>
                  <a:t>Simplified: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40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321972" y="2324769"/>
                <a:ext cx="6109082" cy="4269214"/>
              </a:xfrm>
              <a:blipFill rotWithShape="0">
                <a:blip r:embed="rId4"/>
                <a:stretch>
                  <a:fillRect t="-3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64532" y="1445846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Previous answer: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6864532" y="2505075"/>
                <a:ext cx="5183188" cy="3684588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4000" dirty="0" smtClean="0"/>
                  <a:t>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4000" dirty="0" smtClean="0"/>
                  <a:t>:</a:t>
                </a:r>
              </a:p>
              <a:p>
                <a:pPr marL="0" indent="0" algn="ctr">
                  <a:buNone/>
                </a:pPr>
                <a:endParaRPr lang="en-GB" sz="40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4000" i="1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i="1">
                          <a:latin typeface="Cambria Math" panose="02040503050406030204" pitchFamily="18" charset="0"/>
                        </a:rPr>
                        <m:t>+10</m:t>
                      </m:r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6864532" y="2505075"/>
                <a:ext cx="5183188" cy="3684588"/>
              </a:xfrm>
              <a:blipFill rotWithShape="0">
                <a:blip r:embed="rId5"/>
                <a:stretch>
                  <a:fillRect l="-1529" t="-4305" r="-1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2" r="24693"/>
          <a:stretch/>
        </p:blipFill>
        <p:spPr>
          <a:xfrm>
            <a:off x="11000095" y="5455331"/>
            <a:ext cx="1173707" cy="140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4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9788" y="195307"/>
                <a:ext cx="10515600" cy="1325563"/>
              </a:xfrm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en-GB" sz="6000" b="1" dirty="0" smtClean="0"/>
                  <a:t>How about expanding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6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6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GB" sz="6000" b="1" dirty="0" smtClean="0"/>
                  <a:t>?</a:t>
                </a:r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9788" y="195307"/>
                <a:ext cx="10515600" cy="1325563"/>
              </a:xfrm>
              <a:blipFill rotWithShape="0">
                <a:blip r:embed="rId2"/>
                <a:stretch>
                  <a:fillRect b="-110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797619" y="1454237"/>
                <a:ext cx="5157787" cy="823912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4000" dirty="0" smtClean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97619" y="1454237"/>
                <a:ext cx="5157787" cy="823912"/>
              </a:xfrm>
              <a:blipFill rotWithShape="0">
                <a:blip r:embed="rId3"/>
                <a:stretch>
                  <a:fillRect b="-3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321972" y="2324769"/>
                <a:ext cx="6109082" cy="4269214"/>
              </a:xfrm>
            </p:spPr>
            <p:txBody>
              <a:bodyPr>
                <a:normAutofit fontScale="92500"/>
              </a:bodyPr>
              <a:lstStyle/>
              <a:p>
                <a:pPr marL="0" indent="0" algn="ctr">
                  <a:buNone/>
                </a:pPr>
                <a:r>
                  <a:rPr lang="en-GB" sz="4000" dirty="0" smtClean="0"/>
                  <a:t>Answer:</a:t>
                </a:r>
                <a:endParaRPr lang="en-GB" sz="4000" i="1" dirty="0">
                  <a:latin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×1×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4000" dirty="0" smtClean="0"/>
              </a:p>
              <a:p>
                <a:pPr marL="0" indent="0" algn="ctr">
                  <a:buNone/>
                </a:pPr>
                <a:r>
                  <a:rPr lang="en-GB" sz="4000" dirty="0" smtClean="0"/>
                  <a:t>Simplified: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40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321972" y="2324769"/>
                <a:ext cx="6109082" cy="4269214"/>
              </a:xfrm>
              <a:blipFill rotWithShape="0">
                <a:blip r:embed="rId4"/>
                <a:stretch>
                  <a:fillRect t="-3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64532" y="1445846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Previous answer:</a:t>
            </a:r>
            <a:endParaRPr lang="en-GB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6864532" y="2505075"/>
                <a:ext cx="5183188" cy="3684588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4000" dirty="0" smtClean="0"/>
                  <a:t>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4000" dirty="0" smtClean="0"/>
                  <a:t>:</a:t>
                </a:r>
              </a:p>
              <a:p>
                <a:pPr marL="0" indent="0" algn="ctr">
                  <a:buNone/>
                </a:pPr>
                <a:endParaRPr lang="en-GB" sz="40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1+10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+40</m:t>
                      </m:r>
                      <m:sSup>
                        <m:sSupPr>
                          <m:ctrlPr>
                            <a:rPr lang="en-GB" sz="4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  <m:sSup>
                        <m:sSupPr>
                          <m:ctrlPr>
                            <a:rPr lang="en-GB" sz="4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  <m:sSup>
                        <m:sSupPr>
                          <m:ctrlPr>
                            <a:rPr lang="en-GB" sz="4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4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sSup>
                        <m:sSupPr>
                          <m:ctrlPr>
                            <a:rPr lang="en-GB" sz="4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i="1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6864532" y="2505075"/>
                <a:ext cx="5183188" cy="3684588"/>
              </a:xfrm>
              <a:blipFill rotWithShape="0">
                <a:blip r:embed="rId5"/>
                <a:stretch>
                  <a:fillRect l="-4118" t="-4305" r="-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2" r="24693"/>
          <a:stretch/>
        </p:blipFill>
        <p:spPr>
          <a:xfrm>
            <a:off x="11000095" y="5455331"/>
            <a:ext cx="1173707" cy="14026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14868" y="5220014"/>
            <a:ext cx="4385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i="1" dirty="0" smtClean="0">
                <a:solidFill>
                  <a:srgbClr val="7030A0"/>
                </a:solidFill>
              </a:rPr>
              <a:t>Can you explain why this happens?</a:t>
            </a:r>
            <a:endParaRPr lang="en-GB" sz="36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Now try expanding these: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(1−3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40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sz="40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(2+5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40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sz="400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443" y="1582057"/>
            <a:ext cx="5525132" cy="4847772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40990"/>
            <a:ext cx="1317009" cy="131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4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Answers: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1−9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+27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−27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40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sz="400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16+160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+600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+1000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+625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40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GB" sz="400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64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−576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+2160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−4320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+4860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−2916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+729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9129" y1="97115" x2="59129" y2="9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1765788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7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359</Words>
  <Application>Microsoft Office PowerPoint</Application>
  <PresentationFormat>Widescreen</PresentationFormat>
  <Paragraphs>141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Expanding brackets</vt:lpstr>
      <vt:lpstr>Expand 〖(x+y)〗^0</vt:lpstr>
      <vt:lpstr>Expand 〖(x+y)〗^1</vt:lpstr>
      <vt:lpstr>Expand 〖(x+y)〗^2</vt:lpstr>
      <vt:lpstr>Expand 〖(x+y)〗^3</vt:lpstr>
      <vt:lpstr>Expand 〖(x+y)〗^4</vt:lpstr>
      <vt:lpstr>Our previous results:</vt:lpstr>
      <vt:lpstr>The coefficients make Pascal’s Triangle:</vt:lpstr>
      <vt:lpstr>Pascal was a “thief”!</vt:lpstr>
      <vt:lpstr>Using Pascal’s Triangle…</vt:lpstr>
      <vt:lpstr>Try this…</vt:lpstr>
      <vt:lpstr>Can you use your previous result to expand 〖(1+2x)〗^5?</vt:lpstr>
      <vt:lpstr>How about expanding 〖(1-2x)〗^5?</vt:lpstr>
      <vt:lpstr>Now try expanding these:</vt:lpstr>
      <vt:lpstr>Answers: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Expanding brackets</dc:title>
  <dc:creator>A.Lutwyche</dc:creator>
  <cp:lastModifiedBy>A.Lutwyche</cp:lastModifiedBy>
  <cp:revision>43</cp:revision>
  <dcterms:created xsi:type="dcterms:W3CDTF">2016-06-14T13:30:24Z</dcterms:created>
  <dcterms:modified xsi:type="dcterms:W3CDTF">2016-06-15T09:42:35Z</dcterms:modified>
</cp:coreProperties>
</file>