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57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8" r:id="rId13"/>
    <p:sldId id="269" r:id="rId14"/>
    <p:sldId id="267" r:id="rId1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2" autoAdjust="0"/>
    <p:restoredTop sz="94660"/>
  </p:normalViewPr>
  <p:slideViewPr>
    <p:cSldViewPr snapToGrid="0">
      <p:cViewPr varScale="1">
        <p:scale>
          <a:sx n="67" d="100"/>
          <a:sy n="67" d="100"/>
        </p:scale>
        <p:origin x="66" y="18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BA22FE-98D9-4630-8E96-8A06959A0D3C}" type="datetimeFigureOut">
              <a:rPr lang="en-GB" smtClean="0"/>
              <a:t>25/05/2016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495FAC-7AD5-4AEA-920B-722F30179AD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7406956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BA22FE-98D9-4630-8E96-8A06959A0D3C}" type="datetimeFigureOut">
              <a:rPr lang="en-GB" smtClean="0"/>
              <a:t>25/05/2016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495FAC-7AD5-4AEA-920B-722F30179AD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189488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BA22FE-98D9-4630-8E96-8A06959A0D3C}" type="datetimeFigureOut">
              <a:rPr lang="en-GB" smtClean="0"/>
              <a:t>25/05/2016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495FAC-7AD5-4AEA-920B-722F30179AD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8341372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BA22FE-98D9-4630-8E96-8A06959A0D3C}" type="datetimeFigureOut">
              <a:rPr lang="en-GB" smtClean="0"/>
              <a:t>25/05/2016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495FAC-7AD5-4AEA-920B-722F30179AD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2295765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BA22FE-98D9-4630-8E96-8A06959A0D3C}" type="datetimeFigureOut">
              <a:rPr lang="en-GB" smtClean="0"/>
              <a:t>25/05/2016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495FAC-7AD5-4AEA-920B-722F30179AD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5604411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BA22FE-98D9-4630-8E96-8A06959A0D3C}" type="datetimeFigureOut">
              <a:rPr lang="en-GB" smtClean="0"/>
              <a:t>25/05/2016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495FAC-7AD5-4AEA-920B-722F30179AD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7795027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BA22FE-98D9-4630-8E96-8A06959A0D3C}" type="datetimeFigureOut">
              <a:rPr lang="en-GB" smtClean="0"/>
              <a:t>25/05/2016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495FAC-7AD5-4AEA-920B-722F30179AD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6889734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BA22FE-98D9-4630-8E96-8A06959A0D3C}" type="datetimeFigureOut">
              <a:rPr lang="en-GB" smtClean="0"/>
              <a:t>25/05/2016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495FAC-7AD5-4AEA-920B-722F30179AD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8795846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BA22FE-98D9-4630-8E96-8A06959A0D3C}" type="datetimeFigureOut">
              <a:rPr lang="en-GB" smtClean="0"/>
              <a:t>25/05/2016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495FAC-7AD5-4AEA-920B-722F30179AD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4555079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BA22FE-98D9-4630-8E96-8A06959A0D3C}" type="datetimeFigureOut">
              <a:rPr lang="en-GB" smtClean="0"/>
              <a:t>25/05/2016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495FAC-7AD5-4AEA-920B-722F30179AD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2174860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BA22FE-98D9-4630-8E96-8A06959A0D3C}" type="datetimeFigureOut">
              <a:rPr lang="en-GB" smtClean="0"/>
              <a:t>25/05/2016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495FAC-7AD5-4AEA-920B-722F30179AD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7624297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3BA22FE-98D9-4630-8E96-8A06959A0D3C}" type="datetimeFigureOut">
              <a:rPr lang="en-GB" smtClean="0"/>
              <a:t>25/05/2016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7495FAC-7AD5-4AEA-920B-722F30179AD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785386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4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27.png"/><Relationship Id="rId4" Type="http://schemas.openxmlformats.org/officeDocument/2006/relationships/image" Target="../media/image26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300765"/>
            <a:ext cx="9144000" cy="1294797"/>
          </a:xfrm>
        </p:spPr>
        <p:txBody>
          <a:bodyPr/>
          <a:lstStyle/>
          <a:p>
            <a:r>
              <a:rPr lang="en-GB" b="1" dirty="0" smtClean="0"/>
              <a:t>Function Machine Puzzles</a:t>
            </a:r>
            <a:endParaRPr lang="en-GB" b="1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2687638"/>
            <a:ext cx="9144000" cy="1655762"/>
          </a:xfrm>
        </p:spPr>
        <p:txBody>
          <a:bodyPr>
            <a:normAutofit/>
          </a:bodyPr>
          <a:lstStyle/>
          <a:p>
            <a:r>
              <a:rPr lang="en-GB" sz="3600" i="1" dirty="0" smtClean="0"/>
              <a:t>Can you calculate what is happening at each stage?</a:t>
            </a:r>
            <a:endParaRPr lang="en-GB" sz="3600" i="1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16737" y="3811879"/>
            <a:ext cx="2247900" cy="22479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57363" y="3811879"/>
            <a:ext cx="2247900" cy="2247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72177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97699"/>
            <a:ext cx="10515600" cy="1154582"/>
          </a:xfrm>
        </p:spPr>
        <p:txBody>
          <a:bodyPr>
            <a:normAutofit/>
          </a:bodyPr>
          <a:lstStyle/>
          <a:p>
            <a:pPr algn="ctr"/>
            <a:r>
              <a:rPr lang="en-GB" sz="6000" b="1" dirty="0" smtClean="0"/>
              <a:t>What do you have to do?</a:t>
            </a:r>
            <a:endParaRPr lang="en-GB" sz="60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313643"/>
            <a:ext cx="10515600" cy="534473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GB" dirty="0" smtClean="0"/>
              <a:t>Your help is required at the numerical building site.</a:t>
            </a:r>
            <a:endParaRPr lang="en-GB" dirty="0"/>
          </a:p>
          <a:p>
            <a:pPr marL="0" indent="0" algn="ctr">
              <a:buNone/>
            </a:pPr>
            <a:r>
              <a:rPr lang="en-GB" dirty="0" smtClean="0"/>
              <a:t>The new boss (pictured below) needs to know what each worker is doing for each number machine without disturbing the workers themselves.</a:t>
            </a:r>
          </a:p>
          <a:p>
            <a:pPr marL="0" indent="0" algn="ctr">
              <a:buNone/>
            </a:pPr>
            <a:endParaRPr lang="en-GB" dirty="0" smtClean="0"/>
          </a:p>
          <a:p>
            <a:pPr marL="0" indent="0" algn="ctr">
              <a:buNone/>
            </a:pPr>
            <a:endParaRPr lang="en-GB" dirty="0" smtClean="0"/>
          </a:p>
          <a:p>
            <a:pPr marL="0" indent="0" algn="ctr">
              <a:buNone/>
            </a:pPr>
            <a:endParaRPr lang="en-GB" dirty="0"/>
          </a:p>
          <a:p>
            <a:pPr marL="0" indent="0" algn="ctr">
              <a:buNone/>
            </a:pPr>
            <a:endParaRPr lang="en-GB" dirty="0" smtClean="0"/>
          </a:p>
          <a:p>
            <a:pPr marL="0" indent="0" algn="ctr">
              <a:buNone/>
            </a:pPr>
            <a:endParaRPr lang="en-GB" dirty="0" smtClean="0"/>
          </a:p>
          <a:p>
            <a:pPr marL="0" indent="0" algn="ctr">
              <a:buNone/>
            </a:pPr>
            <a:r>
              <a:rPr lang="en-GB" dirty="0" smtClean="0"/>
              <a:t>She needs to find the missing rules in each function machine and remember, the rule must work for every number input..</a:t>
            </a:r>
            <a:endParaRPr lang="en-GB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98667" l="9955" r="89593">
                        <a14:foregroundMark x1="49548" y1="38167" x2="49548" y2="3816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49013" y="3067183"/>
            <a:ext cx="1895731" cy="25733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82815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8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07545"/>
            <a:ext cx="10515600" cy="2597016"/>
          </a:xfrm>
        </p:spPr>
        <p:txBody>
          <a:bodyPr>
            <a:normAutofit fontScale="90000"/>
          </a:bodyPr>
          <a:lstStyle/>
          <a:p>
            <a:pPr algn="ctr"/>
            <a:r>
              <a:rPr lang="en-GB" sz="6000" b="1" dirty="0" smtClean="0"/>
              <a:t>What is the worker doing to each number in this case and predict what will come out of the final input?</a:t>
            </a:r>
            <a:endParaRPr lang="en-GB" sz="6000" b="1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38691" y="2732548"/>
            <a:ext cx="5314618" cy="3372034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2843215" y="3157541"/>
            <a:ext cx="95266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400" dirty="0" smtClean="0"/>
              <a:t>1</a:t>
            </a:r>
            <a:endParaRPr lang="en-GB" sz="4400" dirty="0"/>
          </a:p>
        </p:txBody>
      </p:sp>
      <p:sp>
        <p:nvSpPr>
          <p:cNvPr id="5" name="TextBox 4"/>
          <p:cNvSpPr txBox="1"/>
          <p:nvPr/>
        </p:nvSpPr>
        <p:spPr>
          <a:xfrm>
            <a:off x="2852736" y="4038613"/>
            <a:ext cx="95266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400" dirty="0" smtClean="0"/>
              <a:t>2</a:t>
            </a:r>
            <a:endParaRPr lang="en-GB" sz="4400" dirty="0"/>
          </a:p>
        </p:txBody>
      </p:sp>
      <p:sp>
        <p:nvSpPr>
          <p:cNvPr id="6" name="TextBox 5"/>
          <p:cNvSpPr txBox="1"/>
          <p:nvPr/>
        </p:nvSpPr>
        <p:spPr>
          <a:xfrm>
            <a:off x="2852738" y="4938721"/>
            <a:ext cx="95266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400" dirty="0"/>
              <a:t>3</a:t>
            </a:r>
            <a:endParaRPr lang="en-GB" sz="4400" dirty="0"/>
          </a:p>
        </p:txBody>
      </p:sp>
      <p:sp>
        <p:nvSpPr>
          <p:cNvPr id="7" name="TextBox 6"/>
          <p:cNvSpPr txBox="1"/>
          <p:nvPr/>
        </p:nvSpPr>
        <p:spPr>
          <a:xfrm>
            <a:off x="8396289" y="3128965"/>
            <a:ext cx="95266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400" dirty="0"/>
              <a:t>6</a:t>
            </a:r>
            <a:endParaRPr lang="en-GB" sz="4400" dirty="0"/>
          </a:p>
        </p:txBody>
      </p:sp>
      <p:sp>
        <p:nvSpPr>
          <p:cNvPr id="8" name="TextBox 7"/>
          <p:cNvSpPr txBox="1"/>
          <p:nvPr/>
        </p:nvSpPr>
        <p:spPr>
          <a:xfrm>
            <a:off x="8405810" y="4010037"/>
            <a:ext cx="95266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400" dirty="0"/>
              <a:t>7</a:t>
            </a:r>
            <a:endParaRPr lang="en-GB" sz="4400" dirty="0"/>
          </a:p>
        </p:txBody>
      </p:sp>
      <p:sp>
        <p:nvSpPr>
          <p:cNvPr id="9" name="TextBox 8"/>
          <p:cNvSpPr txBox="1"/>
          <p:nvPr/>
        </p:nvSpPr>
        <p:spPr>
          <a:xfrm>
            <a:off x="8405812" y="4910145"/>
            <a:ext cx="95266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400" b="1" dirty="0" smtClean="0">
                <a:solidFill>
                  <a:srgbClr val="FF0000"/>
                </a:solidFill>
              </a:rPr>
              <a:t>8</a:t>
            </a:r>
            <a:endParaRPr lang="en-GB" sz="4400" b="1" dirty="0">
              <a:solidFill>
                <a:srgbClr val="FF0000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9786938" y="5643570"/>
            <a:ext cx="2271712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200" i="1" dirty="0" smtClean="0"/>
              <a:t>Describe the rule</a:t>
            </a:r>
            <a:endParaRPr lang="en-GB" sz="3200" i="1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1" name="TextBox 10"/>
              <p:cNvSpPr txBox="1"/>
              <p:nvPr/>
            </p:nvSpPr>
            <p:spPr>
              <a:xfrm>
                <a:off x="5276264" y="3886925"/>
                <a:ext cx="1658684" cy="1015663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6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GB" sz="6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𝟓</m:t>
                      </m:r>
                    </m:oMath>
                  </m:oMathPara>
                </a14:m>
                <a:endParaRPr lang="en-GB" sz="6000" b="1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76264" y="3886925"/>
                <a:ext cx="1658684" cy="1015663"/>
              </a:xfrm>
              <a:prstGeom prst="rect">
                <a:avLst/>
              </a:prstGeom>
              <a:blipFill rotWithShape="0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1109157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7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75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7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75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75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7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3750"/>
                            </p:stCondLst>
                            <p:childTnLst>
                              <p:par>
                                <p:cTn id="21" presetID="22" presetClass="entr" presetSubtype="8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7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7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750"/>
                            </p:stCondLst>
                            <p:childTnLst>
                              <p:par>
                                <p:cTn id="30" presetID="22" presetClass="entr" presetSubtype="8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7" grpId="0"/>
      <p:bldP spid="8" grpId="0"/>
      <p:bldP spid="9" grpId="0"/>
      <p:bldP spid="10" grpId="0"/>
      <p:bldP spid="11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07545"/>
            <a:ext cx="10515600" cy="2597016"/>
          </a:xfrm>
        </p:spPr>
        <p:txBody>
          <a:bodyPr>
            <a:normAutofit fontScale="90000"/>
          </a:bodyPr>
          <a:lstStyle/>
          <a:p>
            <a:pPr algn="ctr"/>
            <a:r>
              <a:rPr lang="en-GB" sz="6000" b="1" dirty="0" smtClean="0"/>
              <a:t>What is the worker doing to each number in this case and predict what will come out of the final input?</a:t>
            </a:r>
            <a:endParaRPr lang="en-GB" sz="6000" b="1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38691" y="2732548"/>
            <a:ext cx="5314618" cy="3372034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2843215" y="3157541"/>
            <a:ext cx="95266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400" dirty="0" smtClean="0"/>
              <a:t>1</a:t>
            </a:r>
            <a:endParaRPr lang="en-GB" sz="4400" dirty="0"/>
          </a:p>
        </p:txBody>
      </p:sp>
      <p:sp>
        <p:nvSpPr>
          <p:cNvPr id="5" name="TextBox 4"/>
          <p:cNvSpPr txBox="1"/>
          <p:nvPr/>
        </p:nvSpPr>
        <p:spPr>
          <a:xfrm>
            <a:off x="2852736" y="4038613"/>
            <a:ext cx="95266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400" dirty="0" smtClean="0"/>
              <a:t>2</a:t>
            </a:r>
            <a:endParaRPr lang="en-GB" sz="4400" dirty="0"/>
          </a:p>
        </p:txBody>
      </p:sp>
      <p:sp>
        <p:nvSpPr>
          <p:cNvPr id="6" name="TextBox 5"/>
          <p:cNvSpPr txBox="1"/>
          <p:nvPr/>
        </p:nvSpPr>
        <p:spPr>
          <a:xfrm>
            <a:off x="2852738" y="4938721"/>
            <a:ext cx="95266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400" dirty="0" smtClean="0"/>
              <a:t>4</a:t>
            </a:r>
            <a:endParaRPr lang="en-GB" sz="4400" dirty="0"/>
          </a:p>
        </p:txBody>
      </p:sp>
      <p:sp>
        <p:nvSpPr>
          <p:cNvPr id="7" name="TextBox 6"/>
          <p:cNvSpPr txBox="1"/>
          <p:nvPr/>
        </p:nvSpPr>
        <p:spPr>
          <a:xfrm>
            <a:off x="8396289" y="3128965"/>
            <a:ext cx="95266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400" dirty="0" smtClean="0"/>
              <a:t>3</a:t>
            </a:r>
            <a:endParaRPr lang="en-GB" sz="4400" dirty="0"/>
          </a:p>
        </p:txBody>
      </p:sp>
      <p:sp>
        <p:nvSpPr>
          <p:cNvPr id="8" name="TextBox 7"/>
          <p:cNvSpPr txBox="1"/>
          <p:nvPr/>
        </p:nvSpPr>
        <p:spPr>
          <a:xfrm>
            <a:off x="8405810" y="4010037"/>
            <a:ext cx="95266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400" dirty="0" smtClean="0"/>
              <a:t>6</a:t>
            </a:r>
            <a:endParaRPr lang="en-GB" sz="4400" dirty="0"/>
          </a:p>
        </p:txBody>
      </p:sp>
      <p:sp>
        <p:nvSpPr>
          <p:cNvPr id="9" name="TextBox 8"/>
          <p:cNvSpPr txBox="1"/>
          <p:nvPr/>
        </p:nvSpPr>
        <p:spPr>
          <a:xfrm>
            <a:off x="8405812" y="4910145"/>
            <a:ext cx="95266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400" b="1" dirty="0" smtClean="0">
                <a:solidFill>
                  <a:srgbClr val="FF0000"/>
                </a:solidFill>
              </a:rPr>
              <a:t>12</a:t>
            </a:r>
            <a:endParaRPr lang="en-GB" sz="4400" b="1" dirty="0">
              <a:solidFill>
                <a:srgbClr val="FF0000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9786938" y="5643570"/>
            <a:ext cx="2271712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200" i="1" dirty="0" smtClean="0"/>
              <a:t>Describe the rule</a:t>
            </a:r>
            <a:endParaRPr lang="en-GB" sz="3200" i="1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1" name="TextBox 10"/>
              <p:cNvSpPr txBox="1"/>
              <p:nvPr/>
            </p:nvSpPr>
            <p:spPr>
              <a:xfrm>
                <a:off x="5276264" y="3886925"/>
                <a:ext cx="1658684" cy="1015663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6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r>
                        <a:rPr lang="en-GB" sz="6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𝟑</m:t>
                      </m:r>
                    </m:oMath>
                  </m:oMathPara>
                </a14:m>
                <a:endParaRPr lang="en-GB" sz="6000" b="1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76264" y="3886925"/>
                <a:ext cx="1658684" cy="1015663"/>
              </a:xfrm>
              <a:prstGeom prst="rect">
                <a:avLst/>
              </a:prstGeom>
              <a:blipFill rotWithShape="0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8047195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7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75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7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75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75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7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3750"/>
                            </p:stCondLst>
                            <p:childTnLst>
                              <p:par>
                                <p:cTn id="21" presetID="22" presetClass="entr" presetSubtype="8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7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7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750"/>
                            </p:stCondLst>
                            <p:childTnLst>
                              <p:par>
                                <p:cTn id="30" presetID="22" presetClass="entr" presetSubtype="8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7" grpId="0"/>
      <p:bldP spid="8" grpId="0"/>
      <p:bldP spid="9" grpId="0"/>
      <p:bldP spid="10" grpId="0"/>
      <p:bldP spid="11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93670"/>
            <a:ext cx="10515600" cy="1092200"/>
          </a:xfrm>
        </p:spPr>
        <p:txBody>
          <a:bodyPr>
            <a:normAutofit/>
          </a:bodyPr>
          <a:lstStyle/>
          <a:p>
            <a:pPr algn="ctr"/>
            <a:r>
              <a:rPr lang="en-GB" sz="6000" b="1" dirty="0" smtClean="0"/>
              <a:t>Try these:</a:t>
            </a:r>
            <a:endParaRPr lang="en-GB" sz="6000" b="1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6816" y="1403811"/>
            <a:ext cx="4047572" cy="2568115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72214" y="4022071"/>
            <a:ext cx="4047572" cy="2568115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34227" y="1403810"/>
            <a:ext cx="4047572" cy="2568115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523802" y="1689580"/>
            <a:ext cx="95266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600" dirty="0" smtClean="0"/>
              <a:t>1</a:t>
            </a:r>
            <a:endParaRPr lang="en-GB" sz="3600" dirty="0"/>
          </a:p>
        </p:txBody>
      </p:sp>
      <p:sp>
        <p:nvSpPr>
          <p:cNvPr id="8" name="TextBox 7"/>
          <p:cNvSpPr txBox="1"/>
          <p:nvPr/>
        </p:nvSpPr>
        <p:spPr>
          <a:xfrm>
            <a:off x="533323" y="2356332"/>
            <a:ext cx="95266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600" dirty="0"/>
              <a:t>4</a:t>
            </a:r>
            <a:endParaRPr lang="en-GB" sz="3600" dirty="0"/>
          </a:p>
        </p:txBody>
      </p:sp>
      <p:sp>
        <p:nvSpPr>
          <p:cNvPr id="9" name="TextBox 8"/>
          <p:cNvSpPr txBox="1"/>
          <p:nvPr/>
        </p:nvSpPr>
        <p:spPr>
          <a:xfrm>
            <a:off x="533325" y="3042128"/>
            <a:ext cx="95266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600" dirty="0" smtClean="0"/>
              <a:t>6</a:t>
            </a:r>
            <a:endParaRPr lang="en-GB" sz="3600" dirty="0"/>
          </a:p>
        </p:txBody>
      </p:sp>
      <p:sp>
        <p:nvSpPr>
          <p:cNvPr id="10" name="TextBox 9"/>
          <p:cNvSpPr txBox="1"/>
          <p:nvPr/>
        </p:nvSpPr>
        <p:spPr>
          <a:xfrm>
            <a:off x="4814255" y="1667838"/>
            <a:ext cx="95266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600" dirty="0" smtClean="0"/>
              <a:t>9</a:t>
            </a:r>
            <a:endParaRPr lang="en-GB" sz="3600" dirty="0"/>
          </a:p>
        </p:txBody>
      </p:sp>
      <p:sp>
        <p:nvSpPr>
          <p:cNvPr id="11" name="TextBox 10"/>
          <p:cNvSpPr txBox="1"/>
          <p:nvPr/>
        </p:nvSpPr>
        <p:spPr>
          <a:xfrm>
            <a:off x="4823776" y="2348878"/>
            <a:ext cx="95266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600" dirty="0" smtClean="0"/>
              <a:t>12</a:t>
            </a:r>
            <a:endParaRPr lang="en-GB" sz="3600" dirty="0"/>
          </a:p>
        </p:txBody>
      </p:sp>
      <p:sp>
        <p:nvSpPr>
          <p:cNvPr id="12" name="TextBox 11"/>
          <p:cNvSpPr txBox="1"/>
          <p:nvPr/>
        </p:nvSpPr>
        <p:spPr>
          <a:xfrm>
            <a:off x="4823778" y="3020386"/>
            <a:ext cx="95266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600" b="1" dirty="0" smtClean="0">
                <a:solidFill>
                  <a:srgbClr val="FF0000"/>
                </a:solidFill>
              </a:rPr>
              <a:t>14</a:t>
            </a:r>
            <a:endParaRPr lang="en-GB" sz="3600" b="1" dirty="0">
              <a:solidFill>
                <a:srgbClr val="FF0000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6505506" y="1682746"/>
            <a:ext cx="95266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600" dirty="0"/>
              <a:t>2</a:t>
            </a:r>
            <a:endParaRPr lang="en-GB" sz="3600" dirty="0"/>
          </a:p>
        </p:txBody>
      </p:sp>
      <p:sp>
        <p:nvSpPr>
          <p:cNvPr id="14" name="TextBox 13"/>
          <p:cNvSpPr txBox="1"/>
          <p:nvPr/>
        </p:nvSpPr>
        <p:spPr>
          <a:xfrm>
            <a:off x="6515027" y="2349498"/>
            <a:ext cx="95266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600" dirty="0"/>
              <a:t>5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515029" y="3035294"/>
            <a:ext cx="95266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600" dirty="0" smtClean="0"/>
              <a:t>7</a:t>
            </a:r>
            <a:endParaRPr lang="en-GB" sz="3600" dirty="0"/>
          </a:p>
        </p:txBody>
      </p:sp>
      <p:sp>
        <p:nvSpPr>
          <p:cNvPr id="16" name="TextBox 15"/>
          <p:cNvSpPr txBox="1"/>
          <p:nvPr/>
        </p:nvSpPr>
        <p:spPr>
          <a:xfrm>
            <a:off x="10795959" y="1689580"/>
            <a:ext cx="95266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600" dirty="0" smtClean="0"/>
              <a:t>8</a:t>
            </a:r>
            <a:endParaRPr lang="en-GB" sz="3600" dirty="0"/>
          </a:p>
        </p:txBody>
      </p:sp>
      <p:sp>
        <p:nvSpPr>
          <p:cNvPr id="17" name="TextBox 16"/>
          <p:cNvSpPr txBox="1"/>
          <p:nvPr/>
        </p:nvSpPr>
        <p:spPr>
          <a:xfrm>
            <a:off x="10805480" y="2370620"/>
            <a:ext cx="95266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600" dirty="0" smtClean="0"/>
              <a:t>20</a:t>
            </a:r>
            <a:endParaRPr lang="en-GB" sz="3600" dirty="0"/>
          </a:p>
        </p:txBody>
      </p:sp>
      <p:sp>
        <p:nvSpPr>
          <p:cNvPr id="18" name="TextBox 17"/>
          <p:cNvSpPr txBox="1"/>
          <p:nvPr/>
        </p:nvSpPr>
        <p:spPr>
          <a:xfrm>
            <a:off x="10805482" y="3042128"/>
            <a:ext cx="95266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600" b="1" dirty="0" smtClean="0">
                <a:solidFill>
                  <a:srgbClr val="FF0000"/>
                </a:solidFill>
              </a:rPr>
              <a:t>35</a:t>
            </a:r>
            <a:endParaRPr lang="en-GB" sz="3600" b="1" dirty="0">
              <a:solidFill>
                <a:srgbClr val="FF0000"/>
              </a:solidFill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3476552" y="4315467"/>
            <a:ext cx="95266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600" dirty="0"/>
              <a:t>5</a:t>
            </a:r>
            <a:endParaRPr lang="en-GB" sz="3600" dirty="0"/>
          </a:p>
        </p:txBody>
      </p:sp>
      <p:sp>
        <p:nvSpPr>
          <p:cNvPr id="20" name="TextBox 19"/>
          <p:cNvSpPr txBox="1"/>
          <p:nvPr/>
        </p:nvSpPr>
        <p:spPr>
          <a:xfrm>
            <a:off x="3486073" y="4982219"/>
            <a:ext cx="95266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600" dirty="0"/>
              <a:t>4</a:t>
            </a:r>
            <a:endParaRPr lang="en-GB" sz="3600" dirty="0"/>
          </a:p>
        </p:txBody>
      </p:sp>
      <p:sp>
        <p:nvSpPr>
          <p:cNvPr id="21" name="TextBox 20"/>
          <p:cNvSpPr txBox="1"/>
          <p:nvPr/>
        </p:nvSpPr>
        <p:spPr>
          <a:xfrm>
            <a:off x="7772344" y="5668015"/>
            <a:ext cx="95266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600" dirty="0" smtClean="0"/>
              <a:t>-6</a:t>
            </a:r>
            <a:endParaRPr lang="en-GB" sz="3600" dirty="0"/>
          </a:p>
        </p:txBody>
      </p:sp>
      <p:sp>
        <p:nvSpPr>
          <p:cNvPr id="22" name="TextBox 21"/>
          <p:cNvSpPr txBox="1"/>
          <p:nvPr/>
        </p:nvSpPr>
        <p:spPr>
          <a:xfrm>
            <a:off x="7767005" y="4293725"/>
            <a:ext cx="95266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600" dirty="0" smtClean="0"/>
              <a:t>2</a:t>
            </a:r>
            <a:endParaRPr lang="en-GB" sz="3600" dirty="0"/>
          </a:p>
        </p:txBody>
      </p:sp>
      <p:sp>
        <p:nvSpPr>
          <p:cNvPr id="23" name="TextBox 22"/>
          <p:cNvSpPr txBox="1"/>
          <p:nvPr/>
        </p:nvSpPr>
        <p:spPr>
          <a:xfrm>
            <a:off x="7776526" y="4974765"/>
            <a:ext cx="95266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600" dirty="0" smtClean="0"/>
              <a:t>1</a:t>
            </a:r>
            <a:endParaRPr lang="en-GB" sz="3600" dirty="0"/>
          </a:p>
        </p:txBody>
      </p:sp>
      <p:sp>
        <p:nvSpPr>
          <p:cNvPr id="24" name="TextBox 23"/>
          <p:cNvSpPr txBox="1"/>
          <p:nvPr/>
        </p:nvSpPr>
        <p:spPr>
          <a:xfrm>
            <a:off x="3477096" y="5654387"/>
            <a:ext cx="95266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600" b="1" dirty="0" smtClean="0">
                <a:solidFill>
                  <a:srgbClr val="FF0000"/>
                </a:solidFill>
              </a:rPr>
              <a:t>-3</a:t>
            </a:r>
            <a:endParaRPr lang="en-GB" sz="3600" b="1" dirty="0">
              <a:solidFill>
                <a:srgbClr val="FF0000"/>
              </a:solidFill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25" name="TextBox 24"/>
              <p:cNvSpPr txBox="1"/>
              <p:nvPr/>
            </p:nvSpPr>
            <p:spPr>
              <a:xfrm>
                <a:off x="2348587" y="2188866"/>
                <a:ext cx="1658684" cy="1015663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6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GB" sz="6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𝟖</m:t>
                      </m:r>
                    </m:oMath>
                  </m:oMathPara>
                </a14:m>
                <a:endParaRPr lang="en-GB" sz="6000" b="1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25" name="TextBox 2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48587" y="2188866"/>
                <a:ext cx="1658684" cy="1015663"/>
              </a:xfrm>
              <a:prstGeom prst="rect">
                <a:avLst/>
              </a:prstGeom>
              <a:blipFill rotWithShape="0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6" name="TextBox 25"/>
              <p:cNvSpPr txBox="1"/>
              <p:nvPr/>
            </p:nvSpPr>
            <p:spPr>
              <a:xfrm>
                <a:off x="8307688" y="2204716"/>
                <a:ext cx="1658684" cy="1015663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6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r>
                        <a:rPr lang="en-GB" sz="6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𝟒</m:t>
                      </m:r>
                    </m:oMath>
                  </m:oMathPara>
                </a14:m>
                <a:endParaRPr lang="en-GB" sz="6000" b="1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26" name="TextBox 2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07688" y="2204716"/>
                <a:ext cx="1658684" cy="1015663"/>
              </a:xfrm>
              <a:prstGeom prst="rect">
                <a:avLst/>
              </a:prstGeom>
              <a:blipFill rotWithShape="0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7" name="TextBox 26"/>
              <p:cNvSpPr txBox="1"/>
              <p:nvPr/>
            </p:nvSpPr>
            <p:spPr>
              <a:xfrm>
                <a:off x="5256618" y="4805277"/>
                <a:ext cx="1658684" cy="1015663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6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GB" sz="6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𝟑</m:t>
                      </m:r>
                    </m:oMath>
                  </m:oMathPara>
                </a14:m>
                <a:endParaRPr lang="en-GB" sz="6000" b="1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27" name="TextBox 2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56618" y="4805277"/>
                <a:ext cx="1658684" cy="1015663"/>
              </a:xfrm>
              <a:prstGeom prst="rect">
                <a:avLst/>
              </a:prstGeom>
              <a:blipFill rotWithShape="0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7530985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7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7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75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8" grpId="0"/>
      <p:bldP spid="24" grpId="0"/>
      <p:bldP spid="25" grpId="0" animBg="1"/>
      <p:bldP spid="26" grpId="0" animBg="1"/>
      <p:bldP spid="27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07545"/>
            <a:ext cx="10515600" cy="2597016"/>
          </a:xfrm>
        </p:spPr>
        <p:txBody>
          <a:bodyPr>
            <a:normAutofit fontScale="90000"/>
          </a:bodyPr>
          <a:lstStyle/>
          <a:p>
            <a:pPr algn="ctr"/>
            <a:r>
              <a:rPr lang="en-GB" sz="6000" b="1" dirty="0" smtClean="0"/>
              <a:t>What is each worker doing to each number in this case and predict what will come out of the final input?</a:t>
            </a:r>
            <a:endParaRPr lang="en-GB" sz="6000" b="1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8902" y="2818865"/>
            <a:ext cx="8594196" cy="3352996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214431" y="3228981"/>
            <a:ext cx="95266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400" dirty="0" smtClean="0"/>
              <a:t>1</a:t>
            </a:r>
            <a:endParaRPr lang="en-GB" sz="4400" dirty="0"/>
          </a:p>
        </p:txBody>
      </p:sp>
      <p:sp>
        <p:nvSpPr>
          <p:cNvPr id="6" name="TextBox 5"/>
          <p:cNvSpPr txBox="1"/>
          <p:nvPr/>
        </p:nvSpPr>
        <p:spPr>
          <a:xfrm>
            <a:off x="1223952" y="4067189"/>
            <a:ext cx="95266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400" dirty="0" smtClean="0"/>
              <a:t>2</a:t>
            </a:r>
            <a:endParaRPr lang="en-GB" sz="4400" dirty="0"/>
          </a:p>
        </p:txBody>
      </p:sp>
      <p:sp>
        <p:nvSpPr>
          <p:cNvPr id="7" name="TextBox 6"/>
          <p:cNvSpPr txBox="1"/>
          <p:nvPr/>
        </p:nvSpPr>
        <p:spPr>
          <a:xfrm>
            <a:off x="1223954" y="4910145"/>
            <a:ext cx="95266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400" dirty="0"/>
              <a:t>3</a:t>
            </a:r>
            <a:endParaRPr lang="en-GB" sz="4400" dirty="0"/>
          </a:p>
        </p:txBody>
      </p:sp>
      <p:sp>
        <p:nvSpPr>
          <p:cNvPr id="8" name="TextBox 7"/>
          <p:cNvSpPr txBox="1"/>
          <p:nvPr/>
        </p:nvSpPr>
        <p:spPr>
          <a:xfrm>
            <a:off x="10010773" y="3214693"/>
            <a:ext cx="95266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400" dirty="0"/>
              <a:t>5</a:t>
            </a:r>
            <a:endParaRPr lang="en-GB" sz="4400" dirty="0"/>
          </a:p>
        </p:txBody>
      </p:sp>
      <p:sp>
        <p:nvSpPr>
          <p:cNvPr id="9" name="TextBox 8"/>
          <p:cNvSpPr txBox="1"/>
          <p:nvPr/>
        </p:nvSpPr>
        <p:spPr>
          <a:xfrm>
            <a:off x="10020294" y="4052901"/>
            <a:ext cx="95266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400" dirty="0"/>
              <a:t>7</a:t>
            </a:r>
            <a:endParaRPr lang="en-GB" sz="4400" dirty="0"/>
          </a:p>
        </p:txBody>
      </p:sp>
      <p:sp>
        <p:nvSpPr>
          <p:cNvPr id="10" name="TextBox 9"/>
          <p:cNvSpPr txBox="1"/>
          <p:nvPr/>
        </p:nvSpPr>
        <p:spPr>
          <a:xfrm>
            <a:off x="10020296" y="4881569"/>
            <a:ext cx="95266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400" b="1" dirty="0">
                <a:solidFill>
                  <a:srgbClr val="FF0000"/>
                </a:solidFill>
              </a:rPr>
              <a:t>9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9786938" y="5643570"/>
            <a:ext cx="2271712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200" i="1" dirty="0" smtClean="0"/>
              <a:t>Describe the rule</a:t>
            </a:r>
            <a:endParaRPr lang="en-GB" sz="3200" i="1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2" name="TextBox 11"/>
              <p:cNvSpPr txBox="1"/>
              <p:nvPr/>
            </p:nvSpPr>
            <p:spPr>
              <a:xfrm>
                <a:off x="3550091" y="3930453"/>
                <a:ext cx="1658684" cy="1015663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6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r>
                        <a:rPr lang="en-GB" sz="6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𝟐</m:t>
                      </m:r>
                    </m:oMath>
                  </m:oMathPara>
                </a14:m>
                <a:endParaRPr lang="en-GB" sz="6000" b="1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12" name="TextBox 1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50091" y="3930453"/>
                <a:ext cx="1658684" cy="1015663"/>
              </a:xfrm>
              <a:prstGeom prst="rect">
                <a:avLst/>
              </a:prstGeom>
              <a:blipFill rotWithShape="0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3" name="TextBox 12"/>
              <p:cNvSpPr txBox="1"/>
              <p:nvPr/>
            </p:nvSpPr>
            <p:spPr>
              <a:xfrm>
                <a:off x="6874327" y="3925685"/>
                <a:ext cx="1869623" cy="1015663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6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GB" sz="6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𝟑</m:t>
                      </m:r>
                    </m:oMath>
                  </m:oMathPara>
                </a14:m>
                <a:endParaRPr lang="en-GB" sz="6000" b="1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13" name="TextBox 1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74327" y="3925685"/>
                <a:ext cx="1869623" cy="1015663"/>
              </a:xfrm>
              <a:prstGeom prst="rect">
                <a:avLst/>
              </a:prstGeom>
              <a:blipFill rotWithShape="0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7052858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75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7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75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7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75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7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3750"/>
                            </p:stCondLst>
                            <p:childTnLst>
                              <p:par>
                                <p:cTn id="21" presetID="22" presetClass="entr" presetSubtype="8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7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7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750"/>
                            </p:stCondLst>
                            <p:childTnLst>
                              <p:par>
                                <p:cTn id="30" presetID="22" presetClass="entr" presetSubtype="8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500"/>
                            </p:stCondLst>
                            <p:childTnLst>
                              <p:par>
                                <p:cTn id="39" presetID="22" presetClass="entr" presetSubtype="8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8" grpId="0"/>
      <p:bldP spid="9" grpId="0"/>
      <p:bldP spid="10" grpId="0"/>
      <p:bldP spid="11" grpId="0"/>
      <p:bldP spid="12" grpId="0" animBg="1"/>
      <p:bldP spid="13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07545"/>
            <a:ext cx="10515600" cy="2597016"/>
          </a:xfrm>
        </p:spPr>
        <p:txBody>
          <a:bodyPr>
            <a:normAutofit fontScale="90000"/>
          </a:bodyPr>
          <a:lstStyle/>
          <a:p>
            <a:pPr algn="ctr"/>
            <a:r>
              <a:rPr lang="en-GB" sz="6000" b="1" dirty="0" smtClean="0"/>
              <a:t>What is each worker doing to each number in this case and predict what will come out of the final input?</a:t>
            </a:r>
            <a:endParaRPr lang="en-GB" sz="6000" b="1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8902" y="2818865"/>
            <a:ext cx="8594196" cy="3352996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214431" y="3228981"/>
            <a:ext cx="95266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400" dirty="0"/>
              <a:t>2</a:t>
            </a:r>
            <a:endParaRPr lang="en-GB" sz="4400" dirty="0"/>
          </a:p>
        </p:txBody>
      </p:sp>
      <p:sp>
        <p:nvSpPr>
          <p:cNvPr id="6" name="TextBox 5"/>
          <p:cNvSpPr txBox="1"/>
          <p:nvPr/>
        </p:nvSpPr>
        <p:spPr>
          <a:xfrm>
            <a:off x="1223952" y="4067189"/>
            <a:ext cx="95266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400" dirty="0"/>
              <a:t>5</a:t>
            </a:r>
            <a:endParaRPr lang="en-GB" sz="4400" dirty="0"/>
          </a:p>
        </p:txBody>
      </p:sp>
      <p:sp>
        <p:nvSpPr>
          <p:cNvPr id="7" name="TextBox 6"/>
          <p:cNvSpPr txBox="1"/>
          <p:nvPr/>
        </p:nvSpPr>
        <p:spPr>
          <a:xfrm>
            <a:off x="1223954" y="4910145"/>
            <a:ext cx="95266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400" dirty="0" smtClean="0"/>
              <a:t>9</a:t>
            </a:r>
            <a:endParaRPr lang="en-GB" sz="4400" dirty="0"/>
          </a:p>
        </p:txBody>
      </p:sp>
      <p:sp>
        <p:nvSpPr>
          <p:cNvPr id="8" name="TextBox 7"/>
          <p:cNvSpPr txBox="1"/>
          <p:nvPr/>
        </p:nvSpPr>
        <p:spPr>
          <a:xfrm>
            <a:off x="10010773" y="3214693"/>
            <a:ext cx="95266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400" dirty="0"/>
              <a:t>5</a:t>
            </a:r>
            <a:endParaRPr lang="en-GB" sz="4400" dirty="0"/>
          </a:p>
        </p:txBody>
      </p:sp>
      <p:sp>
        <p:nvSpPr>
          <p:cNvPr id="9" name="TextBox 8"/>
          <p:cNvSpPr txBox="1"/>
          <p:nvPr/>
        </p:nvSpPr>
        <p:spPr>
          <a:xfrm>
            <a:off x="10020294" y="4052901"/>
            <a:ext cx="95266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400" dirty="0" smtClean="0"/>
              <a:t>14</a:t>
            </a:r>
            <a:endParaRPr lang="en-GB" sz="4400" dirty="0"/>
          </a:p>
        </p:txBody>
      </p:sp>
      <p:sp>
        <p:nvSpPr>
          <p:cNvPr id="10" name="TextBox 9"/>
          <p:cNvSpPr txBox="1"/>
          <p:nvPr/>
        </p:nvSpPr>
        <p:spPr>
          <a:xfrm>
            <a:off x="10020296" y="4881569"/>
            <a:ext cx="95266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400" b="1" dirty="0" smtClean="0">
                <a:solidFill>
                  <a:srgbClr val="FF0000"/>
                </a:solidFill>
              </a:rPr>
              <a:t>26</a:t>
            </a:r>
            <a:endParaRPr lang="en-GB" sz="4400" b="1" dirty="0">
              <a:solidFill>
                <a:srgbClr val="FF0000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9786938" y="5643570"/>
            <a:ext cx="2271712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200" i="1" dirty="0" smtClean="0"/>
              <a:t>Describe the rule</a:t>
            </a:r>
            <a:endParaRPr lang="en-GB" sz="3200" i="1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2" name="TextBox 11"/>
              <p:cNvSpPr txBox="1"/>
              <p:nvPr/>
            </p:nvSpPr>
            <p:spPr>
              <a:xfrm>
                <a:off x="3550091" y="3930453"/>
                <a:ext cx="1658684" cy="1015663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6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r>
                        <a:rPr lang="en-GB" sz="6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𝟑</m:t>
                      </m:r>
                    </m:oMath>
                  </m:oMathPara>
                </a14:m>
                <a:endParaRPr lang="en-GB" sz="6000" b="1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12" name="TextBox 1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50091" y="3930453"/>
                <a:ext cx="1658684" cy="1015663"/>
              </a:xfrm>
              <a:prstGeom prst="rect">
                <a:avLst/>
              </a:prstGeom>
              <a:blipFill rotWithShape="0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3" name="TextBox 12"/>
              <p:cNvSpPr txBox="1"/>
              <p:nvPr/>
            </p:nvSpPr>
            <p:spPr>
              <a:xfrm>
                <a:off x="6874327" y="4025701"/>
                <a:ext cx="1869623" cy="1015663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6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GB" sz="6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𝟏</m:t>
                      </m:r>
                    </m:oMath>
                  </m:oMathPara>
                </a14:m>
                <a:endParaRPr lang="en-GB" sz="6000" b="1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13" name="TextBox 1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74327" y="4025701"/>
                <a:ext cx="1869623" cy="1015663"/>
              </a:xfrm>
              <a:prstGeom prst="rect">
                <a:avLst/>
              </a:prstGeom>
              <a:blipFill rotWithShape="0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7569376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75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7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75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7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75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7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3750"/>
                            </p:stCondLst>
                            <p:childTnLst>
                              <p:par>
                                <p:cTn id="21" presetID="22" presetClass="entr" presetSubtype="8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7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7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750"/>
                            </p:stCondLst>
                            <p:childTnLst>
                              <p:par>
                                <p:cTn id="30" presetID="22" presetClass="entr" presetSubtype="8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500"/>
                            </p:stCondLst>
                            <p:childTnLst>
                              <p:par>
                                <p:cTn id="39" presetID="22" presetClass="entr" presetSubtype="8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8" grpId="0"/>
      <p:bldP spid="9" grpId="0"/>
      <p:bldP spid="10" grpId="0"/>
      <p:bldP spid="11" grpId="0"/>
      <p:bldP spid="12" grpId="0" animBg="1"/>
      <p:bldP spid="13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93670"/>
            <a:ext cx="10515600" cy="1092200"/>
          </a:xfrm>
        </p:spPr>
        <p:txBody>
          <a:bodyPr>
            <a:normAutofit/>
          </a:bodyPr>
          <a:lstStyle/>
          <a:p>
            <a:pPr algn="ctr"/>
            <a:r>
              <a:rPr lang="en-GB" sz="6000" b="1" dirty="0" smtClean="0"/>
              <a:t>Try these:</a:t>
            </a:r>
            <a:endParaRPr lang="en-GB" sz="6000" b="1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66326" y="1285870"/>
            <a:ext cx="7059348" cy="275418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66326" y="3965300"/>
            <a:ext cx="7059348" cy="2754180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1928806" y="1630545"/>
            <a:ext cx="95266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600" dirty="0" smtClean="0"/>
              <a:t>1</a:t>
            </a:r>
            <a:endParaRPr lang="en-GB" sz="3600" dirty="0"/>
          </a:p>
        </p:txBody>
      </p:sp>
      <p:sp>
        <p:nvSpPr>
          <p:cNvPr id="10" name="TextBox 9"/>
          <p:cNvSpPr txBox="1"/>
          <p:nvPr/>
        </p:nvSpPr>
        <p:spPr>
          <a:xfrm>
            <a:off x="1924039" y="2297297"/>
            <a:ext cx="95266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600" dirty="0"/>
              <a:t>4</a:t>
            </a:r>
            <a:endParaRPr lang="en-GB" sz="3600" dirty="0"/>
          </a:p>
        </p:txBody>
      </p:sp>
      <p:sp>
        <p:nvSpPr>
          <p:cNvPr id="11" name="TextBox 10"/>
          <p:cNvSpPr txBox="1"/>
          <p:nvPr/>
        </p:nvSpPr>
        <p:spPr>
          <a:xfrm>
            <a:off x="1924041" y="2997373"/>
            <a:ext cx="95266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600" dirty="0" smtClean="0"/>
              <a:t>10</a:t>
            </a:r>
            <a:endParaRPr lang="en-GB" sz="3600" dirty="0"/>
          </a:p>
        </p:txBody>
      </p:sp>
      <p:sp>
        <p:nvSpPr>
          <p:cNvPr id="12" name="TextBox 11"/>
          <p:cNvSpPr txBox="1"/>
          <p:nvPr/>
        </p:nvSpPr>
        <p:spPr>
          <a:xfrm>
            <a:off x="9267798" y="1616257"/>
            <a:ext cx="95266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600" dirty="0" smtClean="0"/>
              <a:t>7</a:t>
            </a:r>
            <a:endParaRPr lang="en-GB" sz="3600" dirty="0"/>
          </a:p>
        </p:txBody>
      </p:sp>
      <p:sp>
        <p:nvSpPr>
          <p:cNvPr id="13" name="TextBox 12"/>
          <p:cNvSpPr txBox="1"/>
          <p:nvPr/>
        </p:nvSpPr>
        <p:spPr>
          <a:xfrm>
            <a:off x="9277319" y="2297297"/>
            <a:ext cx="95266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600" dirty="0" smtClean="0"/>
              <a:t>22</a:t>
            </a:r>
            <a:endParaRPr lang="en-GB" sz="3600" dirty="0"/>
          </a:p>
        </p:txBody>
      </p:sp>
      <p:sp>
        <p:nvSpPr>
          <p:cNvPr id="14" name="TextBox 13"/>
          <p:cNvSpPr txBox="1"/>
          <p:nvPr/>
        </p:nvSpPr>
        <p:spPr>
          <a:xfrm>
            <a:off x="9277321" y="2983085"/>
            <a:ext cx="95266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600" b="1" dirty="0" smtClean="0">
                <a:solidFill>
                  <a:srgbClr val="FF0000"/>
                </a:solidFill>
              </a:rPr>
              <a:t>52</a:t>
            </a:r>
            <a:endParaRPr lang="en-GB" sz="3600" b="1" dirty="0">
              <a:solidFill>
                <a:srgbClr val="FF0000"/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1924039" y="4311846"/>
            <a:ext cx="95266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600" dirty="0" smtClean="0"/>
              <a:t>10</a:t>
            </a:r>
            <a:endParaRPr lang="en-GB" sz="3600" dirty="0"/>
          </a:p>
        </p:txBody>
      </p:sp>
      <p:sp>
        <p:nvSpPr>
          <p:cNvPr id="16" name="TextBox 15"/>
          <p:cNvSpPr txBox="1"/>
          <p:nvPr/>
        </p:nvSpPr>
        <p:spPr>
          <a:xfrm>
            <a:off x="1919272" y="4978598"/>
            <a:ext cx="95266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600" dirty="0" smtClean="0"/>
              <a:t>16</a:t>
            </a:r>
            <a:endParaRPr lang="en-GB" sz="3600" dirty="0"/>
          </a:p>
        </p:txBody>
      </p:sp>
      <p:sp>
        <p:nvSpPr>
          <p:cNvPr id="17" name="TextBox 16"/>
          <p:cNvSpPr txBox="1"/>
          <p:nvPr/>
        </p:nvSpPr>
        <p:spPr>
          <a:xfrm>
            <a:off x="9277349" y="5678674"/>
            <a:ext cx="95266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600" dirty="0"/>
              <a:t>3</a:t>
            </a:r>
            <a:endParaRPr lang="en-GB" sz="3600" dirty="0"/>
          </a:p>
        </p:txBody>
      </p:sp>
      <p:sp>
        <p:nvSpPr>
          <p:cNvPr id="18" name="TextBox 17"/>
          <p:cNvSpPr txBox="1"/>
          <p:nvPr/>
        </p:nvSpPr>
        <p:spPr>
          <a:xfrm>
            <a:off x="9263031" y="4297558"/>
            <a:ext cx="95266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600" dirty="0" smtClean="0"/>
              <a:t>6</a:t>
            </a:r>
            <a:endParaRPr lang="en-GB" sz="3600" dirty="0"/>
          </a:p>
        </p:txBody>
      </p:sp>
      <p:sp>
        <p:nvSpPr>
          <p:cNvPr id="19" name="TextBox 18"/>
          <p:cNvSpPr txBox="1"/>
          <p:nvPr/>
        </p:nvSpPr>
        <p:spPr>
          <a:xfrm>
            <a:off x="9272552" y="4978598"/>
            <a:ext cx="95266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600" dirty="0"/>
              <a:t>9</a:t>
            </a:r>
            <a:endParaRPr lang="en-GB" sz="3600" dirty="0"/>
          </a:p>
        </p:txBody>
      </p:sp>
      <p:sp>
        <p:nvSpPr>
          <p:cNvPr id="20" name="TextBox 19"/>
          <p:cNvSpPr txBox="1"/>
          <p:nvPr/>
        </p:nvSpPr>
        <p:spPr>
          <a:xfrm>
            <a:off x="1928722" y="5678674"/>
            <a:ext cx="95266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600" b="1" dirty="0" smtClean="0">
                <a:solidFill>
                  <a:srgbClr val="FF0000"/>
                </a:solidFill>
              </a:rPr>
              <a:t>4</a:t>
            </a:r>
            <a:endParaRPr lang="en-GB" sz="3600" b="1" dirty="0">
              <a:solidFill>
                <a:srgbClr val="FF0000"/>
              </a:solidFill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21" name="TextBox 20"/>
              <p:cNvSpPr txBox="1"/>
              <p:nvPr/>
            </p:nvSpPr>
            <p:spPr>
              <a:xfrm>
                <a:off x="4035873" y="2158797"/>
                <a:ext cx="1257299" cy="923330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5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r>
                        <a:rPr lang="en-GB" sz="5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𝟓</m:t>
                      </m:r>
                    </m:oMath>
                  </m:oMathPara>
                </a14:m>
                <a:endParaRPr lang="en-GB" sz="5400" b="1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21" name="TextBox 2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35873" y="2158797"/>
                <a:ext cx="1257299" cy="923330"/>
              </a:xfrm>
              <a:prstGeom prst="rect">
                <a:avLst/>
              </a:prstGeom>
              <a:blipFill rotWithShape="0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2" name="TextBox 21"/>
              <p:cNvSpPr txBox="1"/>
              <p:nvPr/>
            </p:nvSpPr>
            <p:spPr>
              <a:xfrm>
                <a:off x="6874327" y="2168317"/>
                <a:ext cx="1257299" cy="923330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5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GB" sz="5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𝟐</m:t>
                      </m:r>
                    </m:oMath>
                  </m:oMathPara>
                </a14:m>
                <a:endParaRPr lang="en-GB" sz="5400" b="1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22" name="TextBox 2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74327" y="2168317"/>
                <a:ext cx="1257299" cy="923330"/>
              </a:xfrm>
              <a:prstGeom prst="rect">
                <a:avLst/>
              </a:prstGeom>
              <a:blipFill rotWithShape="0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3" name="TextBox 22"/>
              <p:cNvSpPr txBox="1"/>
              <p:nvPr/>
            </p:nvSpPr>
            <p:spPr>
              <a:xfrm>
                <a:off x="4031107" y="4868674"/>
                <a:ext cx="1257299" cy="923330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5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÷</m:t>
                      </m:r>
                      <m:r>
                        <a:rPr lang="en-GB" sz="5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𝟐</m:t>
                      </m:r>
                    </m:oMath>
                  </m:oMathPara>
                </a14:m>
                <a:endParaRPr lang="en-GB" sz="5400" b="1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23" name="TextBox 2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31107" y="4868674"/>
                <a:ext cx="1257299" cy="923330"/>
              </a:xfrm>
              <a:prstGeom prst="rect">
                <a:avLst/>
              </a:prstGeom>
              <a:blipFill rotWithShape="0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4" name="TextBox 23"/>
              <p:cNvSpPr txBox="1"/>
              <p:nvPr/>
            </p:nvSpPr>
            <p:spPr>
              <a:xfrm>
                <a:off x="6869561" y="4878194"/>
                <a:ext cx="1257299" cy="923330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5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GB" sz="5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𝟏</m:t>
                      </m:r>
                    </m:oMath>
                  </m:oMathPara>
                </a14:m>
                <a:endParaRPr lang="en-GB" sz="5400" b="1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24" name="TextBox 2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69561" y="4878194"/>
                <a:ext cx="1257299" cy="923330"/>
              </a:xfrm>
              <a:prstGeom prst="rect">
                <a:avLst/>
              </a:prstGeom>
              <a:blipFill rotWithShape="0"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6314886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7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2" presetClass="entr" presetSubtype="8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7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500"/>
                            </p:stCondLst>
                            <p:childTnLst>
                              <p:par>
                                <p:cTn id="28" presetID="22" presetClass="entr" presetSubtype="8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20" grpId="0"/>
      <p:bldP spid="21" grpId="0" animBg="1"/>
      <p:bldP spid="22" grpId="0" animBg="1"/>
      <p:bldP spid="23" grpId="0" animBg="1"/>
      <p:bldP spid="24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0013" y="107545"/>
            <a:ext cx="11958637" cy="2597016"/>
          </a:xfrm>
        </p:spPr>
        <p:txBody>
          <a:bodyPr>
            <a:normAutofit/>
          </a:bodyPr>
          <a:lstStyle/>
          <a:p>
            <a:pPr algn="ctr"/>
            <a:r>
              <a:rPr lang="en-GB" sz="4800" b="1" dirty="0" smtClean="0"/>
              <a:t>We don’t know how many workers are in the line so you need to work it out and predict what will come out of the final input?</a:t>
            </a:r>
            <a:endParaRPr lang="en-GB" sz="4800" b="1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78730" y="2818861"/>
            <a:ext cx="5601201" cy="3524784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2657472" y="3286133"/>
            <a:ext cx="95266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400" dirty="0" smtClean="0"/>
              <a:t>1</a:t>
            </a:r>
            <a:endParaRPr lang="en-GB" sz="4400" dirty="0"/>
          </a:p>
        </p:txBody>
      </p:sp>
      <p:sp>
        <p:nvSpPr>
          <p:cNvPr id="6" name="TextBox 5"/>
          <p:cNvSpPr txBox="1"/>
          <p:nvPr/>
        </p:nvSpPr>
        <p:spPr>
          <a:xfrm>
            <a:off x="2666993" y="4224357"/>
            <a:ext cx="95266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400" dirty="0" smtClean="0"/>
              <a:t>2</a:t>
            </a:r>
            <a:endParaRPr lang="en-GB" sz="4400" dirty="0"/>
          </a:p>
        </p:txBody>
      </p:sp>
      <p:sp>
        <p:nvSpPr>
          <p:cNvPr id="7" name="TextBox 6"/>
          <p:cNvSpPr txBox="1"/>
          <p:nvPr/>
        </p:nvSpPr>
        <p:spPr>
          <a:xfrm>
            <a:off x="2666995" y="5153041"/>
            <a:ext cx="95266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400" dirty="0" smtClean="0"/>
              <a:t>4</a:t>
            </a:r>
            <a:endParaRPr lang="en-GB" sz="4400" dirty="0"/>
          </a:p>
        </p:txBody>
      </p:sp>
      <p:sp>
        <p:nvSpPr>
          <p:cNvPr id="8" name="TextBox 7"/>
          <p:cNvSpPr txBox="1"/>
          <p:nvPr/>
        </p:nvSpPr>
        <p:spPr>
          <a:xfrm>
            <a:off x="8539164" y="3257557"/>
            <a:ext cx="95266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400" dirty="0" smtClean="0"/>
              <a:t>2</a:t>
            </a:r>
            <a:endParaRPr lang="en-GB" sz="4400" dirty="0"/>
          </a:p>
        </p:txBody>
      </p:sp>
      <p:sp>
        <p:nvSpPr>
          <p:cNvPr id="9" name="TextBox 8"/>
          <p:cNvSpPr txBox="1"/>
          <p:nvPr/>
        </p:nvSpPr>
        <p:spPr>
          <a:xfrm>
            <a:off x="8548685" y="4195781"/>
            <a:ext cx="95266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400" dirty="0"/>
              <a:t>5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548687" y="5124465"/>
            <a:ext cx="95266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400" b="1" dirty="0" smtClean="0">
                <a:solidFill>
                  <a:srgbClr val="FF0000"/>
                </a:solidFill>
              </a:rPr>
              <a:t>11</a:t>
            </a:r>
            <a:endParaRPr lang="en-GB" sz="4400" b="1" dirty="0">
              <a:solidFill>
                <a:srgbClr val="FF0000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9786938" y="5643570"/>
            <a:ext cx="2271712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200" i="1" dirty="0" smtClean="0"/>
              <a:t>Describe the rule</a:t>
            </a:r>
            <a:endParaRPr lang="en-GB" sz="3200" i="1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2" name="TextBox 11"/>
              <p:cNvSpPr txBox="1"/>
              <p:nvPr/>
            </p:nvSpPr>
            <p:spPr>
              <a:xfrm>
                <a:off x="4914900" y="4149805"/>
                <a:ext cx="2314575" cy="923330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5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r>
                        <a:rPr lang="en-GB" sz="5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𝟑</m:t>
                      </m:r>
                      <m:r>
                        <a:rPr lang="en-GB" sz="5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,−</m:t>
                      </m:r>
                      <m:r>
                        <a:rPr lang="en-GB" sz="5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𝟏</m:t>
                      </m:r>
                    </m:oMath>
                  </m:oMathPara>
                </a14:m>
                <a:endParaRPr lang="en-GB" sz="5400" b="1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12" name="TextBox 1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14900" y="4149805"/>
                <a:ext cx="2314575" cy="923330"/>
              </a:xfrm>
              <a:prstGeom prst="rect">
                <a:avLst/>
              </a:prstGeom>
              <a:blipFill rotWithShape="0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8569816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75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7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75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7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75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7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3750"/>
                            </p:stCondLst>
                            <p:childTnLst>
                              <p:par>
                                <p:cTn id="21" presetID="22" presetClass="entr" presetSubtype="8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7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7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750"/>
                            </p:stCondLst>
                            <p:childTnLst>
                              <p:par>
                                <p:cTn id="30" presetID="22" presetClass="entr" presetSubtype="8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8" grpId="0"/>
      <p:bldP spid="9" grpId="0"/>
      <p:bldP spid="10" grpId="0"/>
      <p:bldP spid="11" grpId="0"/>
      <p:bldP spid="12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0013" y="107545"/>
            <a:ext cx="11958637" cy="2597016"/>
          </a:xfrm>
        </p:spPr>
        <p:txBody>
          <a:bodyPr>
            <a:normAutofit/>
          </a:bodyPr>
          <a:lstStyle/>
          <a:p>
            <a:pPr algn="ctr"/>
            <a:r>
              <a:rPr lang="en-GB" sz="4800" b="1" dirty="0" smtClean="0"/>
              <a:t>We don’t know how many workers are in the line so you need to work it out and predict what will come out of the final input?</a:t>
            </a:r>
            <a:endParaRPr lang="en-GB" sz="4800" b="1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78730" y="2818861"/>
            <a:ext cx="5601201" cy="3524784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2657472" y="3286133"/>
            <a:ext cx="95266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400" dirty="0"/>
              <a:t>2</a:t>
            </a:r>
            <a:endParaRPr lang="en-GB" sz="4400" dirty="0"/>
          </a:p>
        </p:txBody>
      </p:sp>
      <p:sp>
        <p:nvSpPr>
          <p:cNvPr id="5" name="TextBox 4"/>
          <p:cNvSpPr txBox="1"/>
          <p:nvPr/>
        </p:nvSpPr>
        <p:spPr>
          <a:xfrm>
            <a:off x="2666993" y="4224357"/>
            <a:ext cx="95266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400" dirty="0" smtClean="0"/>
              <a:t>4</a:t>
            </a:r>
            <a:endParaRPr lang="en-GB" sz="4400" dirty="0"/>
          </a:p>
        </p:txBody>
      </p:sp>
      <p:sp>
        <p:nvSpPr>
          <p:cNvPr id="6" name="TextBox 5"/>
          <p:cNvSpPr txBox="1"/>
          <p:nvPr/>
        </p:nvSpPr>
        <p:spPr>
          <a:xfrm>
            <a:off x="2666995" y="5153041"/>
            <a:ext cx="95266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400" dirty="0" smtClean="0"/>
              <a:t>5</a:t>
            </a:r>
            <a:endParaRPr lang="en-GB" sz="4400" dirty="0"/>
          </a:p>
        </p:txBody>
      </p:sp>
      <p:sp>
        <p:nvSpPr>
          <p:cNvPr id="7" name="TextBox 6"/>
          <p:cNvSpPr txBox="1"/>
          <p:nvPr/>
        </p:nvSpPr>
        <p:spPr>
          <a:xfrm>
            <a:off x="8539164" y="3257557"/>
            <a:ext cx="95266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400" dirty="0" smtClean="0"/>
              <a:t>4</a:t>
            </a:r>
            <a:endParaRPr lang="en-GB" sz="4400" dirty="0"/>
          </a:p>
        </p:txBody>
      </p:sp>
      <p:sp>
        <p:nvSpPr>
          <p:cNvPr id="8" name="TextBox 7"/>
          <p:cNvSpPr txBox="1"/>
          <p:nvPr/>
        </p:nvSpPr>
        <p:spPr>
          <a:xfrm>
            <a:off x="8548685" y="4195781"/>
            <a:ext cx="95266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400" dirty="0" smtClean="0"/>
              <a:t>16</a:t>
            </a:r>
            <a:endParaRPr lang="en-GB" sz="4400" dirty="0"/>
          </a:p>
        </p:txBody>
      </p:sp>
      <p:sp>
        <p:nvSpPr>
          <p:cNvPr id="9" name="TextBox 8"/>
          <p:cNvSpPr txBox="1"/>
          <p:nvPr/>
        </p:nvSpPr>
        <p:spPr>
          <a:xfrm>
            <a:off x="8548687" y="5124465"/>
            <a:ext cx="95266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400" b="1" dirty="0" smtClean="0">
                <a:solidFill>
                  <a:srgbClr val="FF0000"/>
                </a:solidFill>
              </a:rPr>
              <a:t>2</a:t>
            </a:r>
            <a:r>
              <a:rPr lang="en-GB" sz="4400" b="1" dirty="0">
                <a:solidFill>
                  <a:srgbClr val="FF0000"/>
                </a:solidFill>
              </a:rPr>
              <a:t>5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0" name="TextBox 9"/>
              <p:cNvSpPr txBox="1"/>
              <p:nvPr/>
            </p:nvSpPr>
            <p:spPr>
              <a:xfrm>
                <a:off x="5168377" y="4149805"/>
                <a:ext cx="1832498" cy="942053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54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54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𝒏</m:t>
                          </m:r>
                        </m:e>
                        <m:sup>
                          <m:r>
                            <a:rPr lang="en-GB" sz="54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𝟐</m:t>
                          </m:r>
                        </m:sup>
                      </m:sSup>
                    </m:oMath>
                  </m:oMathPara>
                </a14:m>
                <a:endParaRPr lang="en-GB" sz="5400" b="1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68377" y="4149805"/>
                <a:ext cx="1832498" cy="942053"/>
              </a:xfrm>
              <a:prstGeom prst="rect">
                <a:avLst/>
              </a:prstGeom>
              <a:blipFill rotWithShape="0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1" name="TextBox 10"/>
          <p:cNvSpPr txBox="1"/>
          <p:nvPr/>
        </p:nvSpPr>
        <p:spPr>
          <a:xfrm>
            <a:off x="9786938" y="5643570"/>
            <a:ext cx="2271712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200" i="1" dirty="0" smtClean="0"/>
              <a:t>Describe the rule</a:t>
            </a:r>
            <a:endParaRPr lang="en-GB" sz="3200" i="1" dirty="0"/>
          </a:p>
        </p:txBody>
      </p:sp>
    </p:spTree>
    <p:extLst>
      <p:ext uri="{BB962C8B-B14F-4D97-AF65-F5344CB8AC3E}">
        <p14:creationId xmlns:p14="http://schemas.microsoft.com/office/powerpoint/2010/main" val="9733764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7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75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7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75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75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7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3750"/>
                            </p:stCondLst>
                            <p:childTnLst>
                              <p:par>
                                <p:cTn id="21" presetID="22" presetClass="entr" presetSubtype="8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7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7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750"/>
                            </p:stCondLst>
                            <p:childTnLst>
                              <p:par>
                                <p:cTn id="30" presetID="22" presetClass="entr" presetSubtype="8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7" grpId="0"/>
      <p:bldP spid="8" grpId="0"/>
      <p:bldP spid="9" grpId="0"/>
      <p:bldP spid="10" grpId="0" animBg="1"/>
      <p:bldP spid="11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93670"/>
            <a:ext cx="10515600" cy="1092200"/>
          </a:xfrm>
        </p:spPr>
        <p:txBody>
          <a:bodyPr>
            <a:normAutofit/>
          </a:bodyPr>
          <a:lstStyle/>
          <a:p>
            <a:pPr algn="ctr"/>
            <a:r>
              <a:rPr lang="en-GB" sz="6000" b="1" dirty="0" smtClean="0"/>
              <a:t>Try these:</a:t>
            </a:r>
            <a:endParaRPr lang="en-GB" sz="6000" b="1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5587" y="1285870"/>
            <a:ext cx="4193633" cy="2639014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99183" y="3924884"/>
            <a:ext cx="4193633" cy="2639014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22083" y="1285870"/>
            <a:ext cx="4193633" cy="2639014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306851" y="1624018"/>
            <a:ext cx="95266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200" dirty="0" smtClean="0"/>
              <a:t>1</a:t>
            </a:r>
            <a:endParaRPr lang="en-GB" sz="3200" dirty="0"/>
          </a:p>
        </p:txBody>
      </p:sp>
      <p:sp>
        <p:nvSpPr>
          <p:cNvPr id="11" name="TextBox 10"/>
          <p:cNvSpPr txBox="1"/>
          <p:nvPr/>
        </p:nvSpPr>
        <p:spPr>
          <a:xfrm>
            <a:off x="316372" y="2333637"/>
            <a:ext cx="95266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200" dirty="0" smtClean="0"/>
              <a:t>2</a:t>
            </a:r>
            <a:endParaRPr lang="en-GB" sz="3200" dirty="0"/>
          </a:p>
        </p:txBody>
      </p:sp>
      <p:sp>
        <p:nvSpPr>
          <p:cNvPr id="12" name="TextBox 11"/>
          <p:cNvSpPr txBox="1"/>
          <p:nvPr/>
        </p:nvSpPr>
        <p:spPr>
          <a:xfrm>
            <a:off x="316374" y="3033717"/>
            <a:ext cx="95266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200" dirty="0" smtClean="0"/>
              <a:t>4</a:t>
            </a:r>
            <a:endParaRPr lang="en-GB" sz="3200" dirty="0"/>
          </a:p>
        </p:txBody>
      </p:sp>
      <p:sp>
        <p:nvSpPr>
          <p:cNvPr id="13" name="TextBox 12"/>
          <p:cNvSpPr txBox="1"/>
          <p:nvPr/>
        </p:nvSpPr>
        <p:spPr>
          <a:xfrm>
            <a:off x="4759787" y="1595442"/>
            <a:ext cx="95266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200" dirty="0" smtClean="0"/>
              <a:t>4</a:t>
            </a:r>
            <a:endParaRPr lang="en-GB" sz="3200" dirty="0"/>
          </a:p>
        </p:txBody>
      </p:sp>
      <p:sp>
        <p:nvSpPr>
          <p:cNvPr id="14" name="TextBox 13"/>
          <p:cNvSpPr txBox="1"/>
          <p:nvPr/>
        </p:nvSpPr>
        <p:spPr>
          <a:xfrm>
            <a:off x="4757668" y="2312989"/>
            <a:ext cx="95266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200" dirty="0"/>
              <a:t>8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757668" y="3033717"/>
            <a:ext cx="95266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200" b="1" dirty="0" smtClean="0">
                <a:solidFill>
                  <a:srgbClr val="FF0000"/>
                </a:solidFill>
              </a:rPr>
              <a:t>16</a:t>
            </a:r>
            <a:endParaRPr lang="en-GB" sz="3200" b="1" dirty="0">
              <a:solidFill>
                <a:srgbClr val="FF0000"/>
              </a:solidFill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6602896" y="1619250"/>
            <a:ext cx="95266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200" dirty="0" smtClean="0"/>
              <a:t>1</a:t>
            </a:r>
            <a:endParaRPr lang="en-GB" sz="3200" dirty="0"/>
          </a:p>
        </p:txBody>
      </p:sp>
      <p:sp>
        <p:nvSpPr>
          <p:cNvPr id="17" name="TextBox 16"/>
          <p:cNvSpPr txBox="1"/>
          <p:nvPr/>
        </p:nvSpPr>
        <p:spPr>
          <a:xfrm>
            <a:off x="6612417" y="2328869"/>
            <a:ext cx="95266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200" dirty="0"/>
              <a:t>3</a:t>
            </a:r>
            <a:endParaRPr lang="en-GB" sz="3200" dirty="0"/>
          </a:p>
        </p:txBody>
      </p:sp>
      <p:sp>
        <p:nvSpPr>
          <p:cNvPr id="18" name="TextBox 17"/>
          <p:cNvSpPr txBox="1"/>
          <p:nvPr/>
        </p:nvSpPr>
        <p:spPr>
          <a:xfrm>
            <a:off x="6612419" y="3028949"/>
            <a:ext cx="95266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200" dirty="0" smtClean="0"/>
              <a:t>4</a:t>
            </a:r>
            <a:endParaRPr lang="en-GB" sz="3200" dirty="0"/>
          </a:p>
        </p:txBody>
      </p:sp>
      <p:sp>
        <p:nvSpPr>
          <p:cNvPr id="19" name="TextBox 18"/>
          <p:cNvSpPr txBox="1"/>
          <p:nvPr/>
        </p:nvSpPr>
        <p:spPr>
          <a:xfrm>
            <a:off x="11055832" y="1590674"/>
            <a:ext cx="95266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200" dirty="0" smtClean="0"/>
              <a:t>1</a:t>
            </a:r>
            <a:endParaRPr lang="en-GB" sz="3200" dirty="0"/>
          </a:p>
        </p:txBody>
      </p:sp>
      <p:sp>
        <p:nvSpPr>
          <p:cNvPr id="20" name="TextBox 19"/>
          <p:cNvSpPr txBox="1"/>
          <p:nvPr/>
        </p:nvSpPr>
        <p:spPr>
          <a:xfrm>
            <a:off x="11053713" y="2308221"/>
            <a:ext cx="95266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200" dirty="0"/>
              <a:t>7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11053713" y="3028949"/>
            <a:ext cx="95266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200" b="1" dirty="0" smtClean="0">
                <a:solidFill>
                  <a:srgbClr val="FF0000"/>
                </a:solidFill>
              </a:rPr>
              <a:t>10</a:t>
            </a:r>
            <a:endParaRPr lang="en-GB" sz="3200" b="1" dirty="0">
              <a:solidFill>
                <a:srgbClr val="FF0000"/>
              </a:solidFill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3373923" y="4291020"/>
            <a:ext cx="95266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200" dirty="0"/>
              <a:t>3</a:t>
            </a:r>
            <a:endParaRPr lang="en-GB" sz="3200" dirty="0"/>
          </a:p>
        </p:txBody>
      </p:sp>
      <p:sp>
        <p:nvSpPr>
          <p:cNvPr id="23" name="TextBox 22"/>
          <p:cNvSpPr txBox="1"/>
          <p:nvPr/>
        </p:nvSpPr>
        <p:spPr>
          <a:xfrm>
            <a:off x="3383444" y="5000639"/>
            <a:ext cx="95266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200" dirty="0"/>
              <a:t>5</a:t>
            </a:r>
            <a:endParaRPr lang="en-GB" sz="3200" dirty="0"/>
          </a:p>
        </p:txBody>
      </p:sp>
      <p:sp>
        <p:nvSpPr>
          <p:cNvPr id="24" name="TextBox 23"/>
          <p:cNvSpPr txBox="1"/>
          <p:nvPr/>
        </p:nvSpPr>
        <p:spPr>
          <a:xfrm>
            <a:off x="7826864" y="5700719"/>
            <a:ext cx="95266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200" dirty="0" smtClean="0"/>
              <a:t>18</a:t>
            </a:r>
            <a:endParaRPr lang="en-GB" sz="3200" dirty="0"/>
          </a:p>
        </p:txBody>
      </p:sp>
      <p:sp>
        <p:nvSpPr>
          <p:cNvPr id="25" name="TextBox 24"/>
          <p:cNvSpPr txBox="1"/>
          <p:nvPr/>
        </p:nvSpPr>
        <p:spPr>
          <a:xfrm>
            <a:off x="7826859" y="4262444"/>
            <a:ext cx="95266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200" dirty="0" smtClean="0"/>
              <a:t>8</a:t>
            </a:r>
            <a:endParaRPr lang="en-GB" sz="3200" dirty="0"/>
          </a:p>
        </p:txBody>
      </p:sp>
      <p:sp>
        <p:nvSpPr>
          <p:cNvPr id="26" name="TextBox 25"/>
          <p:cNvSpPr txBox="1"/>
          <p:nvPr/>
        </p:nvSpPr>
        <p:spPr>
          <a:xfrm>
            <a:off x="7824740" y="4979991"/>
            <a:ext cx="95266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200" dirty="0" smtClean="0"/>
              <a:t>12</a:t>
            </a:r>
            <a:endParaRPr lang="en-GB" sz="3200" dirty="0"/>
          </a:p>
        </p:txBody>
      </p:sp>
      <p:sp>
        <p:nvSpPr>
          <p:cNvPr id="27" name="TextBox 26"/>
          <p:cNvSpPr txBox="1"/>
          <p:nvPr/>
        </p:nvSpPr>
        <p:spPr>
          <a:xfrm>
            <a:off x="3369085" y="5657855"/>
            <a:ext cx="95266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200" b="1" dirty="0">
                <a:solidFill>
                  <a:srgbClr val="FF0000"/>
                </a:solidFill>
              </a:rPr>
              <a:t>8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28" name="TextBox 27"/>
              <p:cNvSpPr txBox="1"/>
              <p:nvPr/>
            </p:nvSpPr>
            <p:spPr>
              <a:xfrm>
                <a:off x="5200660" y="4896977"/>
                <a:ext cx="1757355" cy="707886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4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r>
                        <a:rPr lang="en-GB" sz="4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𝟐</m:t>
                      </m:r>
                      <m:r>
                        <a:rPr lang="en-GB" sz="4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,+</m:t>
                      </m:r>
                      <m:r>
                        <a:rPr lang="en-GB" sz="4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𝟐</m:t>
                      </m:r>
                    </m:oMath>
                  </m:oMathPara>
                </a14:m>
                <a:endParaRPr lang="en-GB" sz="4000" b="1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28" name="TextBox 2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00660" y="4896977"/>
                <a:ext cx="1757355" cy="707886"/>
              </a:xfrm>
              <a:prstGeom prst="rect">
                <a:avLst/>
              </a:prstGeom>
              <a:blipFill rotWithShape="0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9" name="TextBox 28"/>
              <p:cNvSpPr txBox="1"/>
              <p:nvPr/>
            </p:nvSpPr>
            <p:spPr>
              <a:xfrm>
                <a:off x="2328862" y="2174726"/>
                <a:ext cx="1457329" cy="923330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5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r>
                        <a:rPr lang="en-GB" sz="5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𝟒</m:t>
                      </m:r>
                    </m:oMath>
                  </m:oMathPara>
                </a14:m>
                <a:endParaRPr lang="en-GB" sz="5400" b="1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29" name="TextBox 2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28862" y="2174726"/>
                <a:ext cx="1457329" cy="923330"/>
              </a:xfrm>
              <a:prstGeom prst="rect">
                <a:avLst/>
              </a:prstGeom>
              <a:blipFill rotWithShape="0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0" name="TextBox 29"/>
              <p:cNvSpPr txBox="1"/>
              <p:nvPr/>
            </p:nvSpPr>
            <p:spPr>
              <a:xfrm>
                <a:off x="8417429" y="2272651"/>
                <a:ext cx="1769558" cy="707886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4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r>
                        <a:rPr lang="en-GB" sz="4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𝟑</m:t>
                      </m:r>
                      <m:r>
                        <a:rPr lang="en-GB" sz="4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,−</m:t>
                      </m:r>
                      <m:r>
                        <a:rPr lang="en-GB" sz="4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𝟐</m:t>
                      </m:r>
                    </m:oMath>
                  </m:oMathPara>
                </a14:m>
                <a:endParaRPr lang="en-GB" sz="4000" b="1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30" name="TextBox 2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417429" y="2272651"/>
                <a:ext cx="1769558" cy="707886"/>
              </a:xfrm>
              <a:prstGeom prst="rect">
                <a:avLst/>
              </a:prstGeom>
              <a:blipFill rotWithShape="0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9934183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7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7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75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21" grpId="0"/>
      <p:bldP spid="27" grpId="0"/>
      <p:bldP spid="28" grpId="0" animBg="1"/>
      <p:bldP spid="29" grpId="0" animBg="1"/>
      <p:bldP spid="30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93670"/>
            <a:ext cx="10515600" cy="1092200"/>
          </a:xfrm>
        </p:spPr>
        <p:txBody>
          <a:bodyPr>
            <a:normAutofit/>
          </a:bodyPr>
          <a:lstStyle/>
          <a:p>
            <a:pPr algn="ctr"/>
            <a:r>
              <a:rPr lang="en-GB" sz="6000" b="1" dirty="0" smtClean="0"/>
              <a:t>Try these challenging ones:</a:t>
            </a:r>
            <a:endParaRPr lang="en-GB" sz="6000" b="1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5587" y="1285870"/>
            <a:ext cx="4193633" cy="2639014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99183" y="3924884"/>
            <a:ext cx="4193633" cy="2639014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22083" y="1285870"/>
            <a:ext cx="4193633" cy="2639014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306851" y="1624018"/>
            <a:ext cx="95266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200" dirty="0" smtClean="0"/>
              <a:t>1</a:t>
            </a:r>
            <a:endParaRPr lang="en-GB" sz="3200" dirty="0"/>
          </a:p>
        </p:txBody>
      </p:sp>
      <p:sp>
        <p:nvSpPr>
          <p:cNvPr id="11" name="TextBox 10"/>
          <p:cNvSpPr txBox="1"/>
          <p:nvPr/>
        </p:nvSpPr>
        <p:spPr>
          <a:xfrm>
            <a:off x="316372" y="2333637"/>
            <a:ext cx="95266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200" dirty="0" smtClean="0"/>
              <a:t>2</a:t>
            </a:r>
            <a:endParaRPr lang="en-GB" sz="3200" dirty="0"/>
          </a:p>
        </p:txBody>
      </p:sp>
      <p:sp>
        <p:nvSpPr>
          <p:cNvPr id="12" name="TextBox 11"/>
          <p:cNvSpPr txBox="1"/>
          <p:nvPr/>
        </p:nvSpPr>
        <p:spPr>
          <a:xfrm>
            <a:off x="316374" y="3033717"/>
            <a:ext cx="95266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200" dirty="0" smtClean="0"/>
              <a:t>4</a:t>
            </a:r>
            <a:endParaRPr lang="en-GB" sz="3200" dirty="0"/>
          </a:p>
        </p:txBody>
      </p:sp>
      <p:sp>
        <p:nvSpPr>
          <p:cNvPr id="13" name="TextBox 12"/>
          <p:cNvSpPr txBox="1"/>
          <p:nvPr/>
        </p:nvSpPr>
        <p:spPr>
          <a:xfrm>
            <a:off x="4759787" y="1595442"/>
            <a:ext cx="95266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200" dirty="0"/>
              <a:t>2</a:t>
            </a:r>
            <a:endParaRPr lang="en-GB" sz="3200" dirty="0"/>
          </a:p>
        </p:txBody>
      </p:sp>
      <p:sp>
        <p:nvSpPr>
          <p:cNvPr id="14" name="TextBox 13"/>
          <p:cNvSpPr txBox="1"/>
          <p:nvPr/>
        </p:nvSpPr>
        <p:spPr>
          <a:xfrm>
            <a:off x="4757668" y="2312989"/>
            <a:ext cx="95266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200" dirty="0" smtClean="0"/>
              <a:t>8</a:t>
            </a:r>
            <a:endParaRPr lang="en-GB" sz="3200" dirty="0"/>
          </a:p>
        </p:txBody>
      </p:sp>
      <p:sp>
        <p:nvSpPr>
          <p:cNvPr id="15" name="TextBox 14"/>
          <p:cNvSpPr txBox="1"/>
          <p:nvPr/>
        </p:nvSpPr>
        <p:spPr>
          <a:xfrm>
            <a:off x="4757668" y="3033717"/>
            <a:ext cx="95266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200" b="1" dirty="0" smtClean="0">
                <a:solidFill>
                  <a:srgbClr val="FF0000"/>
                </a:solidFill>
              </a:rPr>
              <a:t>32</a:t>
            </a:r>
            <a:endParaRPr lang="en-GB" sz="3200" b="1" dirty="0">
              <a:solidFill>
                <a:srgbClr val="FF0000"/>
              </a:solidFill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6602896" y="1619250"/>
            <a:ext cx="95266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200" dirty="0" smtClean="0"/>
              <a:t>1</a:t>
            </a:r>
            <a:endParaRPr lang="en-GB" sz="3200" dirty="0"/>
          </a:p>
        </p:txBody>
      </p:sp>
      <p:sp>
        <p:nvSpPr>
          <p:cNvPr id="17" name="TextBox 16"/>
          <p:cNvSpPr txBox="1"/>
          <p:nvPr/>
        </p:nvSpPr>
        <p:spPr>
          <a:xfrm>
            <a:off x="6612417" y="2328869"/>
            <a:ext cx="95266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200" dirty="0"/>
              <a:t>3</a:t>
            </a:r>
            <a:endParaRPr lang="en-GB" sz="3200" dirty="0"/>
          </a:p>
        </p:txBody>
      </p:sp>
      <p:sp>
        <p:nvSpPr>
          <p:cNvPr id="18" name="TextBox 17"/>
          <p:cNvSpPr txBox="1"/>
          <p:nvPr/>
        </p:nvSpPr>
        <p:spPr>
          <a:xfrm>
            <a:off x="6612419" y="3028949"/>
            <a:ext cx="95266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200" dirty="0" smtClean="0"/>
              <a:t>4</a:t>
            </a:r>
            <a:endParaRPr lang="en-GB" sz="3200" dirty="0"/>
          </a:p>
        </p:txBody>
      </p:sp>
      <p:sp>
        <p:nvSpPr>
          <p:cNvPr id="19" name="TextBox 18"/>
          <p:cNvSpPr txBox="1"/>
          <p:nvPr/>
        </p:nvSpPr>
        <p:spPr>
          <a:xfrm>
            <a:off x="11055832" y="1590674"/>
            <a:ext cx="95266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200" dirty="0"/>
              <a:t>2</a:t>
            </a:r>
            <a:endParaRPr lang="en-GB" sz="3200" dirty="0"/>
          </a:p>
        </p:txBody>
      </p:sp>
      <p:sp>
        <p:nvSpPr>
          <p:cNvPr id="20" name="TextBox 19"/>
          <p:cNvSpPr txBox="1"/>
          <p:nvPr/>
        </p:nvSpPr>
        <p:spPr>
          <a:xfrm>
            <a:off x="11053713" y="2308221"/>
            <a:ext cx="95266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200" dirty="0" smtClean="0"/>
              <a:t>12</a:t>
            </a:r>
            <a:endParaRPr lang="en-GB" sz="3200" dirty="0"/>
          </a:p>
        </p:txBody>
      </p:sp>
      <p:sp>
        <p:nvSpPr>
          <p:cNvPr id="21" name="TextBox 20"/>
          <p:cNvSpPr txBox="1"/>
          <p:nvPr/>
        </p:nvSpPr>
        <p:spPr>
          <a:xfrm>
            <a:off x="11053713" y="3028949"/>
            <a:ext cx="95266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200" b="1" dirty="0">
                <a:solidFill>
                  <a:srgbClr val="FF0000"/>
                </a:solidFill>
              </a:rPr>
              <a:t>2</a:t>
            </a:r>
            <a:r>
              <a:rPr lang="en-GB" sz="3200" b="1" dirty="0" smtClean="0">
                <a:solidFill>
                  <a:srgbClr val="FF0000"/>
                </a:solidFill>
              </a:rPr>
              <a:t>0</a:t>
            </a:r>
            <a:endParaRPr lang="en-GB" sz="3200" b="1" dirty="0">
              <a:solidFill>
                <a:srgbClr val="FF0000"/>
              </a:solidFill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3373923" y="4291020"/>
            <a:ext cx="95266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200" dirty="0" smtClean="0"/>
              <a:t>1</a:t>
            </a:r>
            <a:endParaRPr lang="en-GB" sz="3200" dirty="0"/>
          </a:p>
        </p:txBody>
      </p:sp>
      <p:sp>
        <p:nvSpPr>
          <p:cNvPr id="23" name="TextBox 22"/>
          <p:cNvSpPr txBox="1"/>
          <p:nvPr/>
        </p:nvSpPr>
        <p:spPr>
          <a:xfrm>
            <a:off x="3383444" y="5000639"/>
            <a:ext cx="95266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200" dirty="0" smtClean="0"/>
              <a:t>2</a:t>
            </a:r>
            <a:endParaRPr lang="en-GB" sz="3200" dirty="0"/>
          </a:p>
        </p:txBody>
      </p:sp>
      <p:sp>
        <p:nvSpPr>
          <p:cNvPr id="24" name="TextBox 23"/>
          <p:cNvSpPr txBox="1"/>
          <p:nvPr/>
        </p:nvSpPr>
        <p:spPr>
          <a:xfrm>
            <a:off x="3383439" y="5643567"/>
            <a:ext cx="95266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200" dirty="0"/>
              <a:t>3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7826859" y="4262444"/>
            <a:ext cx="95266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200" dirty="0"/>
              <a:t>1</a:t>
            </a:r>
            <a:endParaRPr lang="en-GB" sz="3200" dirty="0"/>
          </a:p>
        </p:txBody>
      </p:sp>
      <p:sp>
        <p:nvSpPr>
          <p:cNvPr id="26" name="TextBox 25"/>
          <p:cNvSpPr txBox="1"/>
          <p:nvPr/>
        </p:nvSpPr>
        <p:spPr>
          <a:xfrm>
            <a:off x="7824740" y="4979991"/>
            <a:ext cx="95266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200" dirty="0"/>
              <a:t>8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7826784" y="5657855"/>
            <a:ext cx="95266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200" b="1" dirty="0" smtClean="0">
                <a:solidFill>
                  <a:srgbClr val="FF0000"/>
                </a:solidFill>
              </a:rPr>
              <a:t>27</a:t>
            </a:r>
            <a:endParaRPr lang="en-GB" sz="3200" b="1" dirty="0">
              <a:solidFill>
                <a:srgbClr val="FF0000"/>
              </a:solidFill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TextBox 2"/>
              <p:cNvSpPr txBox="1"/>
              <p:nvPr/>
            </p:nvSpPr>
            <p:spPr>
              <a:xfrm>
                <a:off x="5507899" y="4796961"/>
                <a:ext cx="1135793" cy="942053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54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54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𝒏</m:t>
                          </m:r>
                        </m:e>
                        <m:sup>
                          <m:r>
                            <a:rPr lang="en-GB" sz="54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𝟑</m:t>
                          </m:r>
                        </m:sup>
                      </m:sSup>
                    </m:oMath>
                  </m:oMathPara>
                </a14:m>
                <a:endParaRPr lang="en-GB" sz="5400" b="1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3" name="TextBox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07899" y="4796961"/>
                <a:ext cx="1135793" cy="942053"/>
              </a:xfrm>
              <a:prstGeom prst="rect">
                <a:avLst/>
              </a:prstGeom>
              <a:blipFill rotWithShape="0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8" name="TextBox 27"/>
              <p:cNvSpPr txBox="1"/>
              <p:nvPr/>
            </p:nvSpPr>
            <p:spPr>
              <a:xfrm>
                <a:off x="2328862" y="2160438"/>
                <a:ext cx="1457329" cy="942053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54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54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𝟐</m:t>
                          </m:r>
                          <m:r>
                            <a:rPr lang="en-GB" sz="54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𝒏</m:t>
                          </m:r>
                        </m:e>
                        <m:sup>
                          <m:r>
                            <a:rPr lang="en-GB" sz="54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𝟐</m:t>
                          </m:r>
                        </m:sup>
                      </m:sSup>
                    </m:oMath>
                  </m:oMathPara>
                </a14:m>
                <a:endParaRPr lang="en-GB" sz="5400" b="1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28" name="TextBox 2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28862" y="2160438"/>
                <a:ext cx="1457329" cy="942053"/>
              </a:xfrm>
              <a:prstGeom prst="rect">
                <a:avLst/>
              </a:prstGeom>
              <a:blipFill rotWithShape="0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9" name="TextBox 28"/>
              <p:cNvSpPr txBox="1"/>
              <p:nvPr/>
            </p:nvSpPr>
            <p:spPr>
              <a:xfrm>
                <a:off x="8417429" y="2258363"/>
                <a:ext cx="1769558" cy="721801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40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40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𝒏</m:t>
                          </m:r>
                        </m:e>
                        <m:sup>
                          <m:r>
                            <a:rPr lang="en-GB" sz="40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𝟐</m:t>
                          </m:r>
                        </m:sup>
                      </m:sSup>
                      <m:r>
                        <a:rPr lang="en-GB" sz="4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GB" sz="4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𝒏</m:t>
                      </m:r>
                    </m:oMath>
                  </m:oMathPara>
                </a14:m>
                <a:endParaRPr lang="en-GB" sz="4000" b="1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29" name="TextBox 2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417429" y="2258363"/>
                <a:ext cx="1769558" cy="721801"/>
              </a:xfrm>
              <a:prstGeom prst="rect">
                <a:avLst/>
              </a:prstGeom>
              <a:blipFill rotWithShape="0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6392425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7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7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75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21" grpId="0"/>
      <p:bldP spid="27" grpId="0"/>
      <p:bldP spid="3" grpId="0" animBg="1"/>
      <p:bldP spid="28" grpId="0" animBg="1"/>
      <p:bldP spid="29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GB" sz="6000" b="1" dirty="0" smtClean="0"/>
              <a:t>Can you design your own and test other people?</a:t>
            </a:r>
            <a:endParaRPr lang="en-GB" sz="6000" b="1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57392" y="2176279"/>
            <a:ext cx="5877215" cy="36984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10639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GB" sz="6600" b="1" dirty="0" smtClean="0"/>
              <a:t>Thanks for all your help!</a:t>
            </a:r>
            <a:endParaRPr lang="en-GB" sz="6600" b="1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2493" y="1690688"/>
            <a:ext cx="3147013" cy="42719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52909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75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153</TotalTime>
  <Words>416</Words>
  <Application>Microsoft Office PowerPoint</Application>
  <PresentationFormat>Widescreen</PresentationFormat>
  <Paragraphs>152</Paragraphs>
  <Slides>14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9" baseType="lpstr">
      <vt:lpstr>Arial</vt:lpstr>
      <vt:lpstr>Calibri</vt:lpstr>
      <vt:lpstr>Calibri Light</vt:lpstr>
      <vt:lpstr>Cambria Math</vt:lpstr>
      <vt:lpstr>Office Theme</vt:lpstr>
      <vt:lpstr>Function Machine Puzzles</vt:lpstr>
      <vt:lpstr>What do you have to do?</vt:lpstr>
      <vt:lpstr>What is the worker doing to each number in this case and predict what will come out of the final input?</vt:lpstr>
      <vt:lpstr>What is the worker doing to each number in this case and predict what will come out of the final input?</vt:lpstr>
      <vt:lpstr>Try these:</vt:lpstr>
      <vt:lpstr>What is each worker doing to each number in this case and predict what will come out of the final input?</vt:lpstr>
      <vt:lpstr>What is each worker doing to each number in this case and predict what will come out of the final input?</vt:lpstr>
      <vt:lpstr>Try these:</vt:lpstr>
      <vt:lpstr>We don’t know how many workers are in the line so you need to work it out and predict what will come out of the final input?</vt:lpstr>
      <vt:lpstr>We don’t know how many workers are in the line so you need to work it out and predict what will come out of the final input?</vt:lpstr>
      <vt:lpstr>Try these:</vt:lpstr>
      <vt:lpstr>Try these challenging ones:</vt:lpstr>
      <vt:lpstr>Can you design your own and test other people?</vt:lpstr>
      <vt:lpstr>Thanks for all your help!</vt:lpstr>
    </vt:vector>
  </TitlesOfParts>
  <Company>Roedean School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Function Machine Puzzles</dc:title>
  <dc:creator>A.Lutwyche</dc:creator>
  <cp:lastModifiedBy>A.Lutwyche</cp:lastModifiedBy>
  <cp:revision>15</cp:revision>
  <dcterms:created xsi:type="dcterms:W3CDTF">2016-05-25T10:51:22Z</dcterms:created>
  <dcterms:modified xsi:type="dcterms:W3CDTF">2016-05-25T13:24:37Z</dcterms:modified>
</cp:coreProperties>
</file>