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D1553-0CBC-4EB5-844C-62B77FDC5D99}" type="datetimeFigureOut">
              <a:rPr lang="en-GB" smtClean="0"/>
              <a:t>13/01/2016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EAF76-A516-4683-882D-A17736F96B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1156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D1553-0CBC-4EB5-844C-62B77FDC5D99}" type="datetimeFigureOut">
              <a:rPr lang="en-GB" smtClean="0"/>
              <a:t>13/01/2016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EAF76-A516-4683-882D-A17736F96B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7025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D1553-0CBC-4EB5-844C-62B77FDC5D99}" type="datetimeFigureOut">
              <a:rPr lang="en-GB" smtClean="0"/>
              <a:t>13/01/2016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EAF76-A516-4683-882D-A17736F96B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1450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D1553-0CBC-4EB5-844C-62B77FDC5D99}" type="datetimeFigureOut">
              <a:rPr lang="en-GB" smtClean="0"/>
              <a:t>13/01/2016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EAF76-A516-4683-882D-A17736F96B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7377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D1553-0CBC-4EB5-844C-62B77FDC5D99}" type="datetimeFigureOut">
              <a:rPr lang="en-GB" smtClean="0"/>
              <a:t>13/01/2016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EAF76-A516-4683-882D-A17736F96B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6049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D1553-0CBC-4EB5-844C-62B77FDC5D99}" type="datetimeFigureOut">
              <a:rPr lang="en-GB" smtClean="0"/>
              <a:t>13/01/2016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EAF76-A516-4683-882D-A17736F96B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8168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D1553-0CBC-4EB5-844C-62B77FDC5D99}" type="datetimeFigureOut">
              <a:rPr lang="en-GB" smtClean="0"/>
              <a:t>13/01/2016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EAF76-A516-4683-882D-A17736F96B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8078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D1553-0CBC-4EB5-844C-62B77FDC5D99}" type="datetimeFigureOut">
              <a:rPr lang="en-GB" smtClean="0"/>
              <a:t>13/01/2016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EAF76-A516-4683-882D-A17736F96B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488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D1553-0CBC-4EB5-844C-62B77FDC5D99}" type="datetimeFigureOut">
              <a:rPr lang="en-GB" smtClean="0"/>
              <a:t>13/01/2016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EAF76-A516-4683-882D-A17736F96B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1865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D1553-0CBC-4EB5-844C-62B77FDC5D99}" type="datetimeFigureOut">
              <a:rPr lang="en-GB" smtClean="0"/>
              <a:t>13/01/2016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EAF76-A516-4683-882D-A17736F96B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1124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D1553-0CBC-4EB5-844C-62B77FDC5D99}" type="datetimeFigureOut">
              <a:rPr lang="en-GB" smtClean="0"/>
              <a:t>13/01/2016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EAF76-A516-4683-882D-A17736F96B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4050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5D1553-0CBC-4EB5-844C-62B77FDC5D99}" type="datetimeFigureOut">
              <a:rPr lang="en-GB" smtClean="0"/>
              <a:t>13/01/2016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4EAF76-A516-4683-882D-A17736F96B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5302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6837" y="5194703"/>
            <a:ext cx="10515600" cy="866464"/>
          </a:xfrm>
        </p:spPr>
        <p:txBody>
          <a:bodyPr/>
          <a:lstStyle/>
          <a:p>
            <a:pPr algn="ctr"/>
            <a:r>
              <a:rPr lang="en-GB" dirty="0" smtClean="0"/>
              <a:t>* </a:t>
            </a:r>
            <a:r>
              <a:rPr lang="en-GB" dirty="0"/>
              <a:t>f</a:t>
            </a:r>
            <a:r>
              <a:rPr lang="en-GB" dirty="0" smtClean="0"/>
              <a:t>eaturing Median </a:t>
            </a:r>
            <a:r>
              <a:rPr lang="en-GB" dirty="0" smtClean="0"/>
              <a:t>and Mode Girls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898" y="408638"/>
            <a:ext cx="7859477" cy="469591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90975" y="605309"/>
            <a:ext cx="6439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 smtClean="0"/>
              <a:t>*</a:t>
            </a:r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2352223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27368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 smtClean="0"/>
              <a:t>What needs to be done?</a:t>
            </a:r>
            <a:endParaRPr lang="en-GB" sz="6000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1599247"/>
            <a:ext cx="10515600" cy="4814615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 smtClean="0"/>
              <a:t>Cady is desperate to fit in at her new school after years spent on the African plains with her zoologist parents and needs your help.</a:t>
            </a:r>
            <a:endParaRPr lang="en-GB" dirty="0"/>
          </a:p>
          <a:p>
            <a:pPr marL="0" indent="0" algn="ctr">
              <a:buNone/>
            </a:pPr>
            <a:r>
              <a:rPr lang="en-GB" dirty="0" smtClean="0"/>
              <a:t>She is analysing the lives of her classmates </a:t>
            </a:r>
            <a:r>
              <a:rPr lang="en-GB" dirty="0" smtClean="0"/>
              <a:t>so </a:t>
            </a:r>
            <a:r>
              <a:rPr lang="en-GB" dirty="0" smtClean="0"/>
              <a:t>she can get an idea of what makes them tick.</a:t>
            </a:r>
            <a:endParaRPr lang="en-GB" dirty="0"/>
          </a:p>
          <a:p>
            <a:pPr marL="0" indent="0" algn="ctr">
              <a:buNone/>
            </a:pPr>
            <a:r>
              <a:rPr lang="en-GB" dirty="0" smtClean="0"/>
              <a:t>She has decided to calculate averages of the most important aspects of their lives and asked them for the following information:</a:t>
            </a:r>
          </a:p>
          <a:p>
            <a:pPr algn="ctr"/>
            <a:r>
              <a:rPr lang="en-GB" dirty="0" smtClean="0"/>
              <a:t>Number of social media accounts.</a:t>
            </a:r>
          </a:p>
          <a:p>
            <a:pPr algn="ctr"/>
            <a:r>
              <a:rPr lang="en-GB" dirty="0" smtClean="0"/>
              <a:t>Time spent on the phone per day.</a:t>
            </a:r>
          </a:p>
          <a:p>
            <a:pPr algn="ctr"/>
            <a:r>
              <a:rPr lang="en-GB" dirty="0" smtClean="0"/>
              <a:t>Weekly spend.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264" y="5983936"/>
            <a:ext cx="3519471" cy="558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749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4415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GB" sz="5400" b="1" dirty="0" smtClean="0"/>
              <a:t>Calculate the mean, median and mode of the following sets of data:</a:t>
            </a:r>
            <a:endParaRPr lang="en-GB" sz="54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5299806"/>
              </p:ext>
            </p:extLst>
          </p:nvPr>
        </p:nvGraphicFramePr>
        <p:xfrm>
          <a:off x="352691" y="1582177"/>
          <a:ext cx="11448000" cy="335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28000"/>
                <a:gridCol w="792000"/>
                <a:gridCol w="792000"/>
                <a:gridCol w="792000"/>
                <a:gridCol w="792000"/>
                <a:gridCol w="792000"/>
                <a:gridCol w="792000"/>
                <a:gridCol w="792000"/>
                <a:gridCol w="792000"/>
                <a:gridCol w="792000"/>
                <a:gridCol w="7920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A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B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C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D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E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F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G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H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I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J</a:t>
                      </a:r>
                      <a:endParaRPr lang="en-GB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Social media accounts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5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2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7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3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5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3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4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6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5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4</a:t>
                      </a:r>
                      <a:endParaRPr lang="en-GB" sz="28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Time spent on the phone yesterday (in minutes)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78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66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75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103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94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36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77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48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65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118</a:t>
                      </a:r>
                      <a:endParaRPr lang="en-GB" sz="28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Money spent last week (to the nearest</a:t>
                      </a:r>
                      <a:r>
                        <a:rPr lang="en-GB" sz="2800" baseline="0" dirty="0" smtClean="0"/>
                        <a:t> </a:t>
                      </a:r>
                      <a:r>
                        <a:rPr lang="en-GB" sz="2800" dirty="0" smtClean="0"/>
                        <a:t>£)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23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29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45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15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30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27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29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15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36</a:t>
                      </a:r>
                      <a:endParaRPr lang="en-GB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22</a:t>
                      </a:r>
                      <a:endParaRPr lang="en-GB" sz="28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171976" y="5087153"/>
            <a:ext cx="26401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u="sng" dirty="0" smtClean="0">
                <a:solidFill>
                  <a:srgbClr val="FF0000"/>
                </a:solidFill>
              </a:rPr>
              <a:t>Social media:</a:t>
            </a:r>
          </a:p>
          <a:p>
            <a:pPr algn="ctr"/>
            <a:r>
              <a:rPr lang="en-GB" sz="2400" b="1" dirty="0" smtClean="0">
                <a:solidFill>
                  <a:srgbClr val="FF0000"/>
                </a:solidFill>
              </a:rPr>
              <a:t>Mean – 4.4</a:t>
            </a:r>
          </a:p>
          <a:p>
            <a:pPr algn="ctr"/>
            <a:r>
              <a:rPr lang="en-GB" sz="2400" b="1" dirty="0" smtClean="0">
                <a:solidFill>
                  <a:srgbClr val="FF0000"/>
                </a:solidFill>
              </a:rPr>
              <a:t>Median – 4.5</a:t>
            </a:r>
          </a:p>
          <a:p>
            <a:pPr algn="ctr"/>
            <a:r>
              <a:rPr lang="en-GB" sz="2400" b="1" dirty="0" smtClean="0">
                <a:solidFill>
                  <a:srgbClr val="FF0000"/>
                </a:solidFill>
              </a:rPr>
              <a:t>Mode – 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14557" y="5097884"/>
            <a:ext cx="26401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u="sng" dirty="0" smtClean="0">
                <a:solidFill>
                  <a:srgbClr val="FF0000"/>
                </a:solidFill>
              </a:rPr>
              <a:t>Time on phone:</a:t>
            </a:r>
          </a:p>
          <a:p>
            <a:pPr algn="ctr"/>
            <a:r>
              <a:rPr lang="en-GB" sz="2400" b="1" dirty="0" smtClean="0">
                <a:solidFill>
                  <a:srgbClr val="FF0000"/>
                </a:solidFill>
              </a:rPr>
              <a:t>Mean – 76</a:t>
            </a:r>
          </a:p>
          <a:p>
            <a:pPr algn="ctr"/>
            <a:r>
              <a:rPr lang="en-GB" sz="2400" b="1" dirty="0" smtClean="0">
                <a:solidFill>
                  <a:srgbClr val="FF0000"/>
                </a:solidFill>
              </a:rPr>
              <a:t>Median – 76</a:t>
            </a:r>
          </a:p>
          <a:p>
            <a:pPr algn="ctr"/>
            <a:r>
              <a:rPr lang="en-GB" sz="2400" b="1" dirty="0" smtClean="0">
                <a:solidFill>
                  <a:srgbClr val="FF0000"/>
                </a:solidFill>
              </a:rPr>
              <a:t>Mode – No mode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56250" y="5097884"/>
            <a:ext cx="26401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u="sng" dirty="0" smtClean="0">
                <a:solidFill>
                  <a:srgbClr val="FF0000"/>
                </a:solidFill>
              </a:rPr>
              <a:t>Weekly spend:</a:t>
            </a:r>
          </a:p>
          <a:p>
            <a:pPr algn="ctr"/>
            <a:r>
              <a:rPr lang="en-GB" sz="2400" b="1" dirty="0" smtClean="0">
                <a:solidFill>
                  <a:srgbClr val="FF0000"/>
                </a:solidFill>
              </a:rPr>
              <a:t>Mean – £27.10</a:t>
            </a:r>
          </a:p>
          <a:p>
            <a:pPr algn="ctr"/>
            <a:r>
              <a:rPr lang="en-GB" sz="2400" b="1" dirty="0" smtClean="0">
                <a:solidFill>
                  <a:srgbClr val="FF0000"/>
                </a:solidFill>
              </a:rPr>
              <a:t>Median – £28</a:t>
            </a:r>
          </a:p>
          <a:p>
            <a:pPr algn="ctr"/>
            <a:r>
              <a:rPr lang="en-GB" sz="2400" b="1" dirty="0" smtClean="0">
                <a:solidFill>
                  <a:srgbClr val="FF0000"/>
                </a:solidFill>
              </a:rPr>
              <a:t>Mode – Bimodal</a:t>
            </a:r>
          </a:p>
        </p:txBody>
      </p:sp>
    </p:spTree>
    <p:extLst>
      <p:ext uri="{BB962C8B-B14F-4D97-AF65-F5344CB8AC3E}">
        <p14:creationId xmlns:p14="http://schemas.microsoft.com/office/powerpoint/2010/main" val="4128599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6837" y="5495152"/>
            <a:ext cx="10515600" cy="866464"/>
          </a:xfrm>
        </p:spPr>
        <p:txBody>
          <a:bodyPr/>
          <a:lstStyle/>
          <a:p>
            <a:pPr algn="ctr"/>
            <a:r>
              <a:rPr lang="en-GB" dirty="0" smtClean="0"/>
              <a:t>* </a:t>
            </a:r>
            <a:r>
              <a:rPr lang="en-GB" dirty="0"/>
              <a:t>f</a:t>
            </a:r>
            <a:r>
              <a:rPr lang="en-GB" dirty="0" smtClean="0"/>
              <a:t>eaturing Median </a:t>
            </a:r>
            <a:r>
              <a:rPr lang="en-GB" dirty="0" smtClean="0"/>
              <a:t>and Mode Girls too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134" y="335235"/>
            <a:ext cx="6475837" cy="485946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272789" y="3940937"/>
            <a:ext cx="6439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 smtClean="0"/>
              <a:t>*</a:t>
            </a:r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641559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b="1" dirty="0" smtClean="0"/>
              <a:t>A New Student At High School</a:t>
            </a:r>
            <a:endParaRPr lang="en-GB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dirty="0" smtClean="0"/>
              <a:t>Jo has joined the school having travelled with her motor racing mechanic father around the world.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 smtClean="0"/>
              <a:t>Desperate to fit in she has compiled a stem-and-leaf diagram on the number of different people the members of her class talk to in a day.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 smtClean="0"/>
              <a:t>Can you help Jo analyse the data?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061" b="14788" l="2224" r="100000">
                        <a14:foregroundMark x1="65013" y1="9576" x2="65013" y2="9576"/>
                        <a14:foregroundMark x1="67665" y1="9212" x2="67665" y2="9212"/>
                        <a14:foregroundMark x1="79897" y1="8667" x2="79897" y2="8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817" b="83850"/>
          <a:stretch/>
        </p:blipFill>
        <p:spPr>
          <a:xfrm>
            <a:off x="3666172" y="5436689"/>
            <a:ext cx="485965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332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flipH="1" flipV="1">
            <a:off x="1545765" y="1690689"/>
            <a:ext cx="30518" cy="3586705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537071" y="1821269"/>
            <a:ext cx="7053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8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37071" y="2461355"/>
            <a:ext cx="7053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0</a:t>
            </a:r>
            <a:endParaRPr lang="en-GB" sz="3600" dirty="0"/>
          </a:p>
        </p:txBody>
      </p:sp>
      <p:sp>
        <p:nvSpPr>
          <p:cNvPr id="15" name="TextBox 14"/>
          <p:cNvSpPr txBox="1"/>
          <p:nvPr/>
        </p:nvSpPr>
        <p:spPr>
          <a:xfrm>
            <a:off x="1537071" y="3127557"/>
            <a:ext cx="7053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37067" y="3767637"/>
            <a:ext cx="7053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37071" y="4420780"/>
            <a:ext cx="7053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0</a:t>
            </a:r>
            <a:endParaRPr lang="en-GB" sz="3600" dirty="0"/>
          </a:p>
        </p:txBody>
      </p:sp>
      <p:sp>
        <p:nvSpPr>
          <p:cNvPr id="18" name="TextBox 17"/>
          <p:cNvSpPr txBox="1"/>
          <p:nvPr/>
        </p:nvSpPr>
        <p:spPr>
          <a:xfrm>
            <a:off x="1950731" y="2456999"/>
            <a:ext cx="7053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50731" y="3123201"/>
            <a:ext cx="7053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950727" y="3763281"/>
            <a:ext cx="7053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950731" y="4416424"/>
            <a:ext cx="7053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364391" y="2465706"/>
            <a:ext cx="7053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364391" y="3131908"/>
            <a:ext cx="7053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364387" y="3771988"/>
            <a:ext cx="7053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364391" y="4425131"/>
            <a:ext cx="7053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6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778051" y="2461350"/>
            <a:ext cx="7053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3</a:t>
            </a:r>
            <a:endParaRPr lang="en-GB" sz="3600" dirty="0"/>
          </a:p>
        </p:txBody>
      </p:sp>
      <p:sp>
        <p:nvSpPr>
          <p:cNvPr id="27" name="TextBox 26"/>
          <p:cNvSpPr txBox="1"/>
          <p:nvPr/>
        </p:nvSpPr>
        <p:spPr>
          <a:xfrm>
            <a:off x="2778051" y="3127552"/>
            <a:ext cx="7053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778047" y="3767632"/>
            <a:ext cx="7053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5</a:t>
            </a:r>
            <a:endParaRPr lang="en-GB" sz="3600" dirty="0"/>
          </a:p>
        </p:txBody>
      </p:sp>
      <p:sp>
        <p:nvSpPr>
          <p:cNvPr id="29" name="TextBox 28"/>
          <p:cNvSpPr txBox="1"/>
          <p:nvPr/>
        </p:nvSpPr>
        <p:spPr>
          <a:xfrm>
            <a:off x="1955078" y="1821269"/>
            <a:ext cx="7053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9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230900" y="2456994"/>
            <a:ext cx="7053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8</a:t>
            </a:r>
            <a:endParaRPr lang="en-GB" sz="3600" dirty="0"/>
          </a:p>
        </p:txBody>
      </p:sp>
      <p:sp>
        <p:nvSpPr>
          <p:cNvPr id="31" name="TextBox 30"/>
          <p:cNvSpPr txBox="1"/>
          <p:nvPr/>
        </p:nvSpPr>
        <p:spPr>
          <a:xfrm>
            <a:off x="3230900" y="3123196"/>
            <a:ext cx="7053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7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230896" y="3763276"/>
            <a:ext cx="7053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7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644560" y="3131903"/>
            <a:ext cx="7053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7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644556" y="3771983"/>
            <a:ext cx="7053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8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058220" y="3127547"/>
            <a:ext cx="7053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9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2143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600" b="1" dirty="0" smtClean="0"/>
              <a:t>Jo’s stem-and-leaf diagram:</a:t>
            </a:r>
            <a:endParaRPr lang="en-GB" sz="6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9824" y="1397726"/>
            <a:ext cx="5802086" cy="4779237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 smtClean="0"/>
              <a:t>Using Jo’s stem-and-leaf diagram can you find the following:</a:t>
            </a:r>
          </a:p>
          <a:p>
            <a:pPr algn="ctr"/>
            <a:r>
              <a:rPr lang="en-GB" dirty="0" smtClean="0"/>
              <a:t>The number of girls in Jo’s class.</a:t>
            </a:r>
          </a:p>
          <a:p>
            <a:pPr algn="ctr"/>
            <a:r>
              <a:rPr lang="en-GB" dirty="0" smtClean="0"/>
              <a:t>The largest number of people a classmate spoke to.</a:t>
            </a:r>
          </a:p>
          <a:p>
            <a:pPr algn="ctr"/>
            <a:r>
              <a:rPr lang="en-GB" dirty="0" smtClean="0"/>
              <a:t>The smallest number of people a classmate spoke to.</a:t>
            </a:r>
          </a:p>
          <a:p>
            <a:pPr algn="ctr"/>
            <a:r>
              <a:rPr lang="en-GB" dirty="0" smtClean="0"/>
              <a:t>The mean, median, mode and range of people spoken to.</a:t>
            </a:r>
          </a:p>
          <a:p>
            <a:pPr algn="ctr"/>
            <a:r>
              <a:rPr lang="en-GB" dirty="0" smtClean="0"/>
              <a:t>The inter-quartile range of Jo’s data.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418011" y="5434147"/>
            <a:ext cx="41409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u="sng" dirty="0" smtClean="0"/>
              <a:t>Key:</a:t>
            </a:r>
          </a:p>
          <a:p>
            <a:pPr algn="ctr"/>
            <a:r>
              <a:rPr lang="en-GB" sz="2800" dirty="0" smtClean="0"/>
              <a:t>1</a:t>
            </a:r>
            <a:r>
              <a:rPr lang="en-GB" sz="2800" dirty="0" smtClean="0">
                <a:latin typeface="Calibri" panose="020F0502020204030204" pitchFamily="34" charset="0"/>
              </a:rPr>
              <a:t>│2 means 12 people</a:t>
            </a:r>
            <a:endParaRPr lang="en-GB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940529" y="1825625"/>
            <a:ext cx="6749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0</a:t>
            </a:r>
            <a:endParaRPr lang="en-GB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949236" y="2461351"/>
            <a:ext cx="6749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49236" y="3127555"/>
            <a:ext cx="6749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9236" y="3780702"/>
            <a:ext cx="6749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9236" y="4420780"/>
            <a:ext cx="6749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4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293531" y="2252336"/>
            <a:ext cx="9535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FF0000"/>
                </a:solidFill>
              </a:rPr>
              <a:t>23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9492339" y="3149319"/>
            <a:ext cx="9535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FF0000"/>
                </a:solidFill>
              </a:rPr>
              <a:t>46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505404" y="4050658"/>
            <a:ext cx="9535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699562" y="4611545"/>
            <a:ext cx="14300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FF0000"/>
                </a:solidFill>
              </a:rPr>
              <a:t>Mean: </a:t>
            </a:r>
            <a:r>
              <a:rPr lang="en-GB" sz="2000" dirty="0" smtClean="0">
                <a:solidFill>
                  <a:srgbClr val="FF0000"/>
                </a:solidFill>
              </a:rPr>
              <a:t>26</a:t>
            </a:r>
            <a:endParaRPr lang="en-GB" sz="2000" dirty="0" smtClean="0">
              <a:solidFill>
                <a:srgbClr val="FF0000"/>
              </a:solidFill>
            </a:endParaRPr>
          </a:p>
          <a:p>
            <a:pPr algn="ctr"/>
            <a:r>
              <a:rPr lang="en-GB" sz="2000" dirty="0" smtClean="0">
                <a:solidFill>
                  <a:srgbClr val="FF0000"/>
                </a:solidFill>
              </a:rPr>
              <a:t>Median: 27</a:t>
            </a:r>
          </a:p>
          <a:p>
            <a:pPr algn="ctr"/>
            <a:r>
              <a:rPr lang="en-GB" sz="2000" dirty="0" smtClean="0">
                <a:solidFill>
                  <a:srgbClr val="FF0000"/>
                </a:solidFill>
              </a:rPr>
              <a:t>Mode: 13</a:t>
            </a:r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0615750" y="5448389"/>
            <a:ext cx="9535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FF0000"/>
                </a:solidFill>
              </a:rPr>
              <a:t>22</a:t>
            </a:r>
            <a:endParaRPr lang="en-GB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944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25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75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25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75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9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25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175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2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325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40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475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5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625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70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775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85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925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0000"/>
                            </p:stCondLst>
                            <p:childTnLst>
                              <p:par>
                                <p:cTn id="113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075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1500"/>
                            </p:stCondLst>
                            <p:childTnLst>
                              <p:par>
                                <p:cTn id="121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" grpId="0" build="p"/>
      <p:bldP spid="7" grpId="0"/>
      <p:bldP spid="8" grpId="0"/>
      <p:bldP spid="9" grpId="0"/>
      <p:bldP spid="10" grpId="0"/>
      <p:bldP spid="11" grpId="0"/>
      <p:bldP spid="12" grpId="0"/>
      <p:bldP spid="40" grpId="0"/>
      <p:bldP spid="41" grpId="0"/>
      <p:bldP spid="42" grpId="0"/>
      <p:bldP spid="43" grpId="0"/>
      <p:bldP spid="4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6837" y="5611061"/>
            <a:ext cx="10515600" cy="866464"/>
          </a:xfrm>
        </p:spPr>
        <p:txBody>
          <a:bodyPr/>
          <a:lstStyle/>
          <a:p>
            <a:pPr algn="ctr"/>
            <a:r>
              <a:rPr lang="en-GB" dirty="0" smtClean="0"/>
              <a:t>* still </a:t>
            </a:r>
            <a:r>
              <a:rPr lang="en-GB" dirty="0" smtClean="0"/>
              <a:t>featuring </a:t>
            </a:r>
            <a:r>
              <a:rPr lang="en-GB" dirty="0" smtClean="0"/>
              <a:t>Median and Mode Girls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23" b="12911"/>
          <a:stretch/>
        </p:blipFill>
        <p:spPr>
          <a:xfrm>
            <a:off x="2637948" y="1648495"/>
            <a:ext cx="6993378" cy="390053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987382" y="427360"/>
            <a:ext cx="6439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 smtClean="0"/>
              <a:t>*</a:t>
            </a:r>
            <a:endParaRPr lang="en-GB" sz="6000" dirty="0"/>
          </a:p>
        </p:txBody>
      </p:sp>
      <p:sp>
        <p:nvSpPr>
          <p:cNvPr id="6" name="TextBox 5"/>
          <p:cNvSpPr txBox="1"/>
          <p:nvPr/>
        </p:nvSpPr>
        <p:spPr>
          <a:xfrm>
            <a:off x="2331076" y="489394"/>
            <a:ext cx="75856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 smtClean="0"/>
              <a:t>Mean Girls </a:t>
            </a:r>
            <a:r>
              <a:rPr lang="en-GB" sz="6000" b="1" dirty="0" smtClean="0"/>
              <a:t>Reunited</a:t>
            </a:r>
            <a:endParaRPr lang="en-GB" sz="6000" b="1" dirty="0"/>
          </a:p>
        </p:txBody>
      </p:sp>
    </p:spTree>
    <p:extLst>
      <p:ext uri="{BB962C8B-B14F-4D97-AF65-F5344CB8AC3E}">
        <p14:creationId xmlns:p14="http://schemas.microsoft.com/office/powerpoint/2010/main" val="1221611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7200" b="1" dirty="0" smtClean="0"/>
              <a:t>What do they want now?</a:t>
            </a:r>
            <a:endParaRPr lang="en-GB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dirty="0" smtClean="0"/>
              <a:t>The girls are best of friends now but have decided to sell of some of their possessions to raise money for charity.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 smtClean="0"/>
              <a:t>They have listed the items in value categories but need help finding the average cost of an item.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 smtClean="0"/>
              <a:t>Can you help?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279" y="5761866"/>
            <a:ext cx="3519471" cy="5587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61" b="14788" l="2224" r="100000">
                        <a14:foregroundMark x1="65013" y1="9576" x2="65013" y2="9576"/>
                        <a14:foregroundMark x1="67665" y1="9212" x2="67665" y2="9212"/>
                        <a14:foregroundMark x1="79897" y1="8667" x2="79897" y2="8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817" b="83850"/>
          <a:stretch/>
        </p:blipFill>
        <p:spPr>
          <a:xfrm>
            <a:off x="7093131" y="5573215"/>
            <a:ext cx="4620040" cy="869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16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8224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P</a:t>
            </a:r>
            <a:r>
              <a:rPr lang="en-GB" sz="6000" b="1" dirty="0" smtClean="0"/>
              <a:t>rices of the items for sale:</a:t>
            </a:r>
            <a:endParaRPr lang="en-GB" sz="6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Content Placeholder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84628409"/>
                  </p:ext>
                </p:extLst>
              </p:nvPr>
            </p:nvGraphicFramePr>
            <p:xfrm>
              <a:off x="248194" y="1525176"/>
              <a:ext cx="11717382" cy="9144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52897"/>
                    <a:gridCol w="1952897"/>
                    <a:gridCol w="1952897"/>
                    <a:gridCol w="1952897"/>
                    <a:gridCol w="1952897"/>
                    <a:gridCol w="1952897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 smtClean="0"/>
                            <a:t>Value (in </a:t>
                          </a:r>
                          <a14:m>
                            <m:oMath xmlns:m="http://schemas.openxmlformats.org/officeDocument/2006/math">
                              <m:r>
                                <a:rPr lang="en-GB" sz="2400" i="1" dirty="0" smtClean="0">
                                  <a:latin typeface="Cambria Math" panose="02040503050406030204" pitchFamily="18" charset="0"/>
                                </a:rPr>
                                <m:t>$</m:t>
                              </m:r>
                              <m:r>
                                <a:rPr lang="en-GB" sz="240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oMath>
                          </a14:m>
                          <a:r>
                            <a:rPr lang="en-GB" sz="2400" dirty="0" smtClean="0"/>
                            <a:t>)</a:t>
                          </a:r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  <m:r>
                                  <a:rPr lang="en-GB" sz="20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</m:t>
                                </m:r>
                                <m:r>
                                  <a:rPr lang="en-GB" sz="20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0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&lt;</m:t>
                                </m:r>
                                <m:r>
                                  <a:rPr lang="en-GB" sz="20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𝟏𝟎𝟎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latin typeface="Cambria Math" panose="02040503050406030204" pitchFamily="18" charset="0"/>
                                  </a:rPr>
                                  <m:t>𝟏𝟎𝟎</m:t>
                                </m:r>
                                <m:r>
                                  <a:rPr lang="en-GB" sz="20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</m:t>
                                </m:r>
                                <m:r>
                                  <a:rPr lang="en-GB" sz="20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0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&lt;</m:t>
                                </m:r>
                                <m:r>
                                  <a:rPr lang="en-GB" sz="20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𝟐𝟎𝟎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latin typeface="Cambria Math" panose="02040503050406030204" pitchFamily="18" charset="0"/>
                                  </a:rPr>
                                  <m:t>𝟐𝟎𝟎</m:t>
                                </m:r>
                                <m:r>
                                  <a:rPr lang="en-GB" sz="20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</m:t>
                                </m:r>
                                <m:r>
                                  <a:rPr lang="en-GB" sz="20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0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&lt;</m:t>
                                </m:r>
                                <m:r>
                                  <a:rPr lang="en-GB" sz="20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𝟑𝟎𝟎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latin typeface="Cambria Math" panose="02040503050406030204" pitchFamily="18" charset="0"/>
                                  </a:rPr>
                                  <m:t>𝟑𝟎𝟎</m:t>
                                </m:r>
                                <m:r>
                                  <a:rPr lang="en-GB" sz="20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</m:t>
                                </m:r>
                                <m:r>
                                  <a:rPr lang="en-GB" sz="20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0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&lt;</m:t>
                                </m:r>
                                <m:r>
                                  <a:rPr lang="en-GB" sz="20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𝟒𝟎𝟎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latin typeface="Cambria Math" panose="02040503050406030204" pitchFamily="18" charset="0"/>
                                  </a:rPr>
                                  <m:t>𝟒𝟎𝟎</m:t>
                                </m:r>
                                <m:r>
                                  <a:rPr lang="en-GB" sz="20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</m:t>
                                </m:r>
                                <m:r>
                                  <a:rPr lang="en-GB" sz="20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0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&lt;</m:t>
                                </m:r>
                                <m:r>
                                  <a:rPr lang="en-GB" sz="20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𝟓𝟎𝟎</m:t>
                                </m:r>
                              </m:oMath>
                            </m:oMathPara>
                          </a14:m>
                          <a:endParaRPr lang="en-GB" sz="200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 smtClean="0"/>
                            <a:t>Frequency</a:t>
                          </a:r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</m:oMath>
                            </m:oMathPara>
                          </a14:m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Content Placeholder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84628409"/>
                  </p:ext>
                </p:extLst>
              </p:nvPr>
            </p:nvGraphicFramePr>
            <p:xfrm>
              <a:off x="248194" y="1525176"/>
              <a:ext cx="11717382" cy="9144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52897"/>
                    <a:gridCol w="1952897"/>
                    <a:gridCol w="1952897"/>
                    <a:gridCol w="1952897"/>
                    <a:gridCol w="1952897"/>
                    <a:gridCol w="1952897"/>
                  </a:tblGrid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312" t="-10526" r="-500623" b="-1276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100625" t="-10526" r="-402187" b="-1276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200000" t="-10526" r="-300935" b="-1276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300938" t="-10526" r="-201875" b="-1276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399688" t="-10526" r="-101246" b="-1276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501250" t="-10526" r="-1563" b="-127632"/>
                          </a:stretch>
                        </a:blipFill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 smtClean="0"/>
                            <a:t>Frequency</a:t>
                          </a:r>
                          <a:endParaRPr lang="en-GB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100625" t="-112000" r="-402187" b="-2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200000" t="-112000" r="-300935" b="-2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300938" t="-112000" r="-201875" b="-2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399688" t="-112000" r="-101246" b="-2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501250" t="-112000" r="-1563" b="-29333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5" name="TextBox 4"/>
          <p:cNvSpPr txBox="1"/>
          <p:nvPr/>
        </p:nvSpPr>
        <p:spPr>
          <a:xfrm>
            <a:off x="838200" y="2704008"/>
            <a:ext cx="1051560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Can you calculate the following: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600" dirty="0" smtClean="0"/>
              <a:t>The modal group?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600" dirty="0" smtClean="0"/>
              <a:t>The group in which the median lies?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600" dirty="0" smtClean="0"/>
              <a:t>The range of the prices?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600" dirty="0" smtClean="0"/>
              <a:t>An estimate of the mean</a:t>
            </a:r>
            <a:r>
              <a:rPr lang="en-GB" sz="3600" dirty="0" smtClean="0"/>
              <a:t>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600" dirty="0" smtClean="0"/>
              <a:t>An estimate how many items cost over £220?</a:t>
            </a:r>
            <a:endParaRPr lang="en-GB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085350" y="3336758"/>
                <a:ext cx="280736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𝟏𝟎𝟎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𝟐𝟎𝟎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5350" y="3336758"/>
                <a:ext cx="2807369" cy="52322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8219575" y="3859978"/>
                <a:ext cx="280736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𝟐𝟎𝟎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𝟑𝟎𝟎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9575" y="3859978"/>
                <a:ext cx="2807369" cy="52322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096001" y="4427619"/>
                <a:ext cx="120315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𝟓𝟎𝟎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1" y="4427619"/>
                <a:ext cx="1203158" cy="52322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6448928" y="4754112"/>
                <a:ext cx="2807369" cy="898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𝟖𝟖𝟎𝟎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𝟒𝟎</m:t>
                          </m:r>
                        </m:den>
                      </m:f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𝟐𝟐𝟎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8928" y="4754112"/>
                <a:ext cx="2807369" cy="89896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9751458" y="5545934"/>
                <a:ext cx="120315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𝟏𝟗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1458" y="5545934"/>
                <a:ext cx="1203158" cy="52322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08559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81956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5400" i="1" dirty="0" smtClean="0"/>
              <a:t>And they all lived happily ever after…</a:t>
            </a:r>
            <a:endParaRPr lang="en-GB" sz="5400" i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794" y="648954"/>
            <a:ext cx="3519471" cy="55871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61" b="14788" l="2224" r="100000">
                        <a14:foregroundMark x1="65013" y1="9576" x2="65013" y2="9576"/>
                        <a14:foregroundMark x1="67665" y1="9212" x2="67665" y2="9212"/>
                        <a14:foregroundMark x1="79897" y1="8667" x2="79897" y2="8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817" b="83850"/>
          <a:stretch/>
        </p:blipFill>
        <p:spPr>
          <a:xfrm>
            <a:off x="7144646" y="460303"/>
            <a:ext cx="4620040" cy="86931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279" y="5761866"/>
            <a:ext cx="3519471" cy="5587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61" b="14788" l="2224" r="100000">
                        <a14:foregroundMark x1="65013" y1="9576" x2="65013" y2="9576"/>
                        <a14:foregroundMark x1="67665" y1="9212" x2="67665" y2="9212"/>
                        <a14:foregroundMark x1="79897" y1="8667" x2="79897" y2="8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817" b="83850"/>
          <a:stretch/>
        </p:blipFill>
        <p:spPr>
          <a:xfrm>
            <a:off x="7093131" y="5573215"/>
            <a:ext cx="4620040" cy="869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730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558</Words>
  <Application>Microsoft Office PowerPoint</Application>
  <PresentationFormat>Widescreen</PresentationFormat>
  <Paragraphs>151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Cambria Math</vt:lpstr>
      <vt:lpstr>Office Theme</vt:lpstr>
      <vt:lpstr>* featuring Median and Mode Girls</vt:lpstr>
      <vt:lpstr>What needs to be done?</vt:lpstr>
      <vt:lpstr>Calculate the mean, median and mode of the following sets of data:</vt:lpstr>
      <vt:lpstr>* featuring Median and Mode Girls too</vt:lpstr>
      <vt:lpstr>A New Student At High School</vt:lpstr>
      <vt:lpstr>Jo’s stem-and-leaf diagram:</vt:lpstr>
      <vt:lpstr>* still featuring Median and Mode Girls</vt:lpstr>
      <vt:lpstr>What do they want now?</vt:lpstr>
      <vt:lpstr>Prices of the items for sale:</vt:lpstr>
      <vt:lpstr>And they all lived happily ever after…</vt:lpstr>
    </vt:vector>
  </TitlesOfParts>
  <Company>Roedean School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* also includes Median and Mode Girls</dc:title>
  <dc:creator>A.Luttwyche</dc:creator>
  <cp:lastModifiedBy>A.Luttwyche</cp:lastModifiedBy>
  <cp:revision>21</cp:revision>
  <dcterms:created xsi:type="dcterms:W3CDTF">2016-01-11T17:38:25Z</dcterms:created>
  <dcterms:modified xsi:type="dcterms:W3CDTF">2016-01-13T11:12:02Z</dcterms:modified>
</cp:coreProperties>
</file>