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5" r:id="rId6"/>
    <p:sldId id="258" r:id="rId7"/>
    <p:sldId id="262" r:id="rId8"/>
    <p:sldId id="263" r:id="rId9"/>
    <p:sldId id="266" r:id="rId10"/>
    <p:sldId id="264" r:id="rId11"/>
    <p:sldId id="261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5" autoAdjust="0"/>
    <p:restoredTop sz="94660"/>
  </p:normalViewPr>
  <p:slideViewPr>
    <p:cSldViewPr>
      <p:cViewPr>
        <p:scale>
          <a:sx n="66" d="100"/>
          <a:sy n="66" d="100"/>
        </p:scale>
        <p:origin x="1020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9B0EF-37AE-4172-B2A0-9E540F5824F8}" type="datetimeFigureOut">
              <a:rPr lang="en-GB" smtClean="0"/>
              <a:pPr/>
              <a:t>06/12/2015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B747B-649A-460E-B428-B22A73918B1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bbc.co.uk/newsbeat/article/35008095/star-wars-experts-calculate-cost-of-death-star-and-its-destruction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470025"/>
          </a:xfrm>
        </p:spPr>
        <p:txBody>
          <a:bodyPr/>
          <a:lstStyle/>
          <a:p>
            <a:r>
              <a:rPr lang="en-GB" b="1" dirty="0" smtClean="0"/>
              <a:t>Death Star Mathematics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00736"/>
            <a:ext cx="6400800" cy="1752600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</a:rPr>
              <a:t>In a galaxy not very far away, “experts” were at a loose end and did some calculations on the Death Star...</a:t>
            </a:r>
            <a:endParaRPr lang="en-GB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745" y="1396603"/>
            <a:ext cx="3040509" cy="3040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1: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estimated cost of building the Death Star would be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13,000</m:t>
                    </m:r>
                  </m:oMath>
                </a14:m>
                <a:r>
                  <a:rPr lang="en-GB" dirty="0" smtClean="0"/>
                  <a:t> times the annual GDP (Gross Domestic Product) of the entire Earth.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What is this number written in standard form?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b="1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2: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estimated total cost of building the Death Star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8.52 × 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17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Write this as a “normal” number.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𝟖𝟓𝟐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en-GB" b="1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 r="-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3: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600200"/>
                <a:ext cx="8568952" cy="4525963"/>
              </a:xfrm>
            </p:spPr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Death Star would require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1.08 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15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tonnes of steel to build.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Write this as a “normal” number.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𝟎𝟖𝟎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𝟎𝟎𝟎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600200"/>
                <a:ext cx="8568952" cy="4525963"/>
              </a:xfrm>
              <a:blipFill rotWithShape="0">
                <a:blip r:embed="rId2"/>
                <a:stretch>
                  <a:fillRect l="-1707" t="-1482" r="-2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4: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Death Star was designed to house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400,000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/>
                  <a:t>Imperial droids as well as the Imperial command.</a:t>
                </a: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Write this in standard form.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19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5: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steel required to build the Death Star would take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833,315</m:t>
                    </m:r>
                  </m:oMath>
                </a14:m>
                <a:r>
                  <a:rPr lang="en-GB" dirty="0" smtClean="0"/>
                  <a:t> years to produce.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Round this to 3 significant figures and write in standard </a:t>
                </a:r>
                <a:r>
                  <a:rPr lang="en-GB" dirty="0" smtClean="0"/>
                  <a:t>form.</a:t>
                </a: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59" t="-1752" r="-2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6: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There is enough iron on Earth to produce two billion Death Stars.</a:t>
                </a:r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Write this number in standard </a:t>
                </a:r>
                <a:r>
                  <a:rPr lang="en-GB" dirty="0" smtClean="0"/>
                  <a:t>form.</a:t>
                </a: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Death Star Facts 7: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59632"/>
                <a:ext cx="8229600" cy="5179714"/>
              </a:xfrm>
            </p:spPr>
            <p:txBody>
              <a:bodyPr>
                <a:normAutofit/>
              </a:bodyPr>
              <a:lstStyle/>
              <a:p>
                <a:pPr algn="ctr">
                  <a:buNone/>
                </a:pPr>
                <a:r>
                  <a:rPr lang="en-GB" dirty="0" smtClean="0"/>
                  <a:t>The Rebel Alliance destroy two Death Stars:</a:t>
                </a:r>
              </a:p>
              <a:p>
                <a:pPr marL="514350" indent="-514350" algn="ctr">
                  <a:buFont typeface="+mj-lt"/>
                  <a:buAutoNum type="arabicPeriod"/>
                </a:pPr>
                <a:r>
                  <a:rPr lang="en-GB" dirty="0" smtClean="0"/>
                  <a:t> A New Hope</a:t>
                </a:r>
              </a:p>
              <a:p>
                <a:pPr marL="514350" indent="-514350" algn="ctr">
                  <a:buFont typeface="+mj-lt"/>
                  <a:buAutoNum type="arabicPeriod"/>
                </a:pPr>
                <a:r>
                  <a:rPr lang="en-GB" dirty="0" smtClean="0"/>
                  <a:t>Return Of The Jedi</a:t>
                </a:r>
              </a:p>
              <a:p>
                <a:pPr algn="ctr">
                  <a:buNone/>
                </a:pPr>
                <a:r>
                  <a:rPr lang="en-GB" dirty="0" smtClean="0"/>
                  <a:t>The estimated cost of this is:</a:t>
                </a: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£341,000,000,000,000,000,000</m:t>
                      </m:r>
                    </m:oMath>
                  </m:oMathPara>
                </a14:m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:r>
                  <a:rPr lang="en-GB" dirty="0" smtClean="0"/>
                  <a:t>Write this number in standard </a:t>
                </a:r>
                <a:r>
                  <a:rPr lang="en-GB" dirty="0" smtClean="0"/>
                  <a:t>form.</a:t>
                </a: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sup>
                      </m:sSup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59632"/>
                <a:ext cx="8229600" cy="5179714"/>
              </a:xfrm>
              <a:blipFill rotWithShape="0">
                <a:blip r:embed="rId2"/>
                <a:stretch>
                  <a:fillRect t="-1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Death Star Facts 8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ctr">
                  <a:buNone/>
                </a:pPr>
                <a:r>
                  <a:rPr lang="en-GB" dirty="0" smtClean="0"/>
                  <a:t>The Death Star would cost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£8.52 × 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17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and that’s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1.3 × </m:t>
                    </m:r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of the Earth’s GDP.</a:t>
                </a:r>
              </a:p>
              <a:p>
                <a:pPr algn="ctr">
                  <a:buNone/>
                </a:pPr>
                <a:endParaRPr lang="en-GB" dirty="0" smtClean="0"/>
              </a:p>
              <a:p>
                <a:pPr algn="ctr">
                  <a:buNone/>
                </a:pPr>
                <a:r>
                  <a:rPr lang="en-GB" dirty="0" smtClean="0"/>
                  <a:t>Using this information find the value of the Earth’s GDP (round your answer to 3sf).</a:t>
                </a:r>
              </a:p>
              <a:p>
                <a:pPr algn="ctr">
                  <a:buNone/>
                </a:pPr>
                <a:endParaRPr lang="en-GB" dirty="0" smtClean="0"/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sup>
                      </m:sSup>
                    </m:oMath>
                  </m:oMathPara>
                </a14:m>
                <a:endParaRPr lang="en-GB" b="1" dirty="0" smtClean="0"/>
              </a:p>
              <a:p>
                <a:pPr algn="ctr">
                  <a:buNone/>
                </a:pPr>
                <a:endParaRPr lang="en-GB" dirty="0" smtClean="0"/>
              </a:p>
              <a:p>
                <a:pPr algn="ctr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617" r="-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The reality </a:t>
            </a:r>
            <a:r>
              <a:rPr lang="en-GB" sz="3600" b="1" dirty="0"/>
              <a:t>o</a:t>
            </a:r>
            <a:r>
              <a:rPr lang="en-GB" sz="3600" b="1" dirty="0" smtClean="0"/>
              <a:t>f </a:t>
            </a:r>
            <a:r>
              <a:rPr lang="en-GB" sz="3600" b="1" dirty="0"/>
              <a:t>d</a:t>
            </a:r>
            <a:r>
              <a:rPr lang="en-GB" sz="3600" b="1" dirty="0" smtClean="0"/>
              <a:t>estroying </a:t>
            </a:r>
            <a:r>
              <a:rPr lang="en-GB" sz="3600" b="1" dirty="0"/>
              <a:t>t</a:t>
            </a:r>
            <a:r>
              <a:rPr lang="en-GB" sz="3600" b="1" dirty="0" smtClean="0"/>
              <a:t>he Death Star: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GB" dirty="0"/>
              <a:t>D</a:t>
            </a:r>
            <a:r>
              <a:rPr lang="en-GB" dirty="0" smtClean="0"/>
              <a:t>estroying </a:t>
            </a:r>
            <a:r>
              <a:rPr lang="en-GB" dirty="0" smtClean="0"/>
              <a:t>the Death Star </a:t>
            </a:r>
            <a:r>
              <a:rPr lang="en-GB" dirty="0" smtClean="0"/>
              <a:t>would mean that the economies of not only The Galactic Empire but </a:t>
            </a:r>
            <a:r>
              <a:rPr lang="en-GB" dirty="0" smtClean="0"/>
              <a:t>also the Rebel </a:t>
            </a:r>
            <a:r>
              <a:rPr lang="en-GB" dirty="0" smtClean="0"/>
              <a:t>Alliance would be crippled.</a:t>
            </a: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The entire galaxy, it is </a:t>
            </a:r>
            <a:r>
              <a:rPr lang="en-GB" dirty="0" smtClean="0"/>
              <a:t>“believed”, </a:t>
            </a:r>
            <a:r>
              <a:rPr lang="en-GB" dirty="0" smtClean="0"/>
              <a:t>would require an </a:t>
            </a:r>
            <a:r>
              <a:rPr lang="en-GB" dirty="0" smtClean="0"/>
              <a:t>enormous monetary </a:t>
            </a:r>
            <a:r>
              <a:rPr lang="en-GB" dirty="0" smtClean="0"/>
              <a:t>bailout in order to avoid complete </a:t>
            </a:r>
            <a:r>
              <a:rPr lang="en-GB" dirty="0" smtClean="0"/>
              <a:t>financial</a:t>
            </a:r>
            <a:r>
              <a:rPr lang="en-GB" dirty="0" smtClean="0"/>
              <a:t> </a:t>
            </a:r>
            <a:r>
              <a:rPr lang="en-GB" dirty="0" smtClean="0"/>
              <a:t>meltdown.</a:t>
            </a:r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Enjoy the films!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Inspired by this BBC Newsbeat article: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24536"/>
            <a:ext cx="8229600" cy="1972816"/>
          </a:xfrm>
        </p:spPr>
        <p:txBody>
          <a:bodyPr/>
          <a:lstStyle/>
          <a:p>
            <a:pPr algn="ctr">
              <a:buNone/>
            </a:pPr>
            <a:r>
              <a:rPr lang="en-GB" dirty="0" smtClean="0">
                <a:hlinkClick r:id="rId2"/>
              </a:rPr>
              <a:t>http://www.bbc.co.uk/newsbeat/article/35008095/star-wars-experts-calculate-cost-of-death-star-and-its-destruction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936" y="1268760"/>
            <a:ext cx="5724128" cy="3219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384"/>
            <a:ext cx="9144000" cy="5715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b="1" dirty="0" smtClean="0"/>
              <a:t>More Death Star Facts: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776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b="1" dirty="0" smtClean="0"/>
              <a:t>Death Star Map: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65" y="1086913"/>
            <a:ext cx="7565470" cy="565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325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Office Theme</vt:lpstr>
      <vt:lpstr>Death Star Mathematics</vt:lpstr>
      <vt:lpstr>Death Star Facts 1:</vt:lpstr>
      <vt:lpstr>Death Star Facts 2:</vt:lpstr>
      <vt:lpstr>Death Star Facts 3:</vt:lpstr>
      <vt:lpstr>Death Star Facts 4:</vt:lpstr>
      <vt:lpstr>Death Star Facts 5:</vt:lpstr>
      <vt:lpstr>Death Star Facts 6:</vt:lpstr>
      <vt:lpstr>Death Star Facts 7:</vt:lpstr>
      <vt:lpstr>Death Star Facts 8</vt:lpstr>
      <vt:lpstr>The reality of destroying the Death Star:</vt:lpstr>
      <vt:lpstr>Inspired by this BBC Newsbeat article:</vt:lpstr>
      <vt:lpstr>More Death Star Facts:</vt:lpstr>
      <vt:lpstr>Death Star Map: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Death Star Mathematics</dc:title>
  <dc:creator>AndyLutwyche</dc:creator>
  <cp:lastModifiedBy>Louise Lutwyche</cp:lastModifiedBy>
  <cp:revision>16</cp:revision>
  <dcterms:created xsi:type="dcterms:W3CDTF">2015-12-06T06:25:00Z</dcterms:created>
  <dcterms:modified xsi:type="dcterms:W3CDTF">2015-12-06T08:05:07Z</dcterms:modified>
</cp:coreProperties>
</file>