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14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101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59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37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157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92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98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740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19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78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32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CB3A2-5665-4FA8-8A96-66396ACE96B3}" type="datetimeFigureOut">
              <a:rPr lang="en-GB" smtClean="0"/>
              <a:t>14/10/2015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B5685-6695-4389-909B-7B36C1D39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887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8938"/>
            <a:ext cx="9144000" cy="1127371"/>
          </a:xfrm>
        </p:spPr>
        <p:txBody>
          <a:bodyPr/>
          <a:lstStyle/>
          <a:p>
            <a:r>
              <a:rPr lang="en-GB" b="1" dirty="0" smtClean="0"/>
              <a:t>Ant-Man’s Rates of Change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430840"/>
            <a:ext cx="9144000" cy="776780"/>
          </a:xfrm>
        </p:spPr>
        <p:txBody>
          <a:bodyPr>
            <a:normAutofit/>
          </a:bodyPr>
          <a:lstStyle/>
          <a:p>
            <a:r>
              <a:rPr lang="en-GB" sz="3200" i="1" dirty="0" smtClean="0"/>
              <a:t>Help Ant-Man’s suit designers with their calculus…</a:t>
            </a:r>
            <a:endParaRPr lang="en-GB" sz="32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36" y="1384948"/>
            <a:ext cx="6143728" cy="383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0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 smtClean="0"/>
              <a:t>Ant-Man’s suit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Ant-Man changes size and has the relative strength of the aforesaid insect. This leads to some complicated maths for his suit designers.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They need help calculating the rate of change  that the suit will go through as Ant-Man changes from normal human size to ant size.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We’re told that you are the people for the job…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1" r="23381"/>
          <a:stretch/>
        </p:blipFill>
        <p:spPr>
          <a:xfrm>
            <a:off x="10959921" y="4203550"/>
            <a:ext cx="1056068" cy="255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0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The calculations…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3335" y="1825625"/>
                <a:ext cx="11642502" cy="4351338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The Ant-Man suit’s surface area is given by the formula below: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 smtClean="0"/>
                  <a:t> is the measurement of the width of Ant-Man’s waist.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What is the rate of change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 smtClean="0"/>
                  <a:t> when Ant-Man’s waist measures 40cm wide?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If the suit’s surface area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0.98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>, what is the rate of change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3335" y="1825625"/>
                <a:ext cx="11642502" cy="4351338"/>
              </a:xfrm>
              <a:blipFill rotWithShape="0">
                <a:blip r:embed="rId2"/>
                <a:stretch>
                  <a:fillRect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41668" y="5306097"/>
                <a:ext cx="11874321" cy="1009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1" i="0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so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𝒅𝑨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𝒅𝒙</m:t>
                        </m:r>
                      </m:den>
                    </m:f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2400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b="1" dirty="0" smtClean="0">
                    <a:solidFill>
                      <a:srgbClr val="FF0000"/>
                    </a:solidFill>
                  </a:rPr>
                  <a:t>When radius is 0.35m the rate of change for 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surface area of the suit is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 per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. 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68" y="5306097"/>
                <a:ext cx="11874321" cy="1009059"/>
              </a:xfrm>
              <a:prstGeom prst="rect">
                <a:avLst/>
              </a:prstGeom>
              <a:blipFill rotWithShape="0">
                <a:blip r:embed="rId3"/>
                <a:stretch>
                  <a:fillRect b="-12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0" y="3719849"/>
                <a:ext cx="12192000" cy="1171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𝒅𝑨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400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When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his waist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is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40cm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the rate of change for the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surface area of the suit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𝟔𝟒𝟎</m:t>
                        </m:r>
                        <m:r>
                          <a:rPr lang="en-GB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per 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.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719849"/>
                <a:ext cx="12192000" cy="1171539"/>
              </a:xfrm>
              <a:prstGeom prst="rect">
                <a:avLst/>
              </a:prstGeom>
              <a:blipFill rotWithShape="0">
                <a:blip r:embed="rId4"/>
                <a:stretch>
                  <a:fillRect b="-11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1" r="23381"/>
          <a:stretch/>
        </p:blipFill>
        <p:spPr>
          <a:xfrm>
            <a:off x="371339" y="365125"/>
            <a:ext cx="753418" cy="182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3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The calculations… part 2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3335" y="1825625"/>
                <a:ext cx="11642502" cy="4351338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 smtClean="0"/>
                  <a:t>The Ant-Man’s suit helmet is given by the formula below: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 smtClean="0"/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 smtClean="0"/>
                  <a:t> is the radius of the helmet.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What is the rate of change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dirty="0" smtClean="0"/>
                  <a:t> for the helmet when its radius is 8cm?</a:t>
                </a:r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If the helmet’s volume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65.4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 smtClean="0"/>
                  <a:t>, what is the rate of change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dirty="0" smtClean="0"/>
                  <a:t>?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3335" y="1825625"/>
                <a:ext cx="11642502" cy="4351338"/>
              </a:xfrm>
              <a:blipFill rotWithShape="0">
                <a:blip r:embed="rId2"/>
                <a:stretch>
                  <a:fillRect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1668" y="5486403"/>
                <a:ext cx="11874321" cy="1009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1" i="0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so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𝒅𝑽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𝒅𝒓</m:t>
                        </m:r>
                      </m:den>
                    </m:f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𝟕𝟖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2400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b="1" dirty="0" smtClean="0">
                    <a:solidFill>
                      <a:srgbClr val="FF0000"/>
                    </a:solidFill>
                  </a:rPr>
                  <a:t>When radius is 2.5cm the rate of change for the volume of the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h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elmet is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𝟕𝟖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 per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. 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68" y="5486403"/>
                <a:ext cx="11874321" cy="1009059"/>
              </a:xfrm>
              <a:prstGeom prst="rect">
                <a:avLst/>
              </a:prstGeom>
              <a:blipFill rotWithShape="0">
                <a:blip r:embed="rId3"/>
                <a:stretch>
                  <a:fillRect r="-359" b="-12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9520" y="3951671"/>
                <a:ext cx="11874321" cy="1171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𝒅𝑽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When radius is 8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cm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the rate of change for the volume of the helmet is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𝟎𝟒</m:t>
                    </m:r>
                    <m:sSup>
                      <m:sSupPr>
                        <m:ctrlPr>
                          <a:rPr lang="en-GB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per 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.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520" y="3951671"/>
                <a:ext cx="11874321" cy="1171539"/>
              </a:xfrm>
              <a:prstGeom prst="rect">
                <a:avLst/>
              </a:prstGeom>
              <a:blipFill rotWithShape="0">
                <a:blip r:embed="rId4"/>
                <a:stretch>
                  <a:fillRect b="-11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1" r="23381"/>
          <a:stretch/>
        </p:blipFill>
        <p:spPr>
          <a:xfrm>
            <a:off x="371339" y="365125"/>
            <a:ext cx="753418" cy="182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6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7200" b="1" dirty="0" smtClean="0"/>
              <a:t>Your help has been invaluable…</a:t>
            </a:r>
            <a:endParaRPr lang="en-GB" sz="7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338" y="1690688"/>
            <a:ext cx="3021324" cy="4825218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7849772" y="1690688"/>
            <a:ext cx="2236763" cy="869632"/>
          </a:xfrm>
          <a:prstGeom prst="wedgeRoundRectCallout">
            <a:avLst>
              <a:gd name="adj1" fmla="val -56682"/>
              <a:gd name="adj2" fmla="val 9161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Cheers!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55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133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Ant-Man’s Rates of Change</vt:lpstr>
      <vt:lpstr>Ant-Man’s suit</vt:lpstr>
      <vt:lpstr>The calculations…</vt:lpstr>
      <vt:lpstr>The calculations… part 2</vt:lpstr>
      <vt:lpstr>Your help has been invaluable…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Ant-Man’s Rates of Change</dc:title>
  <dc:creator>A.Luttwyche</dc:creator>
  <cp:lastModifiedBy>A.Luttwyche</cp:lastModifiedBy>
  <cp:revision>13</cp:revision>
  <dcterms:created xsi:type="dcterms:W3CDTF">2015-10-14T07:00:53Z</dcterms:created>
  <dcterms:modified xsi:type="dcterms:W3CDTF">2015-10-14T10:25:58Z</dcterms:modified>
</cp:coreProperties>
</file>