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6BC3CB3-4AAE-41DD-96DD-50CB481CD62D}" type="datetimeFigureOut">
              <a:rPr lang="en-GB" smtClean="0"/>
              <a:t>13/10/2015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09F809-EBB3-46D5-BD21-E6A236C5DF8A}" type="slidenum">
              <a:rPr lang="en-GB" smtClean="0"/>
              <a:t>‹#›</a:t>
            </a:fld>
            <a:endParaRPr lang="en-GB"/>
          </a:p>
        </p:txBody>
      </p:sp>
    </p:spTree>
    <p:extLst>
      <p:ext uri="{BB962C8B-B14F-4D97-AF65-F5344CB8AC3E}">
        <p14:creationId xmlns:p14="http://schemas.microsoft.com/office/powerpoint/2010/main" val="244095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BC3CB3-4AAE-41DD-96DD-50CB481CD62D}" type="datetimeFigureOut">
              <a:rPr lang="en-GB" smtClean="0"/>
              <a:t>13/10/2015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09F809-EBB3-46D5-BD21-E6A236C5DF8A}" type="slidenum">
              <a:rPr lang="en-GB" smtClean="0"/>
              <a:t>‹#›</a:t>
            </a:fld>
            <a:endParaRPr lang="en-GB"/>
          </a:p>
        </p:txBody>
      </p:sp>
    </p:spTree>
    <p:extLst>
      <p:ext uri="{BB962C8B-B14F-4D97-AF65-F5344CB8AC3E}">
        <p14:creationId xmlns:p14="http://schemas.microsoft.com/office/powerpoint/2010/main" val="744787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BC3CB3-4AAE-41DD-96DD-50CB481CD62D}" type="datetimeFigureOut">
              <a:rPr lang="en-GB" smtClean="0"/>
              <a:t>13/10/2015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09F809-EBB3-46D5-BD21-E6A236C5DF8A}" type="slidenum">
              <a:rPr lang="en-GB" smtClean="0"/>
              <a:t>‹#›</a:t>
            </a:fld>
            <a:endParaRPr lang="en-GB"/>
          </a:p>
        </p:txBody>
      </p:sp>
    </p:spTree>
    <p:extLst>
      <p:ext uri="{BB962C8B-B14F-4D97-AF65-F5344CB8AC3E}">
        <p14:creationId xmlns:p14="http://schemas.microsoft.com/office/powerpoint/2010/main" val="1255796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6BC3CB3-4AAE-41DD-96DD-50CB481CD62D}" type="datetimeFigureOut">
              <a:rPr lang="en-GB" smtClean="0"/>
              <a:t>13/10/2015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09F809-EBB3-46D5-BD21-E6A236C5DF8A}" type="slidenum">
              <a:rPr lang="en-GB" smtClean="0"/>
              <a:t>‹#›</a:t>
            </a:fld>
            <a:endParaRPr lang="en-GB"/>
          </a:p>
        </p:txBody>
      </p:sp>
    </p:spTree>
    <p:extLst>
      <p:ext uri="{BB962C8B-B14F-4D97-AF65-F5344CB8AC3E}">
        <p14:creationId xmlns:p14="http://schemas.microsoft.com/office/powerpoint/2010/main" val="536110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6BC3CB3-4AAE-41DD-96DD-50CB481CD62D}" type="datetimeFigureOut">
              <a:rPr lang="en-GB" smtClean="0"/>
              <a:t>13/10/2015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609F809-EBB3-46D5-BD21-E6A236C5DF8A}" type="slidenum">
              <a:rPr lang="en-GB" smtClean="0"/>
              <a:t>‹#›</a:t>
            </a:fld>
            <a:endParaRPr lang="en-GB"/>
          </a:p>
        </p:txBody>
      </p:sp>
    </p:spTree>
    <p:extLst>
      <p:ext uri="{BB962C8B-B14F-4D97-AF65-F5344CB8AC3E}">
        <p14:creationId xmlns:p14="http://schemas.microsoft.com/office/powerpoint/2010/main" val="1151867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6BC3CB3-4AAE-41DD-96DD-50CB481CD62D}" type="datetimeFigureOut">
              <a:rPr lang="en-GB" smtClean="0"/>
              <a:t>13/10/2015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09F809-EBB3-46D5-BD21-E6A236C5DF8A}" type="slidenum">
              <a:rPr lang="en-GB" smtClean="0"/>
              <a:t>‹#›</a:t>
            </a:fld>
            <a:endParaRPr lang="en-GB"/>
          </a:p>
        </p:txBody>
      </p:sp>
    </p:spTree>
    <p:extLst>
      <p:ext uri="{BB962C8B-B14F-4D97-AF65-F5344CB8AC3E}">
        <p14:creationId xmlns:p14="http://schemas.microsoft.com/office/powerpoint/2010/main" val="3295618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BC3CB3-4AAE-41DD-96DD-50CB481CD62D}" type="datetimeFigureOut">
              <a:rPr lang="en-GB" smtClean="0"/>
              <a:t>13/10/2015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09F809-EBB3-46D5-BD21-E6A236C5DF8A}" type="slidenum">
              <a:rPr lang="en-GB" smtClean="0"/>
              <a:t>‹#›</a:t>
            </a:fld>
            <a:endParaRPr lang="en-GB"/>
          </a:p>
        </p:txBody>
      </p:sp>
    </p:spTree>
    <p:extLst>
      <p:ext uri="{BB962C8B-B14F-4D97-AF65-F5344CB8AC3E}">
        <p14:creationId xmlns:p14="http://schemas.microsoft.com/office/powerpoint/2010/main" val="2863367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BC3CB3-4AAE-41DD-96DD-50CB481CD62D}" type="datetimeFigureOut">
              <a:rPr lang="en-GB" smtClean="0"/>
              <a:t>13/10/2015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09F809-EBB3-46D5-BD21-E6A236C5DF8A}" type="slidenum">
              <a:rPr lang="en-GB" smtClean="0"/>
              <a:t>‹#›</a:t>
            </a:fld>
            <a:endParaRPr lang="en-GB"/>
          </a:p>
        </p:txBody>
      </p:sp>
    </p:spTree>
    <p:extLst>
      <p:ext uri="{BB962C8B-B14F-4D97-AF65-F5344CB8AC3E}">
        <p14:creationId xmlns:p14="http://schemas.microsoft.com/office/powerpoint/2010/main" val="2509554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BC3CB3-4AAE-41DD-96DD-50CB481CD62D}" type="datetimeFigureOut">
              <a:rPr lang="en-GB" smtClean="0"/>
              <a:t>13/10/2015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09F809-EBB3-46D5-BD21-E6A236C5DF8A}" type="slidenum">
              <a:rPr lang="en-GB" smtClean="0"/>
              <a:t>‹#›</a:t>
            </a:fld>
            <a:endParaRPr lang="en-GB"/>
          </a:p>
        </p:txBody>
      </p:sp>
    </p:spTree>
    <p:extLst>
      <p:ext uri="{BB962C8B-B14F-4D97-AF65-F5344CB8AC3E}">
        <p14:creationId xmlns:p14="http://schemas.microsoft.com/office/powerpoint/2010/main" val="2328790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BC3CB3-4AAE-41DD-96DD-50CB481CD62D}" type="datetimeFigureOut">
              <a:rPr lang="en-GB" smtClean="0"/>
              <a:t>13/10/2015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09F809-EBB3-46D5-BD21-E6A236C5DF8A}" type="slidenum">
              <a:rPr lang="en-GB" smtClean="0"/>
              <a:t>‹#›</a:t>
            </a:fld>
            <a:endParaRPr lang="en-GB"/>
          </a:p>
        </p:txBody>
      </p:sp>
    </p:spTree>
    <p:extLst>
      <p:ext uri="{BB962C8B-B14F-4D97-AF65-F5344CB8AC3E}">
        <p14:creationId xmlns:p14="http://schemas.microsoft.com/office/powerpoint/2010/main" val="755120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BC3CB3-4AAE-41DD-96DD-50CB481CD62D}" type="datetimeFigureOut">
              <a:rPr lang="en-GB" smtClean="0"/>
              <a:t>13/10/2015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09F809-EBB3-46D5-BD21-E6A236C5DF8A}" type="slidenum">
              <a:rPr lang="en-GB" smtClean="0"/>
              <a:t>‹#›</a:t>
            </a:fld>
            <a:endParaRPr lang="en-GB"/>
          </a:p>
        </p:txBody>
      </p:sp>
    </p:spTree>
    <p:extLst>
      <p:ext uri="{BB962C8B-B14F-4D97-AF65-F5344CB8AC3E}">
        <p14:creationId xmlns:p14="http://schemas.microsoft.com/office/powerpoint/2010/main" val="1955693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BC3CB3-4AAE-41DD-96DD-50CB481CD62D}" type="datetimeFigureOut">
              <a:rPr lang="en-GB" smtClean="0"/>
              <a:t>13/10/2015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09F809-EBB3-46D5-BD21-E6A236C5DF8A}" type="slidenum">
              <a:rPr lang="en-GB" smtClean="0"/>
              <a:t>‹#›</a:t>
            </a:fld>
            <a:endParaRPr lang="en-GB"/>
          </a:p>
        </p:txBody>
      </p:sp>
    </p:spTree>
    <p:extLst>
      <p:ext uri="{BB962C8B-B14F-4D97-AF65-F5344CB8AC3E}">
        <p14:creationId xmlns:p14="http://schemas.microsoft.com/office/powerpoint/2010/main" val="24120187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850005"/>
            <a:ext cx="9144000" cy="996649"/>
          </a:xfrm>
        </p:spPr>
        <p:txBody>
          <a:bodyPr/>
          <a:lstStyle/>
          <a:p>
            <a:r>
              <a:rPr lang="en-GB" b="1" dirty="0" smtClean="0"/>
              <a:t>Ironman’s Calculus</a:t>
            </a:r>
            <a:endParaRPr lang="en-GB" b="1" dirty="0"/>
          </a:p>
        </p:txBody>
      </p:sp>
      <p:sp>
        <p:nvSpPr>
          <p:cNvPr id="3" name="Subtitle 2"/>
          <p:cNvSpPr>
            <a:spLocks noGrp="1"/>
          </p:cNvSpPr>
          <p:nvPr>
            <p:ph type="subTitle" idx="1"/>
          </p:nvPr>
        </p:nvSpPr>
        <p:spPr>
          <a:xfrm>
            <a:off x="1524000" y="2043694"/>
            <a:ext cx="9144000" cy="673748"/>
          </a:xfrm>
        </p:spPr>
        <p:txBody>
          <a:bodyPr>
            <a:normAutofit/>
          </a:bodyPr>
          <a:lstStyle/>
          <a:p>
            <a:r>
              <a:rPr lang="en-GB" sz="2800" i="1" dirty="0" smtClean="0"/>
              <a:t>Featuring J.A.R.V.I.S. the virtual butler…</a:t>
            </a:r>
            <a:endParaRPr lang="en-GB" sz="2800" i="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8935" y="3048134"/>
            <a:ext cx="3871830" cy="2734480"/>
          </a:xfrm>
          <a:prstGeom prst="rect">
            <a:avLst/>
          </a:prstGeom>
        </p:spPr>
      </p:pic>
    </p:spTree>
    <p:extLst>
      <p:ext uri="{BB962C8B-B14F-4D97-AF65-F5344CB8AC3E}">
        <p14:creationId xmlns:p14="http://schemas.microsoft.com/office/powerpoint/2010/main" val="817250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par>
                          <p:cTn id="8" fill="hold">
                            <p:stCondLst>
                              <p:cond delay="1500"/>
                            </p:stCondLst>
                            <p:childTnLst>
                              <p:par>
                                <p:cTn id="9" presetID="53" presetClass="entr" presetSubtype="16" fill="hold" nodeType="afterEffect">
                                  <p:stCondLst>
                                    <p:cond delay="50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fltVal val="0"/>
                                          </p:val>
                                        </p:tav>
                                        <p:tav tm="100000">
                                          <p:val>
                                            <p:strVal val="#ppt_w"/>
                                          </p:val>
                                        </p:tav>
                                      </p:tavLst>
                                    </p:anim>
                                    <p:anim calcmode="lin" valueType="num">
                                      <p:cBhvr>
                                        <p:cTn id="12" dur="1000" fill="hold"/>
                                        <p:tgtEl>
                                          <p:spTgt spid="4"/>
                                        </p:tgtEl>
                                        <p:attrNameLst>
                                          <p:attrName>ppt_h</p:attrName>
                                        </p:attrNameLst>
                                      </p:cBhvr>
                                      <p:tavLst>
                                        <p:tav tm="0">
                                          <p:val>
                                            <p:fltVal val="0"/>
                                          </p:val>
                                        </p:tav>
                                        <p:tav tm="100000">
                                          <p:val>
                                            <p:strVal val="#ppt_h"/>
                                          </p:val>
                                        </p:tav>
                                      </p:tavLst>
                                    </p:anim>
                                    <p:animEffect transition="in" filter="fade">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71000" b="-7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J.A.R.V.I.S. – what does he calculate?</a:t>
            </a:r>
            <a:endParaRPr lang="en-GB" b="1" dirty="0"/>
          </a:p>
        </p:txBody>
      </p:sp>
      <p:sp>
        <p:nvSpPr>
          <p:cNvPr id="3" name="Content Placeholder 2"/>
          <p:cNvSpPr>
            <a:spLocks noGrp="1"/>
          </p:cNvSpPr>
          <p:nvPr>
            <p:ph idx="1"/>
          </p:nvPr>
        </p:nvSpPr>
        <p:spPr>
          <a:xfrm>
            <a:off x="838200" y="1468192"/>
            <a:ext cx="10515600" cy="5100033"/>
          </a:xfrm>
        </p:spPr>
        <p:txBody>
          <a:bodyPr>
            <a:normAutofit/>
          </a:bodyPr>
          <a:lstStyle/>
          <a:p>
            <a:pPr marL="0" indent="0" algn="ctr">
              <a:buNone/>
            </a:pPr>
            <a:r>
              <a:rPr lang="en-GB" dirty="0" smtClean="0"/>
              <a:t>Tony Stark’s virtual butler is always on the lookout for his boss, making calculations to check that he’s not trying to do things that are beyond his and the Ironman suit’s means.</a:t>
            </a:r>
          </a:p>
          <a:p>
            <a:pPr marL="0" indent="0" algn="ctr">
              <a:buNone/>
            </a:pPr>
            <a:endParaRPr lang="en-GB" dirty="0"/>
          </a:p>
          <a:p>
            <a:pPr marL="0" indent="0" algn="ctr">
              <a:buNone/>
            </a:pPr>
            <a:r>
              <a:rPr lang="en-GB" dirty="0" smtClean="0"/>
              <a:t>The trouble is that in the heat of battle J.A.R.V.I.S. occasionally gets overwhelmed with work.</a:t>
            </a:r>
          </a:p>
          <a:p>
            <a:pPr marL="0" indent="0" algn="ctr">
              <a:buNone/>
            </a:pPr>
            <a:endParaRPr lang="en-GB" dirty="0"/>
          </a:p>
          <a:p>
            <a:pPr marL="0" indent="0" algn="ctr">
              <a:buNone/>
            </a:pPr>
            <a:r>
              <a:rPr lang="en-GB" dirty="0" smtClean="0"/>
              <a:t>Remember that J.A.R.V.I.S. sees that world as one big co-ordinate grid.</a:t>
            </a:r>
          </a:p>
          <a:p>
            <a:pPr marL="0" indent="0" algn="ctr">
              <a:buNone/>
            </a:pPr>
            <a:endParaRPr lang="en-GB" dirty="0"/>
          </a:p>
          <a:p>
            <a:pPr marL="0" indent="0" algn="ctr">
              <a:buNone/>
            </a:pPr>
            <a:r>
              <a:rPr lang="en-GB" dirty="0" smtClean="0"/>
              <a:t>Can you check that J.A.R.V.I.S. is functioning and calculating properly by performing the calculations yourself?</a:t>
            </a:r>
            <a:endParaRPr lang="en-GB" dirty="0"/>
          </a:p>
        </p:txBody>
      </p:sp>
    </p:spTree>
    <p:extLst>
      <p:ext uri="{BB962C8B-B14F-4D97-AF65-F5344CB8AC3E}">
        <p14:creationId xmlns:p14="http://schemas.microsoft.com/office/powerpoint/2010/main" val="90401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1500"/>
                                        <p:tgtEl>
                                          <p:spTgt spid="3">
                                            <p:txEl>
                                              <p:pRg st="0" end="0"/>
                                            </p:txEl>
                                          </p:spTgt>
                                        </p:tgtEl>
                                      </p:cBhvr>
                                    </p:animEffect>
                                  </p:childTnLst>
                                </p:cTn>
                              </p:par>
                            </p:childTnLst>
                          </p:cTn>
                        </p:par>
                        <p:par>
                          <p:cTn id="8" fill="hold">
                            <p:stCondLst>
                              <p:cond delay="2000"/>
                            </p:stCondLst>
                            <p:childTnLst>
                              <p:par>
                                <p:cTn id="9" presetID="22" presetClass="entr" presetSubtype="1" fill="hold" grpId="0" nodeType="afterEffect">
                                  <p:stCondLst>
                                    <p:cond delay="50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up)">
                                      <p:cBhvr>
                                        <p:cTn id="11" dur="1500"/>
                                        <p:tgtEl>
                                          <p:spTgt spid="3">
                                            <p:txEl>
                                              <p:pRg st="2" end="2"/>
                                            </p:txEl>
                                          </p:spTgt>
                                        </p:tgtEl>
                                      </p:cBhvr>
                                    </p:animEffect>
                                  </p:childTnLst>
                                </p:cTn>
                              </p:par>
                            </p:childTnLst>
                          </p:cTn>
                        </p:par>
                        <p:par>
                          <p:cTn id="12" fill="hold">
                            <p:stCondLst>
                              <p:cond delay="4000"/>
                            </p:stCondLst>
                            <p:childTnLst>
                              <p:par>
                                <p:cTn id="13" presetID="22" presetClass="entr" presetSubtype="1" fill="hold" grpId="0" nodeType="afterEffect">
                                  <p:stCondLst>
                                    <p:cond delay="100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wipe(up)">
                                      <p:cBhvr>
                                        <p:cTn id="15" dur="1500"/>
                                        <p:tgtEl>
                                          <p:spTgt spid="3">
                                            <p:txEl>
                                              <p:pRg st="4" end="4"/>
                                            </p:txEl>
                                          </p:spTgt>
                                        </p:tgtEl>
                                      </p:cBhvr>
                                    </p:animEffect>
                                  </p:childTnLst>
                                </p:cTn>
                              </p:par>
                            </p:childTnLst>
                          </p:cTn>
                        </p:par>
                        <p:par>
                          <p:cTn id="16" fill="hold">
                            <p:stCondLst>
                              <p:cond delay="6500"/>
                            </p:stCondLst>
                            <p:childTnLst>
                              <p:par>
                                <p:cTn id="17" presetID="22" presetClass="entr" presetSubtype="1" fill="hold" grpId="0" nodeType="afterEffect">
                                  <p:stCondLst>
                                    <p:cond delay="50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wipe(up)">
                                      <p:cBhvr>
                                        <p:cTn id="19" dur="1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6694"/>
            <a:ext cx="10515600" cy="1325563"/>
          </a:xfrm>
        </p:spPr>
        <p:txBody>
          <a:bodyPr>
            <a:normAutofit/>
          </a:bodyPr>
          <a:lstStyle/>
          <a:p>
            <a:pPr algn="ctr"/>
            <a:r>
              <a:rPr lang="en-GB" sz="5400" b="1" dirty="0" smtClean="0"/>
              <a:t>Situation 1</a:t>
            </a:r>
            <a:endParaRPr lang="en-GB" sz="5400" b="1"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244699" y="1306734"/>
                <a:ext cx="11706895" cy="3506231"/>
              </a:xfrm>
            </p:spPr>
            <p:txBody>
              <a:bodyPr>
                <a:normAutofit fontScale="92500"/>
              </a:bodyPr>
              <a:lstStyle/>
              <a:p>
                <a:pPr marL="0" indent="0" algn="ctr">
                  <a:buNone/>
                </a:pPr>
                <a:r>
                  <a:rPr lang="en-GB" dirty="0" smtClean="0"/>
                  <a:t>Ironman is flying along the curve </a:t>
                </a:r>
                <a14:m>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4</m:t>
                        </m:r>
                        <m:r>
                          <a:rPr lang="en-GB" b="0" i="1" smtClean="0">
                            <a:latin typeface="Cambria Math" panose="02040503050406030204" pitchFamily="18" charset="0"/>
                          </a:rPr>
                          <m:t>𝑥</m:t>
                        </m:r>
                      </m:e>
                      <m:sup>
                        <m:r>
                          <a:rPr lang="en-GB" b="0" i="1" smtClean="0">
                            <a:latin typeface="Cambria Math" panose="02040503050406030204" pitchFamily="18" charset="0"/>
                          </a:rPr>
                          <m:t>2</m:t>
                        </m:r>
                      </m:sup>
                    </m:sSup>
                    <m:r>
                      <a:rPr lang="en-GB" b="0" i="1" smtClean="0">
                        <a:latin typeface="Cambria Math" panose="02040503050406030204" pitchFamily="18" charset="0"/>
                      </a:rPr>
                      <m:t>−12</m:t>
                    </m:r>
                    <m:r>
                      <a:rPr lang="en-GB" b="0" i="1" smtClean="0">
                        <a:latin typeface="Cambria Math" panose="02040503050406030204" pitchFamily="18" charset="0"/>
                      </a:rPr>
                      <m:t>𝑥</m:t>
                    </m:r>
                  </m:oMath>
                </a14:m>
                <a:r>
                  <a:rPr lang="en-GB" dirty="0" smtClean="0"/>
                  <a:t>.</a:t>
                </a:r>
              </a:p>
              <a:p>
                <a:pPr marL="0" indent="0" algn="ctr">
                  <a:buNone/>
                </a:pPr>
                <a:endParaRPr lang="en-GB" dirty="0"/>
              </a:p>
              <a:p>
                <a:pPr marL="0" indent="0" algn="ctr">
                  <a:buNone/>
                </a:pPr>
                <a:r>
                  <a:rPr lang="en-GB" dirty="0" smtClean="0"/>
                  <a:t>J.A.R.V.I.S. needs to know what gradient Ironman’s flying at when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=−3</m:t>
                    </m:r>
                  </m:oMath>
                </a14:m>
                <a:r>
                  <a:rPr lang="en-GB" dirty="0" smtClean="0"/>
                  <a:t>.</a:t>
                </a:r>
              </a:p>
              <a:p>
                <a:pPr marL="0" indent="0" algn="ctr">
                  <a:buNone/>
                </a:pPr>
                <a:endParaRPr lang="en-GB" dirty="0"/>
              </a:p>
              <a:p>
                <a:pPr marL="0" indent="0" algn="ctr">
                  <a:buNone/>
                </a:pPr>
                <a:r>
                  <a:rPr lang="en-GB" dirty="0" smtClean="0"/>
                  <a:t> He needs to know at which point is Ironman’s gradient is 6.</a:t>
                </a:r>
              </a:p>
              <a:p>
                <a:pPr marL="0" indent="0" algn="ctr">
                  <a:buNone/>
                </a:pPr>
                <a:endParaRPr lang="en-GB" dirty="0"/>
              </a:p>
              <a:p>
                <a:pPr marL="0" indent="0" algn="ctr">
                  <a:buNone/>
                </a:pPr>
                <a:r>
                  <a:rPr lang="en-GB" dirty="0" smtClean="0"/>
                  <a:t>J.A.R.V.I.S. also needs to know when Ironman turns (i.e. when his gradient is zero).</a:t>
                </a:r>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244699" y="1306734"/>
                <a:ext cx="11706895" cy="3506231"/>
              </a:xfrm>
              <a:blipFill rotWithShape="0">
                <a:blip r:embed="rId2"/>
                <a:stretch>
                  <a:fillRect t="-2431"/>
                </a:stretch>
              </a:blipFill>
            </p:spPr>
            <p:txBody>
              <a:bodyPr/>
              <a:lstStyle/>
              <a:p>
                <a:r>
                  <a:rPr lang="en-GB">
                    <a:noFill/>
                  </a:rPr>
                  <a:t> </a:t>
                </a:r>
              </a:p>
            </p:txBody>
          </p:sp>
        </mc:Fallback>
      </mc:AlternateContent>
      <p:pic>
        <p:nvPicPr>
          <p:cNvPr id="4" name="Picture 3"/>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9949" r="89966"/>
                    </a14:imgEffect>
                  </a14:imgLayer>
                </a14:imgProps>
              </a:ext>
              <a:ext uri="{28A0092B-C50C-407E-A947-70E740481C1C}">
                <a14:useLocalDpi xmlns:a14="http://schemas.microsoft.com/office/drawing/2010/main" val="0"/>
              </a:ext>
            </a:extLst>
          </a:blip>
          <a:stretch>
            <a:fillRect/>
          </a:stretch>
        </p:blipFill>
        <p:spPr>
          <a:xfrm>
            <a:off x="5413975" y="4831816"/>
            <a:ext cx="1364049" cy="1929263"/>
          </a:xfrm>
          <a:prstGeom prst="rect">
            <a:avLst/>
          </a:prstGeom>
        </p:spPr>
      </p:pic>
      <mc:AlternateContent xmlns:mc="http://schemas.openxmlformats.org/markup-compatibility/2006">
        <mc:Choice xmlns:a14="http://schemas.microsoft.com/office/drawing/2010/main" Requires="a14">
          <p:sp>
            <p:nvSpPr>
              <p:cNvPr id="5" name="TextBox 4"/>
              <p:cNvSpPr txBox="1"/>
              <p:nvPr/>
            </p:nvSpPr>
            <p:spPr>
              <a:xfrm>
                <a:off x="8759686" y="2598184"/>
                <a:ext cx="2317265" cy="523220"/>
              </a:xfrm>
              <a:prstGeom prst="rect">
                <a:avLst/>
              </a:prstGeom>
              <a:noFill/>
            </p:spPr>
            <p:txBody>
              <a:bodyPr wrap="square" rtlCol="0">
                <a:spAutoFit/>
              </a:bodyPr>
              <a:lstStyle/>
              <a:p>
                <a:pPr algn="ctr"/>
                <a:r>
                  <a:rPr lang="en-GB" sz="2800" b="1" dirty="0" smtClean="0">
                    <a:solidFill>
                      <a:srgbClr val="FF0000"/>
                    </a:solidFill>
                  </a:rPr>
                  <a:t>Answer: </a:t>
                </a:r>
                <a14:m>
                  <m:oMath xmlns:m="http://schemas.openxmlformats.org/officeDocument/2006/math">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𝟑𝟔</m:t>
                    </m:r>
                  </m:oMath>
                </a14:m>
                <a:r>
                  <a:rPr lang="en-GB" sz="2800" b="1" dirty="0" smtClean="0">
                    <a:solidFill>
                      <a:srgbClr val="FF0000"/>
                    </a:solidFill>
                  </a:rPr>
                  <a:t> </a:t>
                </a:r>
                <a:endParaRPr lang="en-GB" sz="2800" b="1" dirty="0">
                  <a:solidFill>
                    <a:srgbClr val="FF0000"/>
                  </a:solidFill>
                </a:endParaRPr>
              </a:p>
            </p:txBody>
          </p:sp>
        </mc:Choice>
        <mc:Fallback>
          <p:sp>
            <p:nvSpPr>
              <p:cNvPr id="5" name="TextBox 4"/>
              <p:cNvSpPr txBox="1">
                <a:spLocks noRot="1" noChangeAspect="1" noMove="1" noResize="1" noEditPoints="1" noAdjustHandles="1" noChangeArrowheads="1" noChangeShapeType="1" noTextEdit="1"/>
              </p:cNvSpPr>
              <p:nvPr/>
            </p:nvSpPr>
            <p:spPr>
              <a:xfrm>
                <a:off x="8759686" y="2598184"/>
                <a:ext cx="2317265" cy="523220"/>
              </a:xfrm>
              <a:prstGeom prst="rect">
                <a:avLst/>
              </a:prstGeom>
              <a:blipFill rotWithShape="0">
                <a:blip r:embed="rId5"/>
                <a:stretch>
                  <a:fillRect l="-2105" t="-10465" b="-32558"/>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6" name="TextBox 5"/>
              <p:cNvSpPr txBox="1"/>
              <p:nvPr/>
            </p:nvSpPr>
            <p:spPr>
              <a:xfrm>
                <a:off x="8044071" y="3598724"/>
                <a:ext cx="3914151" cy="523220"/>
              </a:xfrm>
              <a:prstGeom prst="rect">
                <a:avLst/>
              </a:prstGeom>
              <a:noFill/>
            </p:spPr>
            <p:txBody>
              <a:bodyPr wrap="square" rtlCol="0">
                <a:spAutoFit/>
              </a:bodyPr>
              <a:lstStyle/>
              <a:p>
                <a:pPr algn="ctr"/>
                <a:r>
                  <a:rPr lang="en-GB" sz="2800" b="1" dirty="0" smtClean="0">
                    <a:solidFill>
                      <a:srgbClr val="FF0000"/>
                    </a:solidFill>
                  </a:rPr>
                  <a:t>Answer: </a:t>
                </a:r>
                <a14:m>
                  <m:oMath xmlns:m="http://schemas.openxmlformats.org/officeDocument/2006/math">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𝟐</m:t>
                    </m:r>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𝟓</m:t>
                    </m:r>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𝟓</m:t>
                    </m:r>
                    <m:r>
                      <a:rPr lang="en-GB" sz="2800" b="1" i="1" smtClean="0">
                        <a:solidFill>
                          <a:srgbClr val="FF0000"/>
                        </a:solidFill>
                        <a:latin typeface="Cambria Math" panose="02040503050406030204" pitchFamily="18" charset="0"/>
                      </a:rPr>
                      <m:t>)</m:t>
                    </m:r>
                  </m:oMath>
                </a14:m>
                <a:r>
                  <a:rPr lang="en-GB" sz="2800" b="1" dirty="0" smtClean="0">
                    <a:solidFill>
                      <a:srgbClr val="FF0000"/>
                    </a:solidFill>
                  </a:rPr>
                  <a:t> </a:t>
                </a:r>
                <a:endParaRPr lang="en-GB" sz="2800" b="1" dirty="0">
                  <a:solidFill>
                    <a:srgbClr val="FF0000"/>
                  </a:solidFill>
                </a:endParaRPr>
              </a:p>
            </p:txBody>
          </p:sp>
        </mc:Choice>
        <mc:Fallback>
          <p:sp>
            <p:nvSpPr>
              <p:cNvPr id="6" name="TextBox 5"/>
              <p:cNvSpPr txBox="1">
                <a:spLocks noRot="1" noChangeAspect="1" noMove="1" noResize="1" noEditPoints="1" noAdjustHandles="1" noChangeArrowheads="1" noChangeShapeType="1" noTextEdit="1"/>
              </p:cNvSpPr>
              <p:nvPr/>
            </p:nvSpPr>
            <p:spPr>
              <a:xfrm>
                <a:off x="8044071" y="3598724"/>
                <a:ext cx="3914151" cy="523220"/>
              </a:xfrm>
              <a:prstGeom prst="rect">
                <a:avLst/>
              </a:prstGeom>
              <a:blipFill rotWithShape="0">
                <a:blip r:embed="rId6"/>
                <a:stretch>
                  <a:fillRect t="-10465" b="-32558"/>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7" name="TextBox 6"/>
              <p:cNvSpPr txBox="1"/>
              <p:nvPr/>
            </p:nvSpPr>
            <p:spPr>
              <a:xfrm>
                <a:off x="8044070" y="4645648"/>
                <a:ext cx="3914151" cy="523220"/>
              </a:xfrm>
              <a:prstGeom prst="rect">
                <a:avLst/>
              </a:prstGeom>
              <a:noFill/>
            </p:spPr>
            <p:txBody>
              <a:bodyPr wrap="square" rtlCol="0">
                <a:spAutoFit/>
              </a:bodyPr>
              <a:lstStyle/>
              <a:p>
                <a:pPr algn="ctr"/>
                <a:r>
                  <a:rPr lang="en-GB" sz="2800" b="1" dirty="0" smtClean="0">
                    <a:solidFill>
                      <a:srgbClr val="FF0000"/>
                    </a:solidFill>
                  </a:rPr>
                  <a:t>Answer: </a:t>
                </a:r>
                <a14:m>
                  <m:oMath xmlns:m="http://schemas.openxmlformats.org/officeDocument/2006/math">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𝟏</m:t>
                    </m:r>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𝟓</m:t>
                    </m:r>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𝟗</m:t>
                    </m:r>
                    <m:r>
                      <a:rPr lang="en-GB" sz="2800" b="1" i="1" smtClean="0">
                        <a:solidFill>
                          <a:srgbClr val="FF0000"/>
                        </a:solidFill>
                        <a:latin typeface="Cambria Math" panose="02040503050406030204" pitchFamily="18" charset="0"/>
                      </a:rPr>
                      <m:t>)</m:t>
                    </m:r>
                  </m:oMath>
                </a14:m>
                <a:r>
                  <a:rPr lang="en-GB" sz="2800" b="1" dirty="0" smtClean="0">
                    <a:solidFill>
                      <a:srgbClr val="FF0000"/>
                    </a:solidFill>
                  </a:rPr>
                  <a:t>  </a:t>
                </a:r>
                <a:endParaRPr lang="en-GB" sz="2800" b="1" dirty="0">
                  <a:solidFill>
                    <a:srgbClr val="FF0000"/>
                  </a:solidFill>
                </a:endParaRPr>
              </a:p>
            </p:txBody>
          </p:sp>
        </mc:Choice>
        <mc:Fallback>
          <p:sp>
            <p:nvSpPr>
              <p:cNvPr id="7" name="TextBox 6"/>
              <p:cNvSpPr txBox="1">
                <a:spLocks noRot="1" noChangeAspect="1" noMove="1" noResize="1" noEditPoints="1" noAdjustHandles="1" noChangeArrowheads="1" noChangeShapeType="1" noTextEdit="1"/>
              </p:cNvSpPr>
              <p:nvPr/>
            </p:nvSpPr>
            <p:spPr>
              <a:xfrm>
                <a:off x="8044070" y="4645648"/>
                <a:ext cx="3914151" cy="523220"/>
              </a:xfrm>
              <a:prstGeom prst="rect">
                <a:avLst/>
              </a:prstGeom>
              <a:blipFill rotWithShape="0">
                <a:blip r:embed="rId7"/>
                <a:stretch>
                  <a:fillRect t="-10465" b="-32558"/>
                </a:stretch>
              </a:blipFill>
            </p:spPr>
            <p:txBody>
              <a:bodyPr/>
              <a:lstStyle/>
              <a:p>
                <a:r>
                  <a:rPr lang="en-GB">
                    <a:noFill/>
                  </a:rPr>
                  <a:t> </a:t>
                </a:r>
              </a:p>
            </p:txBody>
          </p:sp>
        </mc:Fallback>
      </mc:AlternateContent>
    </p:spTree>
    <p:extLst>
      <p:ext uri="{BB962C8B-B14F-4D97-AF65-F5344CB8AC3E}">
        <p14:creationId xmlns:p14="http://schemas.microsoft.com/office/powerpoint/2010/main" val="290160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left)">
                                      <p:cBhvr>
                                        <p:cTn id="22" dur="500"/>
                                        <p:tgtEl>
                                          <p:spTgt spid="3">
                                            <p:txEl>
                                              <p:pRg st="6" end="6"/>
                                            </p:txEl>
                                          </p:spTgt>
                                        </p:tgtEl>
                                      </p:cBhvr>
                                    </p:animEffect>
                                  </p:childTnLst>
                                </p:cTn>
                              </p:par>
                            </p:childTnLst>
                          </p:cTn>
                        </p:par>
                        <p:par>
                          <p:cTn id="23" fill="hold">
                            <p:stCondLst>
                              <p:cond delay="500"/>
                            </p:stCondLst>
                            <p:childTnLst>
                              <p:par>
                                <p:cTn id="24" presetID="2" presetClass="entr" presetSubtype="4" fill="hold" nodeType="afterEffect">
                                  <p:stCondLst>
                                    <p:cond delay="50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0" fill="hold"/>
                                        <p:tgtEl>
                                          <p:spTgt spid="4"/>
                                        </p:tgtEl>
                                        <p:attrNameLst>
                                          <p:attrName>ppt_x</p:attrName>
                                        </p:attrNameLst>
                                      </p:cBhvr>
                                      <p:tavLst>
                                        <p:tav tm="0">
                                          <p:val>
                                            <p:strVal val="#ppt_x"/>
                                          </p:val>
                                        </p:tav>
                                        <p:tav tm="100000">
                                          <p:val>
                                            <p:strVal val="#ppt_x"/>
                                          </p:val>
                                        </p:tav>
                                      </p:tavLst>
                                    </p:anim>
                                    <p:anim calcmode="lin" valueType="num">
                                      <p:cBhvr additive="base">
                                        <p:cTn id="27" dur="5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3093"/>
            <a:ext cx="10515600" cy="1325563"/>
          </a:xfrm>
        </p:spPr>
        <p:txBody>
          <a:bodyPr>
            <a:normAutofit/>
          </a:bodyPr>
          <a:lstStyle/>
          <a:p>
            <a:pPr algn="ctr"/>
            <a:r>
              <a:rPr lang="en-GB" sz="5400" b="1" dirty="0" smtClean="0"/>
              <a:t>Situation 2</a:t>
            </a:r>
            <a:endParaRPr lang="en-GB" sz="5400" b="1"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838200" y="1361805"/>
                <a:ext cx="10515600" cy="4351338"/>
              </a:xfrm>
            </p:spPr>
            <p:txBody>
              <a:bodyPr/>
              <a:lstStyle/>
              <a:p>
                <a:pPr marL="0" indent="0" algn="ctr">
                  <a:buNone/>
                </a:pPr>
                <a:r>
                  <a:rPr lang="en-GB" dirty="0" smtClean="0"/>
                  <a:t>Ironman is flying along a curve whose gradient function is:</a:t>
                </a:r>
              </a:p>
              <a:p>
                <a:pPr marL="0" indent="0" algn="ctr">
                  <a:buNone/>
                </a:pPr>
                <a:r>
                  <a:rPr lang="en-GB" dirty="0" smtClean="0"/>
                  <a:t> </a:t>
                </a:r>
                <a14:m>
                  <m:oMath xmlns:m="http://schemas.openxmlformats.org/officeDocument/2006/math">
                    <m:f>
                      <m:fPr>
                        <m:ctrlPr>
                          <a:rPr lang="en-GB" i="1" smtClean="0">
                            <a:latin typeface="Cambria Math" panose="02040503050406030204" pitchFamily="18" charset="0"/>
                          </a:rPr>
                        </m:ctrlPr>
                      </m:fPr>
                      <m:num>
                        <m:r>
                          <a:rPr lang="en-GB" i="1" smtClean="0">
                            <a:latin typeface="Cambria Math" panose="02040503050406030204" pitchFamily="18" charset="0"/>
                          </a:rPr>
                          <m:t>𝑑𝑦</m:t>
                        </m:r>
                      </m:num>
                      <m:den>
                        <m:r>
                          <a:rPr lang="en-GB" i="1" smtClean="0">
                            <a:latin typeface="Cambria Math" panose="02040503050406030204" pitchFamily="18" charset="0"/>
                          </a:rPr>
                          <m:t>𝑑𝑥</m:t>
                        </m:r>
                      </m:den>
                    </m:f>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6</m:t>
                        </m:r>
                        <m:r>
                          <a:rPr lang="en-GB" b="0" i="1" smtClean="0">
                            <a:latin typeface="Cambria Math" panose="02040503050406030204" pitchFamily="18" charset="0"/>
                          </a:rPr>
                          <m:t>𝑥</m:t>
                        </m:r>
                      </m:e>
                      <m:sup>
                        <m:r>
                          <a:rPr lang="en-GB" b="0" i="1" smtClean="0">
                            <a:latin typeface="Cambria Math" panose="02040503050406030204" pitchFamily="18" charset="0"/>
                          </a:rPr>
                          <m:t>2</m:t>
                        </m:r>
                      </m:sup>
                    </m:sSup>
                    <m:r>
                      <a:rPr lang="en-GB" b="0" i="1" smtClean="0">
                        <a:latin typeface="Cambria Math" panose="02040503050406030204" pitchFamily="18" charset="0"/>
                      </a:rPr>
                      <m:t>−4</m:t>
                    </m:r>
                    <m:r>
                      <a:rPr lang="en-GB" b="0" i="1" smtClean="0">
                        <a:latin typeface="Cambria Math" panose="02040503050406030204" pitchFamily="18" charset="0"/>
                      </a:rPr>
                      <m:t>𝑥</m:t>
                    </m:r>
                  </m:oMath>
                </a14:m>
                <a:endParaRPr lang="en-GB" dirty="0" smtClean="0"/>
              </a:p>
              <a:p>
                <a:pPr marL="0" indent="0" algn="ctr">
                  <a:buNone/>
                </a:pPr>
                <a:endParaRPr lang="en-GB" dirty="0"/>
              </a:p>
              <a:p>
                <a:pPr marL="0" indent="0" algn="ctr">
                  <a:buNone/>
                </a:pPr>
                <a:r>
                  <a:rPr lang="en-GB" dirty="0" smtClean="0"/>
                  <a:t>At which values of </a:t>
                </a:r>
                <a14:m>
                  <m:oMath xmlns:m="http://schemas.openxmlformats.org/officeDocument/2006/math">
                    <m:r>
                      <a:rPr lang="en-GB" b="0" i="1" smtClean="0">
                        <a:latin typeface="Cambria Math" panose="02040503050406030204" pitchFamily="18" charset="0"/>
                      </a:rPr>
                      <m:t>𝑥</m:t>
                    </m:r>
                  </m:oMath>
                </a14:m>
                <a:r>
                  <a:rPr lang="en-GB" dirty="0" smtClean="0"/>
                  <a:t> does Ironman fly horizontally?</a:t>
                </a:r>
              </a:p>
              <a:p>
                <a:pPr marL="0" indent="0" algn="ctr">
                  <a:buNone/>
                </a:pPr>
                <a:endParaRPr lang="en-GB" dirty="0"/>
              </a:p>
              <a:p>
                <a:pPr marL="0" indent="0" algn="ctr">
                  <a:buNone/>
                </a:pPr>
                <a:r>
                  <a:rPr lang="en-GB" dirty="0" smtClean="0"/>
                  <a:t>If the point </a:t>
                </a:r>
                <a14:m>
                  <m:oMath xmlns:m="http://schemas.openxmlformats.org/officeDocument/2006/math">
                    <m:r>
                      <a:rPr lang="en-GB" b="0" i="1" smtClean="0">
                        <a:latin typeface="Cambria Math" panose="02040503050406030204" pitchFamily="18" charset="0"/>
                      </a:rPr>
                      <m:t>(1,1)</m:t>
                    </m:r>
                  </m:oMath>
                </a14:m>
                <a:r>
                  <a:rPr lang="en-GB" dirty="0" smtClean="0"/>
                  <a:t> is on the curve, what height (</a:t>
                </a:r>
                <a14:m>
                  <m:oMath xmlns:m="http://schemas.openxmlformats.org/officeDocument/2006/math">
                    <m:r>
                      <a:rPr lang="en-GB" b="0" i="1" smtClean="0">
                        <a:latin typeface="Cambria Math" panose="02040503050406030204" pitchFamily="18" charset="0"/>
                      </a:rPr>
                      <m:t>𝑦</m:t>
                    </m:r>
                  </m:oMath>
                </a14:m>
                <a:r>
                  <a:rPr lang="en-GB" dirty="0" smtClean="0"/>
                  <a:t> co-ordinate) is Ironman when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=4</m:t>
                    </m:r>
                  </m:oMath>
                </a14:m>
                <a:r>
                  <a:rPr lang="en-GB" dirty="0" smtClean="0"/>
                  <a:t>?</a:t>
                </a:r>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838200" y="1361805"/>
                <a:ext cx="10515600" cy="4351338"/>
              </a:xfrm>
              <a:blipFill rotWithShape="0">
                <a:blip r:embed="rId2"/>
                <a:stretch>
                  <a:fillRect t="-2241"/>
                </a:stretch>
              </a:blipFill>
            </p:spPr>
            <p:txBody>
              <a:bodyPr/>
              <a:lstStyle/>
              <a:p>
                <a:r>
                  <a:rPr lang="en-GB">
                    <a:noFill/>
                  </a:rPr>
                  <a:t> </a:t>
                </a:r>
              </a:p>
            </p:txBody>
          </p:sp>
        </mc:Fallback>
      </mc:AlternateContent>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63286" y="5107578"/>
            <a:ext cx="868143" cy="1511868"/>
          </a:xfrm>
          <a:prstGeom prst="rect">
            <a:avLst/>
          </a:prstGeom>
        </p:spPr>
      </p:pic>
      <mc:AlternateContent xmlns:mc="http://schemas.openxmlformats.org/markup-compatibility/2006">
        <mc:Choice xmlns:a14="http://schemas.microsoft.com/office/drawing/2010/main" Requires="a14">
          <p:sp>
            <p:nvSpPr>
              <p:cNvPr id="5" name="TextBox 4"/>
              <p:cNvSpPr txBox="1"/>
              <p:nvPr/>
            </p:nvSpPr>
            <p:spPr>
              <a:xfrm>
                <a:off x="8112035" y="3294750"/>
                <a:ext cx="3774245" cy="714683"/>
              </a:xfrm>
              <a:prstGeom prst="rect">
                <a:avLst/>
              </a:prstGeom>
              <a:noFill/>
            </p:spPr>
            <p:txBody>
              <a:bodyPr wrap="square" rtlCol="0">
                <a:spAutoFit/>
              </a:bodyPr>
              <a:lstStyle/>
              <a:p>
                <a:pPr algn="ctr"/>
                <a:r>
                  <a:rPr lang="en-GB" sz="2800" b="1" dirty="0" smtClean="0">
                    <a:solidFill>
                      <a:srgbClr val="FF0000"/>
                    </a:solidFill>
                  </a:rPr>
                  <a:t>Answer: </a:t>
                </a:r>
                <a14:m>
                  <m:oMath xmlns:m="http://schemas.openxmlformats.org/officeDocument/2006/math">
                    <m:r>
                      <a:rPr lang="en-GB" sz="2800" b="1" i="1" smtClean="0">
                        <a:solidFill>
                          <a:srgbClr val="FF0000"/>
                        </a:solidFill>
                        <a:latin typeface="Cambria Math" panose="02040503050406030204" pitchFamily="18" charset="0"/>
                      </a:rPr>
                      <m:t>𝒙</m:t>
                    </m:r>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𝟎</m:t>
                    </m:r>
                  </m:oMath>
                </a14:m>
                <a:r>
                  <a:rPr lang="en-GB" sz="2800" b="1" dirty="0" smtClean="0">
                    <a:solidFill>
                      <a:srgbClr val="FF0000"/>
                    </a:solidFill>
                  </a:rPr>
                  <a:t> and </a:t>
                </a:r>
                <a14:m>
                  <m:oMath xmlns:m="http://schemas.openxmlformats.org/officeDocument/2006/math">
                    <m:f>
                      <m:fPr>
                        <m:ctrlPr>
                          <a:rPr lang="en-GB" sz="2800" b="1" i="1" smtClean="0">
                            <a:solidFill>
                              <a:srgbClr val="FF0000"/>
                            </a:solidFill>
                            <a:latin typeface="Cambria Math" panose="02040503050406030204" pitchFamily="18" charset="0"/>
                          </a:rPr>
                        </m:ctrlPr>
                      </m:fPr>
                      <m:num>
                        <m:r>
                          <a:rPr lang="en-GB" sz="2800" b="1" i="1" smtClean="0">
                            <a:solidFill>
                              <a:srgbClr val="FF0000"/>
                            </a:solidFill>
                            <a:latin typeface="Cambria Math" panose="02040503050406030204" pitchFamily="18" charset="0"/>
                          </a:rPr>
                          <m:t>𝟐</m:t>
                        </m:r>
                      </m:num>
                      <m:den>
                        <m:r>
                          <a:rPr lang="en-GB" sz="2800" b="1" i="1" smtClean="0">
                            <a:solidFill>
                              <a:srgbClr val="FF0000"/>
                            </a:solidFill>
                            <a:latin typeface="Cambria Math" panose="02040503050406030204" pitchFamily="18" charset="0"/>
                          </a:rPr>
                          <m:t>𝟑</m:t>
                        </m:r>
                      </m:den>
                    </m:f>
                  </m:oMath>
                </a14:m>
                <a:r>
                  <a:rPr lang="en-GB" sz="2800" b="1" dirty="0" smtClean="0">
                    <a:solidFill>
                      <a:srgbClr val="FF0000"/>
                    </a:solidFill>
                  </a:rPr>
                  <a:t> </a:t>
                </a:r>
                <a:endParaRPr lang="en-GB" sz="2800" b="1" dirty="0">
                  <a:solidFill>
                    <a:srgbClr val="FF0000"/>
                  </a:solidFill>
                </a:endParaRPr>
              </a:p>
            </p:txBody>
          </p:sp>
        </mc:Choice>
        <mc:Fallback>
          <p:sp>
            <p:nvSpPr>
              <p:cNvPr id="5" name="TextBox 4"/>
              <p:cNvSpPr txBox="1">
                <a:spLocks noRot="1" noChangeAspect="1" noMove="1" noResize="1" noEditPoints="1" noAdjustHandles="1" noChangeArrowheads="1" noChangeShapeType="1" noTextEdit="1"/>
              </p:cNvSpPr>
              <p:nvPr/>
            </p:nvSpPr>
            <p:spPr>
              <a:xfrm>
                <a:off x="8112035" y="3294750"/>
                <a:ext cx="3774245" cy="714683"/>
              </a:xfrm>
              <a:prstGeom prst="rect">
                <a:avLst/>
              </a:prstGeom>
              <a:blipFill rotWithShape="0">
                <a:blip r:embed="rId4"/>
                <a:stretch>
                  <a:fillRect b="-10169"/>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6" name="TextBox 5"/>
              <p:cNvSpPr txBox="1"/>
              <p:nvPr/>
            </p:nvSpPr>
            <p:spPr>
              <a:xfrm>
                <a:off x="7859482" y="4583619"/>
                <a:ext cx="3774245" cy="1394741"/>
              </a:xfrm>
              <a:prstGeom prst="rect">
                <a:avLst/>
              </a:prstGeom>
              <a:noFill/>
            </p:spPr>
            <p:txBody>
              <a:bodyPr wrap="square" rtlCol="0">
                <a:spAutoFit/>
              </a:bodyPr>
              <a:lstStyle/>
              <a:p>
                <a:pPr algn="ctr"/>
                <a:r>
                  <a:rPr lang="en-GB" sz="2800" b="1" dirty="0" smtClean="0">
                    <a:solidFill>
                      <a:srgbClr val="FF0000"/>
                    </a:solidFill>
                  </a:rPr>
                  <a:t>Answer:</a:t>
                </a:r>
              </a:p>
              <a:p>
                <a:pPr algn="ctr"/>
                <a14:m>
                  <m:oMathPara xmlns:m="http://schemas.openxmlformats.org/officeDocument/2006/math">
                    <m:oMathParaPr>
                      <m:jc m:val="centerGroup"/>
                    </m:oMathParaPr>
                    <m:oMath xmlns:m="http://schemas.openxmlformats.org/officeDocument/2006/math">
                      <m:r>
                        <a:rPr lang="en-GB" sz="2800" b="1" i="1" smtClean="0">
                          <a:solidFill>
                            <a:srgbClr val="FF0000"/>
                          </a:solidFill>
                          <a:latin typeface="Cambria Math" panose="02040503050406030204" pitchFamily="18" charset="0"/>
                        </a:rPr>
                        <m:t>𝒚</m:t>
                      </m:r>
                      <m:r>
                        <a:rPr lang="en-GB" sz="2800" b="1" i="1" smtClean="0">
                          <a:solidFill>
                            <a:srgbClr val="FF0000"/>
                          </a:solidFill>
                          <a:latin typeface="Cambria Math" panose="02040503050406030204" pitchFamily="18" charset="0"/>
                        </a:rPr>
                        <m:t>=</m:t>
                      </m:r>
                      <m:sSup>
                        <m:sSupPr>
                          <m:ctrlPr>
                            <a:rPr lang="en-GB" sz="2800" b="1" i="1" smtClean="0">
                              <a:solidFill>
                                <a:srgbClr val="FF0000"/>
                              </a:solidFill>
                              <a:latin typeface="Cambria Math" panose="02040503050406030204" pitchFamily="18" charset="0"/>
                            </a:rPr>
                          </m:ctrlPr>
                        </m:sSupPr>
                        <m:e>
                          <m:r>
                            <a:rPr lang="en-GB" sz="2800" b="1" i="1" smtClean="0">
                              <a:solidFill>
                                <a:srgbClr val="FF0000"/>
                              </a:solidFill>
                              <a:latin typeface="Cambria Math" panose="02040503050406030204" pitchFamily="18" charset="0"/>
                            </a:rPr>
                            <m:t>𝟐</m:t>
                          </m:r>
                          <m:r>
                            <a:rPr lang="en-GB" sz="2800" b="1" i="1" smtClean="0">
                              <a:solidFill>
                                <a:srgbClr val="FF0000"/>
                              </a:solidFill>
                              <a:latin typeface="Cambria Math" panose="02040503050406030204" pitchFamily="18" charset="0"/>
                            </a:rPr>
                            <m:t>𝒙</m:t>
                          </m:r>
                        </m:e>
                        <m:sup>
                          <m:r>
                            <a:rPr lang="en-GB" sz="2800" b="1" i="1" smtClean="0">
                              <a:solidFill>
                                <a:srgbClr val="FF0000"/>
                              </a:solidFill>
                              <a:latin typeface="Cambria Math" panose="02040503050406030204" pitchFamily="18" charset="0"/>
                            </a:rPr>
                            <m:t>𝟑</m:t>
                          </m:r>
                        </m:sup>
                      </m:sSup>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𝟐</m:t>
                      </m:r>
                      <m:r>
                        <a:rPr lang="en-GB" sz="2800" b="1" i="1" smtClean="0">
                          <a:solidFill>
                            <a:srgbClr val="FF0000"/>
                          </a:solidFill>
                          <a:latin typeface="Cambria Math" panose="02040503050406030204" pitchFamily="18" charset="0"/>
                        </a:rPr>
                        <m:t>𝒙</m:t>
                      </m:r>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𝟏</m:t>
                      </m:r>
                    </m:oMath>
                  </m:oMathPara>
                </a14:m>
                <a:endParaRPr lang="en-GB" sz="2800" b="1" dirty="0" smtClean="0">
                  <a:solidFill>
                    <a:srgbClr val="FF0000"/>
                  </a:solidFill>
                </a:endParaRPr>
              </a:p>
              <a:p>
                <a:pPr algn="ctr"/>
                <a:r>
                  <a:rPr lang="en-GB" sz="2800" b="1" dirty="0" smtClean="0">
                    <a:solidFill>
                      <a:srgbClr val="FF0000"/>
                    </a:solidFill>
                  </a:rPr>
                  <a:t>So </a:t>
                </a:r>
                <a14:m>
                  <m:oMath xmlns:m="http://schemas.openxmlformats.org/officeDocument/2006/math">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𝟒</m:t>
                    </m:r>
                    <m:r>
                      <a:rPr lang="en-GB" sz="2800" b="1" i="1" smtClean="0">
                        <a:solidFill>
                          <a:srgbClr val="FF0000"/>
                        </a:solidFill>
                        <a:latin typeface="Cambria Math" panose="02040503050406030204" pitchFamily="18" charset="0"/>
                      </a:rPr>
                      <m:t>,</m:t>
                    </m:r>
                    <m:r>
                      <a:rPr lang="en-GB" sz="2800" b="1" i="1" smtClean="0">
                        <a:solidFill>
                          <a:srgbClr val="FF0000"/>
                        </a:solidFill>
                        <a:latin typeface="Cambria Math" panose="02040503050406030204" pitchFamily="18" charset="0"/>
                      </a:rPr>
                      <m:t>𝟗𝟕</m:t>
                    </m:r>
                    <m:r>
                      <a:rPr lang="en-GB" sz="2800" b="1" i="1" smtClean="0">
                        <a:solidFill>
                          <a:srgbClr val="FF0000"/>
                        </a:solidFill>
                        <a:latin typeface="Cambria Math" panose="02040503050406030204" pitchFamily="18" charset="0"/>
                      </a:rPr>
                      <m:t>)</m:t>
                    </m:r>
                  </m:oMath>
                </a14:m>
                <a:endParaRPr lang="en-GB" sz="2800" b="1" dirty="0">
                  <a:solidFill>
                    <a:srgbClr val="FF0000"/>
                  </a:solidFill>
                </a:endParaRPr>
              </a:p>
            </p:txBody>
          </p:sp>
        </mc:Choice>
        <mc:Fallback>
          <p:sp>
            <p:nvSpPr>
              <p:cNvPr id="6" name="TextBox 5"/>
              <p:cNvSpPr txBox="1">
                <a:spLocks noRot="1" noChangeAspect="1" noMove="1" noResize="1" noEditPoints="1" noAdjustHandles="1" noChangeArrowheads="1" noChangeShapeType="1" noTextEdit="1"/>
              </p:cNvSpPr>
              <p:nvPr/>
            </p:nvSpPr>
            <p:spPr>
              <a:xfrm>
                <a:off x="7859482" y="4583619"/>
                <a:ext cx="3774245" cy="1394741"/>
              </a:xfrm>
              <a:prstGeom prst="rect">
                <a:avLst/>
              </a:prstGeom>
              <a:blipFill rotWithShape="0">
                <a:blip r:embed="rId5"/>
                <a:stretch>
                  <a:fillRect t="-4367" b="-11354"/>
                </a:stretch>
              </a:blipFill>
            </p:spPr>
            <p:txBody>
              <a:bodyPr/>
              <a:lstStyle/>
              <a:p>
                <a:r>
                  <a:rPr lang="en-GB">
                    <a:noFill/>
                  </a:rPr>
                  <a:t> </a:t>
                </a:r>
              </a:p>
            </p:txBody>
          </p:sp>
        </mc:Fallback>
      </mc:AlternateContent>
    </p:spTree>
    <p:extLst>
      <p:ext uri="{BB962C8B-B14F-4D97-AF65-F5344CB8AC3E}">
        <p14:creationId xmlns:p14="http://schemas.microsoft.com/office/powerpoint/2010/main" val="916763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1000"/>
                            </p:stCondLst>
                            <p:childTnLst>
                              <p:par>
                                <p:cTn id="9" presetID="22" presetClass="entr" presetSubtype="8" fill="hold" grpId="0" nodeType="afterEffect">
                                  <p:stCondLst>
                                    <p:cond delay="25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wipe(left)">
                                      <p:cBhvr>
                                        <p:cTn id="21" dur="500"/>
                                        <p:tgtEl>
                                          <p:spTgt spid="3">
                                            <p:txEl>
                                              <p:pRg st="5" end="5"/>
                                            </p:txEl>
                                          </p:spTgt>
                                        </p:tgtEl>
                                      </p:cBhvr>
                                    </p:animEffect>
                                  </p:childTnLst>
                                </p:cTn>
                              </p:par>
                            </p:childTnLst>
                          </p:cTn>
                        </p:par>
                        <p:par>
                          <p:cTn id="22" fill="hold">
                            <p:stCondLst>
                              <p:cond delay="500"/>
                            </p:stCondLst>
                            <p:childTnLst>
                              <p:par>
                                <p:cTn id="23" presetID="53" presetClass="entr" presetSubtype="16" fill="hold" nodeType="afterEffect">
                                  <p:stCondLst>
                                    <p:cond delay="50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0" fill="hold"/>
                                        <p:tgtEl>
                                          <p:spTgt spid="4"/>
                                        </p:tgtEl>
                                        <p:attrNameLst>
                                          <p:attrName>ppt_w</p:attrName>
                                        </p:attrNameLst>
                                      </p:cBhvr>
                                      <p:tavLst>
                                        <p:tav tm="0">
                                          <p:val>
                                            <p:fltVal val="0"/>
                                          </p:val>
                                        </p:tav>
                                        <p:tav tm="100000">
                                          <p:val>
                                            <p:strVal val="#ppt_w"/>
                                          </p:val>
                                        </p:tav>
                                      </p:tavLst>
                                    </p:anim>
                                    <p:anim calcmode="lin" valueType="num">
                                      <p:cBhvr>
                                        <p:cTn id="26" dur="5000" fill="hold"/>
                                        <p:tgtEl>
                                          <p:spTgt spid="4"/>
                                        </p:tgtEl>
                                        <p:attrNameLst>
                                          <p:attrName>ppt_h</p:attrName>
                                        </p:attrNameLst>
                                      </p:cBhvr>
                                      <p:tavLst>
                                        <p:tav tm="0">
                                          <p:val>
                                            <p:fltVal val="0"/>
                                          </p:val>
                                        </p:tav>
                                        <p:tav tm="100000">
                                          <p:val>
                                            <p:strVal val="#ppt_h"/>
                                          </p:val>
                                        </p:tav>
                                      </p:tavLst>
                                    </p:anim>
                                    <p:animEffect transition="in" filter="fade">
                                      <p:cBhvr>
                                        <p:cTn id="27" dur="50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TotalTime>
  <Words>161</Words>
  <Application>Microsoft Office PowerPoint</Application>
  <PresentationFormat>Widescreen</PresentationFormat>
  <Paragraphs>32</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Cambria Math</vt:lpstr>
      <vt:lpstr>Office Theme</vt:lpstr>
      <vt:lpstr>Ironman’s Calculus</vt:lpstr>
      <vt:lpstr>J.A.R.V.I.S. – what does he calculate?</vt:lpstr>
      <vt:lpstr>Situation 1</vt:lpstr>
      <vt:lpstr>Situation 2</vt:lpstr>
    </vt:vector>
  </TitlesOfParts>
  <Company>Roedean School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Ironman’s Calculus</dc:title>
  <dc:creator>A.Luttwyche</dc:creator>
  <cp:lastModifiedBy>A.Luttwyche</cp:lastModifiedBy>
  <cp:revision>19</cp:revision>
  <dcterms:created xsi:type="dcterms:W3CDTF">2015-10-13T06:59:55Z</dcterms:created>
  <dcterms:modified xsi:type="dcterms:W3CDTF">2015-10-13T10:02:55Z</dcterms:modified>
</cp:coreProperties>
</file>