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3" r:id="rId6"/>
    <p:sldId id="264" r:id="rId7"/>
    <p:sldId id="261" r:id="rId8"/>
    <p:sldId id="262"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0" d="100"/>
          <a:sy n="90" d="100"/>
        </p:scale>
        <p:origin x="-60" y="-34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AE78167-F1BB-4E03-871A-4A540F8C5BD1}" type="datetimeFigureOut">
              <a:rPr lang="en-GB" smtClean="0"/>
              <a:t>02/07/2015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CF5CA5-903B-4641-ABA7-4D91C3C72C6F}" type="slidenum">
              <a:rPr lang="en-GB" smtClean="0"/>
              <a:t>‹#›</a:t>
            </a:fld>
            <a:endParaRPr lang="en-GB"/>
          </a:p>
        </p:txBody>
      </p:sp>
    </p:spTree>
    <p:extLst>
      <p:ext uri="{BB962C8B-B14F-4D97-AF65-F5344CB8AC3E}">
        <p14:creationId xmlns:p14="http://schemas.microsoft.com/office/powerpoint/2010/main" val="4057551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AE78167-F1BB-4E03-871A-4A540F8C5BD1}" type="datetimeFigureOut">
              <a:rPr lang="en-GB" smtClean="0"/>
              <a:t>02/07/2015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CF5CA5-903B-4641-ABA7-4D91C3C72C6F}" type="slidenum">
              <a:rPr lang="en-GB" smtClean="0"/>
              <a:t>‹#›</a:t>
            </a:fld>
            <a:endParaRPr lang="en-GB"/>
          </a:p>
        </p:txBody>
      </p:sp>
    </p:spTree>
    <p:extLst>
      <p:ext uri="{BB962C8B-B14F-4D97-AF65-F5344CB8AC3E}">
        <p14:creationId xmlns:p14="http://schemas.microsoft.com/office/powerpoint/2010/main" val="3192810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E78167-F1BB-4E03-871A-4A540F8C5BD1}" type="datetimeFigureOut">
              <a:rPr lang="en-GB" smtClean="0"/>
              <a:t>02/07/2015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CF5CA5-903B-4641-ABA7-4D91C3C72C6F}" type="slidenum">
              <a:rPr lang="en-GB" smtClean="0"/>
              <a:t>‹#›</a:t>
            </a:fld>
            <a:endParaRPr lang="en-GB"/>
          </a:p>
        </p:txBody>
      </p:sp>
    </p:spTree>
    <p:extLst>
      <p:ext uri="{BB962C8B-B14F-4D97-AF65-F5344CB8AC3E}">
        <p14:creationId xmlns:p14="http://schemas.microsoft.com/office/powerpoint/2010/main" val="2290101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AE78167-F1BB-4E03-871A-4A540F8C5BD1}" type="datetimeFigureOut">
              <a:rPr lang="en-GB" smtClean="0"/>
              <a:t>02/07/2015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7CF5CA5-903B-4641-ABA7-4D91C3C72C6F}" type="slidenum">
              <a:rPr lang="en-GB" smtClean="0"/>
              <a:t>‹#›</a:t>
            </a:fld>
            <a:endParaRPr lang="en-GB"/>
          </a:p>
        </p:txBody>
      </p:sp>
    </p:spTree>
    <p:extLst>
      <p:ext uri="{BB962C8B-B14F-4D97-AF65-F5344CB8AC3E}">
        <p14:creationId xmlns:p14="http://schemas.microsoft.com/office/powerpoint/2010/main" val="4294800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AE78167-F1BB-4E03-871A-4A540F8C5BD1}" type="datetimeFigureOut">
              <a:rPr lang="en-GB" smtClean="0"/>
              <a:t>02/07/2015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7CF5CA5-903B-4641-ABA7-4D91C3C72C6F}" type="slidenum">
              <a:rPr lang="en-GB" smtClean="0"/>
              <a:t>‹#›</a:t>
            </a:fld>
            <a:endParaRPr lang="en-GB"/>
          </a:p>
        </p:txBody>
      </p:sp>
    </p:spTree>
    <p:extLst>
      <p:ext uri="{BB962C8B-B14F-4D97-AF65-F5344CB8AC3E}">
        <p14:creationId xmlns:p14="http://schemas.microsoft.com/office/powerpoint/2010/main" val="111696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AE78167-F1BB-4E03-871A-4A540F8C5BD1}" type="datetimeFigureOut">
              <a:rPr lang="en-GB" smtClean="0"/>
              <a:t>02/07/2015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7CF5CA5-903B-4641-ABA7-4D91C3C72C6F}" type="slidenum">
              <a:rPr lang="en-GB" smtClean="0"/>
              <a:t>‹#›</a:t>
            </a:fld>
            <a:endParaRPr lang="en-GB"/>
          </a:p>
        </p:txBody>
      </p:sp>
    </p:spTree>
    <p:extLst>
      <p:ext uri="{BB962C8B-B14F-4D97-AF65-F5344CB8AC3E}">
        <p14:creationId xmlns:p14="http://schemas.microsoft.com/office/powerpoint/2010/main" val="2022031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78167-F1BB-4E03-871A-4A540F8C5BD1}" type="datetimeFigureOut">
              <a:rPr lang="en-GB" smtClean="0"/>
              <a:t>02/07/2015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7CF5CA5-903B-4641-ABA7-4D91C3C72C6F}" type="slidenum">
              <a:rPr lang="en-GB" smtClean="0"/>
              <a:t>‹#›</a:t>
            </a:fld>
            <a:endParaRPr lang="en-GB"/>
          </a:p>
        </p:txBody>
      </p:sp>
    </p:spTree>
    <p:extLst>
      <p:ext uri="{BB962C8B-B14F-4D97-AF65-F5344CB8AC3E}">
        <p14:creationId xmlns:p14="http://schemas.microsoft.com/office/powerpoint/2010/main" val="978625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E78167-F1BB-4E03-871A-4A540F8C5BD1}" type="datetimeFigureOut">
              <a:rPr lang="en-GB" smtClean="0"/>
              <a:t>02/07/2015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7CF5CA5-903B-4641-ABA7-4D91C3C72C6F}" type="slidenum">
              <a:rPr lang="en-GB" smtClean="0"/>
              <a:t>‹#›</a:t>
            </a:fld>
            <a:endParaRPr lang="en-GB"/>
          </a:p>
        </p:txBody>
      </p:sp>
    </p:spTree>
    <p:extLst>
      <p:ext uri="{BB962C8B-B14F-4D97-AF65-F5344CB8AC3E}">
        <p14:creationId xmlns:p14="http://schemas.microsoft.com/office/powerpoint/2010/main" val="22251865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E78167-F1BB-4E03-871A-4A540F8C5BD1}" type="datetimeFigureOut">
              <a:rPr lang="en-GB" smtClean="0"/>
              <a:t>02/07/2015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7CF5CA5-903B-4641-ABA7-4D91C3C72C6F}" type="slidenum">
              <a:rPr lang="en-GB" smtClean="0"/>
              <a:t>‹#›</a:t>
            </a:fld>
            <a:endParaRPr lang="en-GB"/>
          </a:p>
        </p:txBody>
      </p:sp>
    </p:spTree>
    <p:extLst>
      <p:ext uri="{BB962C8B-B14F-4D97-AF65-F5344CB8AC3E}">
        <p14:creationId xmlns:p14="http://schemas.microsoft.com/office/powerpoint/2010/main" val="2699253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AE78167-F1BB-4E03-871A-4A540F8C5BD1}" type="datetimeFigureOut">
              <a:rPr lang="en-GB" smtClean="0"/>
              <a:t>02/07/2015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CF5CA5-903B-4641-ABA7-4D91C3C72C6F}" type="slidenum">
              <a:rPr lang="en-GB" smtClean="0"/>
              <a:t>‹#›</a:t>
            </a:fld>
            <a:endParaRPr lang="en-GB"/>
          </a:p>
        </p:txBody>
      </p:sp>
    </p:spTree>
    <p:extLst>
      <p:ext uri="{BB962C8B-B14F-4D97-AF65-F5344CB8AC3E}">
        <p14:creationId xmlns:p14="http://schemas.microsoft.com/office/powerpoint/2010/main" val="1733981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AE78167-F1BB-4E03-871A-4A540F8C5BD1}" type="datetimeFigureOut">
              <a:rPr lang="en-GB" smtClean="0"/>
              <a:t>02/07/2015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CF5CA5-903B-4641-ABA7-4D91C3C72C6F}" type="slidenum">
              <a:rPr lang="en-GB" smtClean="0"/>
              <a:t>‹#›</a:t>
            </a:fld>
            <a:endParaRPr lang="en-GB"/>
          </a:p>
        </p:txBody>
      </p:sp>
    </p:spTree>
    <p:extLst>
      <p:ext uri="{BB962C8B-B14F-4D97-AF65-F5344CB8AC3E}">
        <p14:creationId xmlns:p14="http://schemas.microsoft.com/office/powerpoint/2010/main" val="34205244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E78167-F1BB-4E03-871A-4A540F8C5BD1}" type="datetimeFigureOut">
              <a:rPr lang="en-GB" smtClean="0"/>
              <a:t>02/07/2015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CF5CA5-903B-4641-ABA7-4D91C3C72C6F}" type="slidenum">
              <a:rPr lang="en-GB" smtClean="0"/>
              <a:t>‹#›</a:t>
            </a:fld>
            <a:endParaRPr lang="en-GB"/>
          </a:p>
        </p:txBody>
      </p:sp>
    </p:spTree>
    <p:extLst>
      <p:ext uri="{BB962C8B-B14F-4D97-AF65-F5344CB8AC3E}">
        <p14:creationId xmlns:p14="http://schemas.microsoft.com/office/powerpoint/2010/main" val="35692870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47030" y="692696"/>
            <a:ext cx="8301434" cy="5184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5838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500"/>
                                  </p:stCondLst>
                                  <p:childTnLst>
                                    <p:set>
                                      <p:cBhvr>
                                        <p:cTn id="6" dur="1" fill="hold">
                                          <p:stCondLst>
                                            <p:cond delay="0"/>
                                          </p:stCondLst>
                                        </p:cTn>
                                        <p:tgtEl>
                                          <p:spTgt spid="2050"/>
                                        </p:tgtEl>
                                        <p:attrNameLst>
                                          <p:attrName>style.visibility</p:attrName>
                                        </p:attrNameLst>
                                      </p:cBhvr>
                                      <p:to>
                                        <p:strVal val="visible"/>
                                      </p:to>
                                    </p:set>
                                    <p:animEffect transition="in" filter="wheel(1)">
                                      <p:cBhvr>
                                        <p:cTn id="7" dur="3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1143000"/>
          </a:xfrm>
        </p:spPr>
        <p:txBody>
          <a:bodyPr/>
          <a:lstStyle/>
          <a:p>
            <a:r>
              <a:rPr lang="en-GB" b="1" dirty="0" smtClean="0"/>
              <a:t>Welcome to Inequality Street</a:t>
            </a:r>
            <a:endParaRPr lang="en-GB" b="1" dirty="0"/>
          </a:p>
        </p:txBody>
      </p:sp>
      <p:sp>
        <p:nvSpPr>
          <p:cNvPr id="3" name="Content Placeholder 2"/>
          <p:cNvSpPr>
            <a:spLocks noGrp="1"/>
          </p:cNvSpPr>
          <p:nvPr>
            <p:ph idx="1"/>
          </p:nvPr>
        </p:nvSpPr>
        <p:spPr>
          <a:xfrm>
            <a:off x="457200" y="1326778"/>
            <a:ext cx="8229600" cy="4525963"/>
          </a:xfrm>
        </p:spPr>
        <p:txBody>
          <a:bodyPr/>
          <a:lstStyle/>
          <a:p>
            <a:pPr marL="0" indent="0" algn="ctr">
              <a:buNone/>
            </a:pPr>
            <a:r>
              <a:rPr lang="en-GB" dirty="0" smtClean="0"/>
              <a:t>Complete the various inequality problems based upon chocolate.</a:t>
            </a:r>
          </a:p>
          <a:p>
            <a:pPr marL="0" indent="0" algn="ctr">
              <a:buNone/>
            </a:pPr>
            <a:endParaRPr lang="en-GB" dirty="0"/>
          </a:p>
          <a:p>
            <a:pPr marL="0" indent="0" algn="ctr">
              <a:buNone/>
            </a:pPr>
            <a:r>
              <a:rPr lang="en-GB" dirty="0" smtClean="0"/>
              <a:t>Make sure you read each question carefully.</a:t>
            </a:r>
          </a:p>
          <a:p>
            <a:pPr marL="0" indent="0" algn="ctr">
              <a:buNone/>
            </a:pPr>
            <a:endParaRPr lang="en-GB" dirty="0"/>
          </a:p>
          <a:p>
            <a:pPr marL="0" indent="0" algn="ctr">
              <a:buNone/>
            </a:pPr>
            <a:r>
              <a:rPr lang="en-GB" dirty="0" smtClean="0"/>
              <a:t>Check your answer.</a:t>
            </a:r>
            <a:endParaRPr lang="en-GB"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47864" y="4869160"/>
            <a:ext cx="2520280" cy="15725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6843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left)">
                                      <p:cBhvr>
                                        <p:cTn id="17" dur="500"/>
                                        <p:tgtEl>
                                          <p:spTgt spid="3">
                                            <p:txEl>
                                              <p:pRg st="4" end="4"/>
                                            </p:txEl>
                                          </p:spTgt>
                                        </p:tgtEl>
                                      </p:cBhvr>
                                    </p:animEffect>
                                  </p:childTnLst>
                                </p:cTn>
                              </p:par>
                            </p:childTnLst>
                          </p:cTn>
                        </p:par>
                        <p:par>
                          <p:cTn id="18" fill="hold">
                            <p:stCondLst>
                              <p:cond delay="500"/>
                            </p:stCondLst>
                            <p:childTnLst>
                              <p:par>
                                <p:cTn id="19" presetID="21" presetClass="entr" presetSubtype="1" fill="hold" nodeType="afterEffect">
                                  <p:stCondLst>
                                    <p:cond delay="500"/>
                                  </p:stCondLst>
                                  <p:childTnLst>
                                    <p:set>
                                      <p:cBhvr>
                                        <p:cTn id="20" dur="1" fill="hold">
                                          <p:stCondLst>
                                            <p:cond delay="0"/>
                                          </p:stCondLst>
                                        </p:cTn>
                                        <p:tgtEl>
                                          <p:spTgt spid="1026"/>
                                        </p:tgtEl>
                                        <p:attrNameLst>
                                          <p:attrName>style.visibility</p:attrName>
                                        </p:attrNameLst>
                                      </p:cBhvr>
                                      <p:to>
                                        <p:strVal val="visible"/>
                                      </p:to>
                                    </p:set>
                                    <p:animEffect transition="in" filter="wheel(1)">
                                      <p:cBhvr>
                                        <p:cTn id="21"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Problem </a:t>
            </a:r>
            <a:r>
              <a:rPr lang="en-GB" b="1" dirty="0" smtClean="0"/>
              <a:t>1: </a:t>
            </a:r>
            <a:r>
              <a:rPr lang="en-GB" b="1" dirty="0" smtClean="0"/>
              <a:t>How many chocolates are in the box? </a:t>
            </a:r>
            <a:endParaRPr lang="en-GB" b="1"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57200" y="1600201"/>
                <a:ext cx="8229600" cy="3773015"/>
              </a:xfrm>
            </p:spPr>
            <p:txBody>
              <a:bodyPr>
                <a:normAutofit lnSpcReduction="10000"/>
              </a:bodyPr>
              <a:lstStyle/>
              <a:p>
                <a:pPr marL="0" indent="0" algn="ctr">
                  <a:buNone/>
                </a:pPr>
                <a:r>
                  <a:rPr lang="en-GB" dirty="0" smtClean="0"/>
                  <a:t>Adam was curious as to how many chocolates were in a box of                </a:t>
                </a:r>
                <a:r>
                  <a:rPr lang="en-GB" dirty="0" smtClean="0">
                    <a:solidFill>
                      <a:schemeClr val="bg1"/>
                    </a:solidFill>
                  </a:rPr>
                  <a:t>.</a:t>
                </a:r>
              </a:p>
              <a:p>
                <a:pPr marL="0" indent="0" algn="ctr">
                  <a:buNone/>
                </a:pPr>
                <a:endParaRPr lang="en-GB" dirty="0"/>
              </a:p>
              <a:p>
                <a:pPr marL="0" indent="0" algn="ctr">
                  <a:buNone/>
                </a:pPr>
                <a:r>
                  <a:rPr lang="en-GB" dirty="0" smtClean="0"/>
                  <a:t>He wrote down his findings </a:t>
                </a:r>
                <a:r>
                  <a:rPr lang="en-GB" dirty="0" smtClean="0"/>
                  <a:t>as </a:t>
                </a:r>
                <a:r>
                  <a:rPr lang="en-GB" dirty="0" smtClean="0"/>
                  <a:t>an inequality:</a:t>
                </a:r>
              </a:p>
              <a:p>
                <a:pPr marL="0" indent="0" algn="ctr">
                  <a:buNone/>
                </a:pPr>
                <a14:m>
                  <m:oMathPara xmlns:m="http://schemas.openxmlformats.org/officeDocument/2006/math">
                    <m:oMathParaPr>
                      <m:jc m:val="centerGroup"/>
                    </m:oMathParaPr>
                    <m:oMath xmlns:m="http://schemas.openxmlformats.org/officeDocument/2006/math">
                      <m:r>
                        <a:rPr lang="en-GB" b="0" i="1" smtClean="0">
                          <a:latin typeface="Cambria Math"/>
                        </a:rPr>
                        <m:t>60</m:t>
                      </m:r>
                      <m:r>
                        <a:rPr lang="en-GB" b="0" i="1" smtClean="0">
                          <a:latin typeface="Cambria Math"/>
                          <a:ea typeface="Cambria Math"/>
                        </a:rPr>
                        <m:t>≤</m:t>
                      </m:r>
                      <m:r>
                        <a:rPr lang="en-GB" b="0" i="1" smtClean="0">
                          <a:latin typeface="Cambria Math"/>
                          <a:ea typeface="Cambria Math"/>
                        </a:rPr>
                        <m:t>𝑛</m:t>
                      </m:r>
                      <m:r>
                        <a:rPr lang="en-GB" b="0" i="1" smtClean="0">
                          <a:latin typeface="Cambria Math"/>
                          <a:ea typeface="Cambria Math"/>
                        </a:rPr>
                        <m:t>&lt;70</m:t>
                      </m:r>
                    </m:oMath>
                  </m:oMathPara>
                </a14:m>
                <a:endParaRPr lang="en-GB" dirty="0"/>
              </a:p>
              <a:p>
                <a:pPr marL="0" indent="0" algn="ctr">
                  <a:buNone/>
                </a:pPr>
                <a:r>
                  <a:rPr lang="en-GB" dirty="0" smtClean="0"/>
                  <a:t>Can you represent this inequality on a number line?</a:t>
                </a:r>
              </a:p>
              <a:p>
                <a:pPr marL="0" indent="0" algn="ctr">
                  <a:buNone/>
                </a:pPr>
                <a:endParaRPr lang="en-GB" dirty="0"/>
              </a:p>
              <a:p>
                <a:pPr marL="0" indent="0" algn="ctr">
                  <a:buNone/>
                </a:pPr>
                <a:endParaRPr lang="en-GB"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1600201"/>
                <a:ext cx="8229600" cy="3773015"/>
              </a:xfrm>
              <a:blipFill rotWithShape="1">
                <a:blip r:embed="rId2"/>
                <a:stretch>
                  <a:fillRect t="-3398" r="-593"/>
                </a:stretch>
              </a:blipFill>
            </p:spPr>
            <p:txBody>
              <a:bodyPr/>
              <a:lstStyle/>
              <a:p>
                <a:r>
                  <a:rPr lang="en-GB">
                    <a:noFill/>
                  </a:rPr>
                  <a:t> </a:t>
                </a:r>
              </a:p>
            </p:txBody>
          </p:sp>
        </mc:Fallback>
      </mc:AlternateContent>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43574" y="2058374"/>
            <a:ext cx="1244650" cy="777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Group 5"/>
          <p:cNvGrpSpPr/>
          <p:nvPr/>
        </p:nvGrpSpPr>
        <p:grpSpPr>
          <a:xfrm>
            <a:off x="539552" y="5733256"/>
            <a:ext cx="8064896" cy="965721"/>
            <a:chOff x="539552" y="5733256"/>
            <a:chExt cx="8064896" cy="965721"/>
          </a:xfrm>
        </p:grpSpPr>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5733256"/>
              <a:ext cx="8064896" cy="666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899592" y="6237312"/>
              <a:ext cx="648072" cy="461665"/>
            </a:xfrm>
            <a:prstGeom prst="rect">
              <a:avLst/>
            </a:prstGeom>
            <a:noFill/>
          </p:spPr>
          <p:txBody>
            <a:bodyPr wrap="square" rtlCol="0">
              <a:spAutoFit/>
            </a:bodyPr>
            <a:lstStyle/>
            <a:p>
              <a:pPr algn="ctr"/>
              <a:r>
                <a:rPr lang="en-GB" sz="2400" dirty="0" smtClean="0"/>
                <a:t>5</a:t>
              </a:r>
              <a:r>
                <a:rPr lang="en-GB" sz="2400" dirty="0"/>
                <a:t>4</a:t>
              </a:r>
            </a:p>
          </p:txBody>
        </p:sp>
        <p:sp>
          <p:nvSpPr>
            <p:cNvPr id="7" name="TextBox 6"/>
            <p:cNvSpPr txBox="1"/>
            <p:nvPr/>
          </p:nvSpPr>
          <p:spPr>
            <a:xfrm>
              <a:off x="1547664" y="6237312"/>
              <a:ext cx="648072" cy="461665"/>
            </a:xfrm>
            <a:prstGeom prst="rect">
              <a:avLst/>
            </a:prstGeom>
            <a:noFill/>
          </p:spPr>
          <p:txBody>
            <a:bodyPr wrap="square" rtlCol="0">
              <a:spAutoFit/>
            </a:bodyPr>
            <a:lstStyle/>
            <a:p>
              <a:pPr algn="ctr"/>
              <a:r>
                <a:rPr lang="en-GB" sz="2400" dirty="0" smtClean="0"/>
                <a:t>56</a:t>
              </a:r>
              <a:endParaRPr lang="en-GB" sz="2400" dirty="0"/>
            </a:p>
          </p:txBody>
        </p:sp>
        <p:sp>
          <p:nvSpPr>
            <p:cNvPr id="8" name="TextBox 7"/>
            <p:cNvSpPr txBox="1"/>
            <p:nvPr/>
          </p:nvSpPr>
          <p:spPr>
            <a:xfrm>
              <a:off x="2195736" y="6237312"/>
              <a:ext cx="648072" cy="461665"/>
            </a:xfrm>
            <a:prstGeom prst="rect">
              <a:avLst/>
            </a:prstGeom>
            <a:noFill/>
          </p:spPr>
          <p:txBody>
            <a:bodyPr wrap="square" rtlCol="0">
              <a:spAutoFit/>
            </a:bodyPr>
            <a:lstStyle/>
            <a:p>
              <a:pPr algn="ctr"/>
              <a:r>
                <a:rPr lang="en-GB" sz="2400" dirty="0" smtClean="0"/>
                <a:t>58</a:t>
              </a:r>
              <a:endParaRPr lang="en-GB" sz="2400" dirty="0"/>
            </a:p>
          </p:txBody>
        </p:sp>
        <p:sp>
          <p:nvSpPr>
            <p:cNvPr id="9" name="TextBox 8"/>
            <p:cNvSpPr txBox="1"/>
            <p:nvPr/>
          </p:nvSpPr>
          <p:spPr>
            <a:xfrm>
              <a:off x="2915816" y="6237312"/>
              <a:ext cx="648072" cy="461665"/>
            </a:xfrm>
            <a:prstGeom prst="rect">
              <a:avLst/>
            </a:prstGeom>
            <a:noFill/>
          </p:spPr>
          <p:txBody>
            <a:bodyPr wrap="square" rtlCol="0">
              <a:spAutoFit/>
            </a:bodyPr>
            <a:lstStyle/>
            <a:p>
              <a:pPr algn="ctr"/>
              <a:r>
                <a:rPr lang="en-GB" sz="2400" dirty="0" smtClean="0"/>
                <a:t>60</a:t>
              </a:r>
              <a:endParaRPr lang="en-GB" sz="2400" dirty="0"/>
            </a:p>
          </p:txBody>
        </p:sp>
        <p:sp>
          <p:nvSpPr>
            <p:cNvPr id="10" name="TextBox 9"/>
            <p:cNvSpPr txBox="1"/>
            <p:nvPr/>
          </p:nvSpPr>
          <p:spPr>
            <a:xfrm>
              <a:off x="3563888" y="6237312"/>
              <a:ext cx="648072" cy="461665"/>
            </a:xfrm>
            <a:prstGeom prst="rect">
              <a:avLst/>
            </a:prstGeom>
            <a:noFill/>
          </p:spPr>
          <p:txBody>
            <a:bodyPr wrap="square" rtlCol="0">
              <a:spAutoFit/>
            </a:bodyPr>
            <a:lstStyle/>
            <a:p>
              <a:pPr algn="ctr"/>
              <a:r>
                <a:rPr lang="en-GB" sz="2400" dirty="0" smtClean="0"/>
                <a:t>62</a:t>
              </a:r>
              <a:endParaRPr lang="en-GB" sz="2400" dirty="0"/>
            </a:p>
          </p:txBody>
        </p:sp>
        <p:sp>
          <p:nvSpPr>
            <p:cNvPr id="11" name="TextBox 10"/>
            <p:cNvSpPr txBox="1"/>
            <p:nvPr/>
          </p:nvSpPr>
          <p:spPr>
            <a:xfrm>
              <a:off x="4211960" y="6237312"/>
              <a:ext cx="648072" cy="461665"/>
            </a:xfrm>
            <a:prstGeom prst="rect">
              <a:avLst/>
            </a:prstGeom>
            <a:noFill/>
          </p:spPr>
          <p:txBody>
            <a:bodyPr wrap="square" rtlCol="0">
              <a:spAutoFit/>
            </a:bodyPr>
            <a:lstStyle/>
            <a:p>
              <a:pPr algn="ctr"/>
              <a:r>
                <a:rPr lang="en-GB" sz="2400" dirty="0" smtClean="0"/>
                <a:t>64</a:t>
              </a:r>
              <a:endParaRPr lang="en-GB" sz="2400" dirty="0"/>
            </a:p>
          </p:txBody>
        </p:sp>
        <p:sp>
          <p:nvSpPr>
            <p:cNvPr id="12" name="TextBox 11"/>
            <p:cNvSpPr txBox="1"/>
            <p:nvPr/>
          </p:nvSpPr>
          <p:spPr>
            <a:xfrm>
              <a:off x="4860032" y="6237312"/>
              <a:ext cx="648072" cy="461665"/>
            </a:xfrm>
            <a:prstGeom prst="rect">
              <a:avLst/>
            </a:prstGeom>
            <a:noFill/>
          </p:spPr>
          <p:txBody>
            <a:bodyPr wrap="square" rtlCol="0">
              <a:spAutoFit/>
            </a:bodyPr>
            <a:lstStyle/>
            <a:p>
              <a:pPr algn="ctr"/>
              <a:r>
                <a:rPr lang="en-GB" sz="2400" dirty="0" smtClean="0"/>
                <a:t>66</a:t>
              </a:r>
              <a:endParaRPr lang="en-GB" sz="2400" dirty="0"/>
            </a:p>
          </p:txBody>
        </p:sp>
        <p:sp>
          <p:nvSpPr>
            <p:cNvPr id="13" name="TextBox 12"/>
            <p:cNvSpPr txBox="1"/>
            <p:nvPr/>
          </p:nvSpPr>
          <p:spPr>
            <a:xfrm>
              <a:off x="5508104" y="6237312"/>
              <a:ext cx="648072" cy="461665"/>
            </a:xfrm>
            <a:prstGeom prst="rect">
              <a:avLst/>
            </a:prstGeom>
            <a:noFill/>
          </p:spPr>
          <p:txBody>
            <a:bodyPr wrap="square" rtlCol="0">
              <a:spAutoFit/>
            </a:bodyPr>
            <a:lstStyle/>
            <a:p>
              <a:pPr algn="ctr"/>
              <a:r>
                <a:rPr lang="en-GB" sz="2400" dirty="0" smtClean="0"/>
                <a:t>68</a:t>
              </a:r>
              <a:endParaRPr lang="en-GB" sz="2400" dirty="0"/>
            </a:p>
          </p:txBody>
        </p:sp>
        <p:sp>
          <p:nvSpPr>
            <p:cNvPr id="14" name="TextBox 13"/>
            <p:cNvSpPr txBox="1"/>
            <p:nvPr/>
          </p:nvSpPr>
          <p:spPr>
            <a:xfrm>
              <a:off x="6156176" y="6237312"/>
              <a:ext cx="648072" cy="461665"/>
            </a:xfrm>
            <a:prstGeom prst="rect">
              <a:avLst/>
            </a:prstGeom>
            <a:noFill/>
          </p:spPr>
          <p:txBody>
            <a:bodyPr wrap="square" rtlCol="0">
              <a:spAutoFit/>
            </a:bodyPr>
            <a:lstStyle/>
            <a:p>
              <a:pPr algn="ctr"/>
              <a:r>
                <a:rPr lang="en-GB" sz="2400" dirty="0" smtClean="0"/>
                <a:t>70</a:t>
              </a:r>
              <a:endParaRPr lang="en-GB" sz="2400" dirty="0"/>
            </a:p>
          </p:txBody>
        </p:sp>
        <p:sp>
          <p:nvSpPr>
            <p:cNvPr id="15" name="TextBox 14"/>
            <p:cNvSpPr txBox="1"/>
            <p:nvPr/>
          </p:nvSpPr>
          <p:spPr>
            <a:xfrm>
              <a:off x="6804248" y="6237312"/>
              <a:ext cx="648072" cy="461665"/>
            </a:xfrm>
            <a:prstGeom prst="rect">
              <a:avLst/>
            </a:prstGeom>
            <a:noFill/>
          </p:spPr>
          <p:txBody>
            <a:bodyPr wrap="square" rtlCol="0">
              <a:spAutoFit/>
            </a:bodyPr>
            <a:lstStyle/>
            <a:p>
              <a:pPr algn="ctr"/>
              <a:r>
                <a:rPr lang="en-GB" sz="2400" dirty="0" smtClean="0"/>
                <a:t>72</a:t>
              </a:r>
              <a:endParaRPr lang="en-GB" sz="2400" dirty="0"/>
            </a:p>
          </p:txBody>
        </p:sp>
        <p:sp>
          <p:nvSpPr>
            <p:cNvPr id="16" name="TextBox 15"/>
            <p:cNvSpPr txBox="1"/>
            <p:nvPr/>
          </p:nvSpPr>
          <p:spPr>
            <a:xfrm>
              <a:off x="7452320" y="6237312"/>
              <a:ext cx="648072" cy="461665"/>
            </a:xfrm>
            <a:prstGeom prst="rect">
              <a:avLst/>
            </a:prstGeom>
            <a:noFill/>
          </p:spPr>
          <p:txBody>
            <a:bodyPr wrap="square" rtlCol="0">
              <a:spAutoFit/>
            </a:bodyPr>
            <a:lstStyle/>
            <a:p>
              <a:pPr algn="ctr"/>
              <a:r>
                <a:rPr lang="en-GB" sz="2400" dirty="0" smtClean="0"/>
                <a:t>7</a:t>
              </a:r>
              <a:r>
                <a:rPr lang="en-GB" sz="2400" dirty="0"/>
                <a:t>4</a:t>
              </a:r>
            </a:p>
          </p:txBody>
        </p:sp>
      </p:grpSp>
      <p:sp>
        <p:nvSpPr>
          <p:cNvPr id="17" name="Oval 16"/>
          <p:cNvSpPr/>
          <p:nvPr/>
        </p:nvSpPr>
        <p:spPr>
          <a:xfrm>
            <a:off x="3059832" y="5445224"/>
            <a:ext cx="288032" cy="28803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p:cNvSpPr/>
          <p:nvPr/>
        </p:nvSpPr>
        <p:spPr>
          <a:xfrm>
            <a:off x="6300192" y="5445224"/>
            <a:ext cx="288032"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0" name="Straight Connector 19"/>
          <p:cNvCxnSpPr>
            <a:stCxn id="17" idx="6"/>
            <a:endCxn id="19" idx="2"/>
          </p:cNvCxnSpPr>
          <p:nvPr/>
        </p:nvCxnSpPr>
        <p:spPr>
          <a:xfrm>
            <a:off x="3347864" y="5589240"/>
            <a:ext cx="295232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67544" y="5157192"/>
            <a:ext cx="1944216" cy="584775"/>
          </a:xfrm>
          <a:prstGeom prst="rect">
            <a:avLst/>
          </a:prstGeom>
          <a:noFill/>
        </p:spPr>
        <p:txBody>
          <a:bodyPr wrap="square" rtlCol="0">
            <a:spAutoFit/>
          </a:bodyPr>
          <a:lstStyle/>
          <a:p>
            <a:r>
              <a:rPr lang="en-GB" sz="3200" b="1" dirty="0" smtClean="0">
                <a:solidFill>
                  <a:srgbClr val="FF0000"/>
                </a:solidFill>
              </a:rPr>
              <a:t>Answer:</a:t>
            </a:r>
            <a:endParaRPr lang="en-GB" sz="3200" b="1" dirty="0">
              <a:solidFill>
                <a:srgbClr val="FF0000"/>
              </a:solidFill>
            </a:endParaRPr>
          </a:p>
        </p:txBody>
      </p:sp>
    </p:spTree>
    <p:extLst>
      <p:ext uri="{BB962C8B-B14F-4D97-AF65-F5344CB8AC3E}">
        <p14:creationId xmlns:p14="http://schemas.microsoft.com/office/powerpoint/2010/main" val="3178725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25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left)">
                                      <p:cBhvr>
                                        <p:cTn id="16" dur="500"/>
                                        <p:tgtEl>
                                          <p:spTgt spid="3">
                                            <p:txEl>
                                              <p:pRg st="2" end="2"/>
                                            </p:txEl>
                                          </p:spTgt>
                                        </p:tgtEl>
                                      </p:cBhvr>
                                    </p:animEffect>
                                  </p:childTnLst>
                                </p:cTn>
                              </p:par>
                            </p:childTnLst>
                          </p:cTn>
                        </p:par>
                        <p:par>
                          <p:cTn id="17" fill="hold">
                            <p:stCondLst>
                              <p:cond delay="500"/>
                            </p:stCondLst>
                            <p:childTnLst>
                              <p:par>
                                <p:cTn id="18" presetID="22" presetClass="entr" presetSubtype="8" fill="hold" grpId="0" nodeType="afterEffect">
                                  <p:stCondLst>
                                    <p:cond delay="50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left)">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left)">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500"/>
                                        <p:tgtEl>
                                          <p:spTgt spid="21"/>
                                        </p:tgtEl>
                                      </p:cBhvr>
                                    </p:animEffect>
                                  </p:childTnLst>
                                </p:cTn>
                              </p:par>
                            </p:childTnLst>
                          </p:cTn>
                        </p:par>
                        <p:par>
                          <p:cTn id="31" fill="hold">
                            <p:stCondLst>
                              <p:cond delay="500"/>
                            </p:stCondLst>
                            <p:childTnLst>
                              <p:par>
                                <p:cTn id="32" presetID="22" presetClass="entr" presetSubtype="8"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down)">
                                      <p:cBhvr>
                                        <p:cTn id="39" dur="500"/>
                                        <p:tgtEl>
                                          <p:spTgt spid="17"/>
                                        </p:tgtEl>
                                      </p:cBhvr>
                                    </p:animEffect>
                                  </p:childTnLst>
                                </p:cTn>
                              </p:par>
                            </p:childTnLst>
                          </p:cTn>
                        </p:par>
                        <p:par>
                          <p:cTn id="40" fill="hold">
                            <p:stCondLst>
                              <p:cond delay="500"/>
                            </p:stCondLst>
                            <p:childTnLst>
                              <p:par>
                                <p:cTn id="41" presetID="22" presetClass="entr" presetSubtype="4" fill="hold" grpId="0" nodeType="afterEffect">
                                  <p:stCondLst>
                                    <p:cond delay="500"/>
                                  </p:stCondLst>
                                  <p:childTnLst>
                                    <p:set>
                                      <p:cBhvr>
                                        <p:cTn id="42" dur="1" fill="hold">
                                          <p:stCondLst>
                                            <p:cond delay="0"/>
                                          </p:stCondLst>
                                        </p:cTn>
                                        <p:tgtEl>
                                          <p:spTgt spid="19"/>
                                        </p:tgtEl>
                                        <p:attrNameLst>
                                          <p:attrName>style.visibility</p:attrName>
                                        </p:attrNameLst>
                                      </p:cBhvr>
                                      <p:to>
                                        <p:strVal val="visible"/>
                                      </p:to>
                                    </p:set>
                                    <p:animEffect transition="in" filter="wipe(down)">
                                      <p:cBhvr>
                                        <p:cTn id="43" dur="500"/>
                                        <p:tgtEl>
                                          <p:spTgt spid="19"/>
                                        </p:tgtEl>
                                      </p:cBhvr>
                                    </p:animEffect>
                                  </p:childTnLst>
                                </p:cTn>
                              </p:par>
                            </p:childTnLst>
                          </p:cTn>
                        </p:par>
                        <p:par>
                          <p:cTn id="44" fill="hold">
                            <p:stCondLst>
                              <p:cond delay="1500"/>
                            </p:stCondLst>
                            <p:childTnLst>
                              <p:par>
                                <p:cTn id="45" presetID="22" presetClass="entr" presetSubtype="8" fill="hold" nodeType="afterEffect">
                                  <p:stCondLst>
                                    <p:cond delay="50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7" grpId="0" animBg="1"/>
      <p:bldP spid="19" grpId="0" animBg="1"/>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6646"/>
            <a:ext cx="8229600" cy="1143000"/>
          </a:xfrm>
        </p:spPr>
        <p:txBody>
          <a:bodyPr>
            <a:normAutofit fontScale="90000"/>
          </a:bodyPr>
          <a:lstStyle/>
          <a:p>
            <a:r>
              <a:rPr lang="en-GB" b="1" dirty="0" smtClean="0"/>
              <a:t>Problem 2: How many possible chocolates in the box?</a:t>
            </a:r>
            <a:endParaRPr lang="en-GB" b="1"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57200" y="1672208"/>
                <a:ext cx="8229600" cy="4925144"/>
              </a:xfrm>
            </p:spPr>
            <p:txBody>
              <a:bodyPr>
                <a:normAutofit lnSpcReduction="10000"/>
              </a:bodyPr>
              <a:lstStyle/>
              <a:p>
                <a:pPr marL="0" indent="0" algn="ctr">
                  <a:buNone/>
                </a:pPr>
                <a:r>
                  <a:rPr lang="en-GB" dirty="0" smtClean="0"/>
                  <a:t>Briony has sampled some boxes of                </a:t>
                </a:r>
                <a:r>
                  <a:rPr lang="en-GB" dirty="0" smtClean="0">
                    <a:solidFill>
                      <a:schemeClr val="bg1"/>
                    </a:solidFill>
                  </a:rPr>
                  <a:t>.</a:t>
                </a:r>
                <a:r>
                  <a:rPr lang="en-GB" dirty="0" smtClean="0"/>
                  <a:t> </a:t>
                </a:r>
              </a:p>
              <a:p>
                <a:pPr marL="0" indent="0" algn="ctr">
                  <a:buNone/>
                </a:pPr>
                <a:endParaRPr lang="en-GB" dirty="0"/>
              </a:p>
              <a:p>
                <a:pPr marL="0" indent="0" algn="ctr">
                  <a:buNone/>
                </a:pPr>
                <a:r>
                  <a:rPr lang="en-GB" dirty="0" smtClean="0"/>
                  <a:t>She has written her results as an inequality:</a:t>
                </a:r>
              </a:p>
              <a:p>
                <a:pPr marL="0" indent="0" algn="ctr">
                  <a:buNone/>
                </a:pPr>
                <a14:m>
                  <m:oMathPara xmlns:m="http://schemas.openxmlformats.org/officeDocument/2006/math">
                    <m:oMathParaPr>
                      <m:jc m:val="centerGroup"/>
                    </m:oMathParaPr>
                    <m:oMath xmlns:m="http://schemas.openxmlformats.org/officeDocument/2006/math">
                      <m:r>
                        <a:rPr lang="en-GB" i="1">
                          <a:latin typeface="Cambria Math"/>
                        </a:rPr>
                        <m:t>6</m:t>
                      </m:r>
                      <m:r>
                        <a:rPr lang="en-GB" b="0" i="1" smtClean="0">
                          <a:latin typeface="Cambria Math"/>
                        </a:rPr>
                        <m:t>4&lt;</m:t>
                      </m:r>
                      <m:r>
                        <a:rPr lang="en-GB" b="0" i="1" smtClean="0">
                          <a:latin typeface="Cambria Math"/>
                        </a:rPr>
                        <m:t>𝑛</m:t>
                      </m:r>
                      <m:r>
                        <a:rPr lang="en-GB" b="0" i="1" smtClean="0">
                          <a:latin typeface="Cambria Math"/>
                          <a:ea typeface="Cambria Math"/>
                        </a:rPr>
                        <m:t>≤69</m:t>
                      </m:r>
                    </m:oMath>
                  </m:oMathPara>
                </a14:m>
                <a:endParaRPr lang="en-GB" dirty="0" smtClean="0"/>
              </a:p>
              <a:p>
                <a:pPr marL="0" indent="0" algn="ctr">
                  <a:buNone/>
                </a:pPr>
                <a:r>
                  <a:rPr lang="en-GB" dirty="0" smtClean="0"/>
                  <a:t>What are the possible numbers of chocolates in the boxes </a:t>
                </a:r>
                <a:r>
                  <a:rPr lang="en-GB" dirty="0" err="1" smtClean="0"/>
                  <a:t>Briony</a:t>
                </a:r>
                <a:r>
                  <a:rPr lang="en-GB" dirty="0" smtClean="0"/>
                  <a:t> sampled?</a:t>
                </a:r>
              </a:p>
              <a:p>
                <a:pPr marL="0" indent="0" algn="ctr">
                  <a:buNone/>
                </a:pPr>
                <a:endParaRPr lang="en-GB" dirty="0"/>
              </a:p>
              <a:p>
                <a:pPr marL="0" indent="0" algn="ctr">
                  <a:buNone/>
                </a:pPr>
                <a:r>
                  <a:rPr lang="en-GB" b="1" dirty="0" smtClean="0">
                    <a:solidFill>
                      <a:srgbClr val="FF0000"/>
                    </a:solidFill>
                  </a:rPr>
                  <a:t>Answer:</a:t>
                </a:r>
              </a:p>
              <a:p>
                <a:pPr marL="0" indent="0" algn="ctr">
                  <a:buNone/>
                </a:pPr>
                <a:r>
                  <a:rPr lang="en-GB" b="1" dirty="0">
                    <a:solidFill>
                      <a:srgbClr val="FF0000"/>
                    </a:solidFill>
                  </a:rPr>
                  <a:t>6</a:t>
                </a:r>
                <a:r>
                  <a:rPr lang="en-GB" b="1" dirty="0" smtClean="0">
                    <a:solidFill>
                      <a:srgbClr val="FF0000"/>
                    </a:solidFill>
                  </a:rPr>
                  <a:t>5, 66, 67, 68, 69</a:t>
                </a:r>
                <a:endParaRPr lang="en-GB" b="1" dirty="0">
                  <a:solidFill>
                    <a:srgbClr val="FF0000"/>
                  </a:solidFill>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1672208"/>
                <a:ext cx="8229600" cy="4925144"/>
              </a:xfrm>
              <a:blipFill rotWithShape="1">
                <a:blip r:embed="rId2"/>
                <a:stretch>
                  <a:fillRect l="-667" t="-2599" r="-1852"/>
                </a:stretch>
              </a:blipFill>
            </p:spPr>
            <p:txBody>
              <a:bodyPr/>
              <a:lstStyle/>
              <a:p>
                <a:r>
                  <a:rPr lang="en-GB">
                    <a:noFill/>
                  </a:rPr>
                  <a:t> </a:t>
                </a:r>
              </a:p>
            </p:txBody>
          </p:sp>
        </mc:Fallback>
      </mc:AlternateContent>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4248" y="1556792"/>
            <a:ext cx="1243013" cy="77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5336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050"/>
                                        </p:tgtEl>
                                        <p:attrNameLst>
                                          <p:attrName>style.visibility</p:attrName>
                                        </p:attrNameLst>
                                      </p:cBhvr>
                                      <p:to>
                                        <p:strVal val="visible"/>
                                      </p:to>
                                    </p:set>
                                    <p:animEffect transition="in" filter="wipe(left)">
                                      <p:cBhvr>
                                        <p:cTn id="11" dur="500"/>
                                        <p:tgtEl>
                                          <p:spTgt spid="205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left)">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ipe(left)">
                                      <p:cBhvr>
                                        <p:cTn id="21" dur="500"/>
                                        <p:tgtEl>
                                          <p:spTgt spid="3">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wipe(left)">
                                      <p:cBhvr>
                                        <p:cTn id="26" dur="5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ipe(left)">
                                      <p:cBhvr>
                                        <p:cTn id="31" dur="500"/>
                                        <p:tgtEl>
                                          <p:spTgt spid="3">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wipe(left)">
                                      <p:cBhvr>
                                        <p:cTn id="3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0"/>
            <a:ext cx="8784976" cy="1143000"/>
          </a:xfrm>
        </p:spPr>
        <p:txBody>
          <a:bodyPr>
            <a:normAutofit/>
          </a:bodyPr>
          <a:lstStyle/>
          <a:p>
            <a:r>
              <a:rPr lang="en-GB" sz="3600" b="1" dirty="0" smtClean="0"/>
              <a:t>Problem 3: Can you write the inequality?</a:t>
            </a:r>
            <a:endParaRPr lang="en-GB" sz="3600" b="1"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57200" y="1600200"/>
                <a:ext cx="8229600" cy="4925144"/>
              </a:xfrm>
            </p:spPr>
            <p:txBody>
              <a:bodyPr>
                <a:normAutofit fontScale="92500" lnSpcReduction="20000"/>
              </a:bodyPr>
              <a:lstStyle/>
              <a:p>
                <a:pPr marL="0" indent="0" algn="ctr">
                  <a:buNone/>
                </a:pPr>
                <a:r>
                  <a:rPr lang="en-GB" dirty="0" smtClean="0"/>
                  <a:t>Cathy has also sampled some               </a:t>
                </a:r>
                <a:r>
                  <a:rPr lang="en-GB" dirty="0" smtClean="0">
                    <a:solidFill>
                      <a:schemeClr val="bg1"/>
                    </a:solidFill>
                  </a:rPr>
                  <a:t>.</a:t>
                </a:r>
              </a:p>
              <a:p>
                <a:pPr marL="0" indent="0" algn="ctr">
                  <a:buNone/>
                </a:pPr>
                <a:r>
                  <a:rPr lang="en-GB" dirty="0" smtClean="0"/>
                  <a:t>She has represented her findings on the number line shown below:</a:t>
                </a:r>
              </a:p>
              <a:p>
                <a:pPr marL="0" indent="0" algn="ctr">
                  <a:buNone/>
                </a:pPr>
                <a:endParaRPr lang="en-GB" dirty="0"/>
              </a:p>
              <a:p>
                <a:pPr marL="0" indent="0" algn="ctr">
                  <a:buNone/>
                </a:pPr>
                <a:endParaRPr lang="en-GB" dirty="0" smtClean="0"/>
              </a:p>
              <a:p>
                <a:pPr marL="0" indent="0" algn="ctr">
                  <a:buNone/>
                </a:pPr>
                <a:endParaRPr lang="en-GB" dirty="0"/>
              </a:p>
              <a:p>
                <a:pPr marL="0" indent="0" algn="ctr">
                  <a:buNone/>
                </a:pPr>
                <a:r>
                  <a:rPr lang="en-GB" dirty="0" smtClean="0"/>
                  <a:t>Write this as an inequality and list the possible numbers of chocolates in each box.</a:t>
                </a:r>
              </a:p>
              <a:p>
                <a:pPr marL="0" indent="0" algn="ctr">
                  <a:buNone/>
                </a:pPr>
                <a:r>
                  <a:rPr lang="en-GB" b="1" dirty="0" smtClean="0">
                    <a:solidFill>
                      <a:srgbClr val="FF0000"/>
                    </a:solidFill>
                  </a:rPr>
                  <a:t>Answer:</a:t>
                </a:r>
              </a:p>
              <a:p>
                <a:pPr marL="0" indent="0" algn="ctr">
                  <a:buNone/>
                </a:pPr>
                <a14:m>
                  <m:oMathPara xmlns:m="http://schemas.openxmlformats.org/officeDocument/2006/math">
                    <m:oMathParaPr>
                      <m:jc m:val="centerGroup"/>
                    </m:oMathParaPr>
                    <m:oMath xmlns:m="http://schemas.openxmlformats.org/officeDocument/2006/math">
                      <m:r>
                        <a:rPr lang="en-GB" b="1" i="1">
                          <a:solidFill>
                            <a:srgbClr val="FF0000"/>
                          </a:solidFill>
                          <a:latin typeface="Cambria Math"/>
                        </a:rPr>
                        <m:t>𝟔</m:t>
                      </m:r>
                      <m:r>
                        <a:rPr lang="en-GB" b="1" i="1" smtClean="0">
                          <a:solidFill>
                            <a:srgbClr val="FF0000"/>
                          </a:solidFill>
                          <a:latin typeface="Cambria Math"/>
                        </a:rPr>
                        <m:t>𝟐</m:t>
                      </m:r>
                      <m:r>
                        <a:rPr lang="en-GB" b="1" i="1" smtClean="0">
                          <a:solidFill>
                            <a:srgbClr val="FF0000"/>
                          </a:solidFill>
                          <a:latin typeface="Cambria Math"/>
                          <a:ea typeface="Cambria Math"/>
                        </a:rPr>
                        <m:t>&lt;</m:t>
                      </m:r>
                      <m:r>
                        <a:rPr lang="en-GB" b="1" i="1" smtClean="0">
                          <a:solidFill>
                            <a:srgbClr val="FF0000"/>
                          </a:solidFill>
                          <a:latin typeface="Cambria Math"/>
                          <a:ea typeface="Cambria Math"/>
                        </a:rPr>
                        <m:t>𝒏</m:t>
                      </m:r>
                      <m:r>
                        <a:rPr lang="en-GB" b="1" i="1" smtClean="0">
                          <a:solidFill>
                            <a:srgbClr val="FF0000"/>
                          </a:solidFill>
                          <a:latin typeface="Cambria Math"/>
                          <a:ea typeface="Cambria Math"/>
                        </a:rPr>
                        <m:t>≤</m:t>
                      </m:r>
                      <m:r>
                        <a:rPr lang="en-GB" b="1" i="1" smtClean="0">
                          <a:solidFill>
                            <a:srgbClr val="FF0000"/>
                          </a:solidFill>
                          <a:latin typeface="Cambria Math"/>
                          <a:ea typeface="Cambria Math"/>
                        </a:rPr>
                        <m:t>𝟕𝟐</m:t>
                      </m:r>
                    </m:oMath>
                  </m:oMathPara>
                </a14:m>
                <a:endParaRPr lang="en-GB" b="1" dirty="0" smtClean="0">
                  <a:solidFill>
                    <a:srgbClr val="FF0000"/>
                  </a:solidFill>
                </a:endParaRPr>
              </a:p>
              <a:p>
                <a:pPr marL="0" indent="0" algn="ctr">
                  <a:buNone/>
                </a:pPr>
                <a:r>
                  <a:rPr lang="en-GB" b="1" dirty="0" smtClean="0">
                    <a:solidFill>
                      <a:srgbClr val="FF0000"/>
                    </a:solidFill>
                  </a:rPr>
                  <a:t>63, 64, 65, 66, 67, 68, 69, 70, 71, 72</a:t>
                </a:r>
                <a:endParaRPr lang="en-GB" b="1" dirty="0">
                  <a:solidFill>
                    <a:srgbClr val="FF0000"/>
                  </a:solidFill>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1600200"/>
                <a:ext cx="8229600" cy="4925144"/>
              </a:xfrm>
              <a:blipFill rotWithShape="1">
                <a:blip r:embed="rId2"/>
                <a:stretch>
                  <a:fillRect t="-3222" b="-2478"/>
                </a:stretch>
              </a:blipFill>
            </p:spPr>
            <p:txBody>
              <a:bodyPr/>
              <a:lstStyle/>
              <a:p>
                <a:r>
                  <a:rPr lang="en-GB">
                    <a:noFill/>
                  </a:rPr>
                  <a:t> </a:t>
                </a:r>
              </a:p>
            </p:txBody>
          </p:sp>
        </mc:Fallback>
      </mc:AlternateContent>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79678" y="1268760"/>
            <a:ext cx="1244650" cy="777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1" name="Group 20"/>
          <p:cNvGrpSpPr/>
          <p:nvPr/>
        </p:nvGrpSpPr>
        <p:grpSpPr>
          <a:xfrm>
            <a:off x="539552" y="2924944"/>
            <a:ext cx="8064896" cy="1253753"/>
            <a:chOff x="539552" y="2924944"/>
            <a:chExt cx="8064896" cy="1253753"/>
          </a:xfrm>
        </p:grpSpPr>
        <p:grpSp>
          <p:nvGrpSpPr>
            <p:cNvPr id="5" name="Group 4"/>
            <p:cNvGrpSpPr/>
            <p:nvPr/>
          </p:nvGrpSpPr>
          <p:grpSpPr>
            <a:xfrm>
              <a:off x="539552" y="3212976"/>
              <a:ext cx="8064896" cy="965721"/>
              <a:chOff x="539552" y="5733256"/>
              <a:chExt cx="8064896" cy="965721"/>
            </a:xfrm>
          </p:grpSpPr>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5733256"/>
                <a:ext cx="8064896" cy="666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899592" y="6237312"/>
                <a:ext cx="648072" cy="461665"/>
              </a:xfrm>
              <a:prstGeom prst="rect">
                <a:avLst/>
              </a:prstGeom>
              <a:noFill/>
            </p:spPr>
            <p:txBody>
              <a:bodyPr wrap="square" rtlCol="0">
                <a:spAutoFit/>
              </a:bodyPr>
              <a:lstStyle/>
              <a:p>
                <a:pPr algn="ctr"/>
                <a:r>
                  <a:rPr lang="en-GB" sz="2400" dirty="0" smtClean="0"/>
                  <a:t>5</a:t>
                </a:r>
                <a:r>
                  <a:rPr lang="en-GB" sz="2400" dirty="0"/>
                  <a:t>4</a:t>
                </a:r>
              </a:p>
            </p:txBody>
          </p:sp>
          <p:sp>
            <p:nvSpPr>
              <p:cNvPr id="8" name="TextBox 7"/>
              <p:cNvSpPr txBox="1"/>
              <p:nvPr/>
            </p:nvSpPr>
            <p:spPr>
              <a:xfrm>
                <a:off x="1547664" y="6237312"/>
                <a:ext cx="648072" cy="461665"/>
              </a:xfrm>
              <a:prstGeom prst="rect">
                <a:avLst/>
              </a:prstGeom>
              <a:noFill/>
            </p:spPr>
            <p:txBody>
              <a:bodyPr wrap="square" rtlCol="0">
                <a:spAutoFit/>
              </a:bodyPr>
              <a:lstStyle/>
              <a:p>
                <a:pPr algn="ctr"/>
                <a:r>
                  <a:rPr lang="en-GB" sz="2400" dirty="0" smtClean="0"/>
                  <a:t>56</a:t>
                </a:r>
                <a:endParaRPr lang="en-GB" sz="2400" dirty="0"/>
              </a:p>
            </p:txBody>
          </p:sp>
          <p:sp>
            <p:nvSpPr>
              <p:cNvPr id="9" name="TextBox 8"/>
              <p:cNvSpPr txBox="1"/>
              <p:nvPr/>
            </p:nvSpPr>
            <p:spPr>
              <a:xfrm>
                <a:off x="2195736" y="6237312"/>
                <a:ext cx="648072" cy="461665"/>
              </a:xfrm>
              <a:prstGeom prst="rect">
                <a:avLst/>
              </a:prstGeom>
              <a:noFill/>
            </p:spPr>
            <p:txBody>
              <a:bodyPr wrap="square" rtlCol="0">
                <a:spAutoFit/>
              </a:bodyPr>
              <a:lstStyle/>
              <a:p>
                <a:pPr algn="ctr"/>
                <a:r>
                  <a:rPr lang="en-GB" sz="2400" dirty="0" smtClean="0"/>
                  <a:t>58</a:t>
                </a:r>
                <a:endParaRPr lang="en-GB" sz="2400" dirty="0"/>
              </a:p>
            </p:txBody>
          </p:sp>
          <p:sp>
            <p:nvSpPr>
              <p:cNvPr id="10" name="TextBox 9"/>
              <p:cNvSpPr txBox="1"/>
              <p:nvPr/>
            </p:nvSpPr>
            <p:spPr>
              <a:xfrm>
                <a:off x="2915816" y="6237312"/>
                <a:ext cx="648072" cy="461665"/>
              </a:xfrm>
              <a:prstGeom prst="rect">
                <a:avLst/>
              </a:prstGeom>
              <a:noFill/>
            </p:spPr>
            <p:txBody>
              <a:bodyPr wrap="square" rtlCol="0">
                <a:spAutoFit/>
              </a:bodyPr>
              <a:lstStyle/>
              <a:p>
                <a:pPr algn="ctr"/>
                <a:r>
                  <a:rPr lang="en-GB" sz="2400" dirty="0" smtClean="0"/>
                  <a:t>60</a:t>
                </a:r>
                <a:endParaRPr lang="en-GB" sz="2400" dirty="0"/>
              </a:p>
            </p:txBody>
          </p:sp>
          <p:sp>
            <p:nvSpPr>
              <p:cNvPr id="11" name="TextBox 10"/>
              <p:cNvSpPr txBox="1"/>
              <p:nvPr/>
            </p:nvSpPr>
            <p:spPr>
              <a:xfrm>
                <a:off x="3563888" y="6237312"/>
                <a:ext cx="648072" cy="461665"/>
              </a:xfrm>
              <a:prstGeom prst="rect">
                <a:avLst/>
              </a:prstGeom>
              <a:noFill/>
            </p:spPr>
            <p:txBody>
              <a:bodyPr wrap="square" rtlCol="0">
                <a:spAutoFit/>
              </a:bodyPr>
              <a:lstStyle/>
              <a:p>
                <a:pPr algn="ctr"/>
                <a:r>
                  <a:rPr lang="en-GB" sz="2400" dirty="0" smtClean="0"/>
                  <a:t>62</a:t>
                </a:r>
                <a:endParaRPr lang="en-GB" sz="2400" dirty="0"/>
              </a:p>
            </p:txBody>
          </p:sp>
          <p:sp>
            <p:nvSpPr>
              <p:cNvPr id="12" name="TextBox 11"/>
              <p:cNvSpPr txBox="1"/>
              <p:nvPr/>
            </p:nvSpPr>
            <p:spPr>
              <a:xfrm>
                <a:off x="4211960" y="6237312"/>
                <a:ext cx="648072" cy="461665"/>
              </a:xfrm>
              <a:prstGeom prst="rect">
                <a:avLst/>
              </a:prstGeom>
              <a:noFill/>
            </p:spPr>
            <p:txBody>
              <a:bodyPr wrap="square" rtlCol="0">
                <a:spAutoFit/>
              </a:bodyPr>
              <a:lstStyle/>
              <a:p>
                <a:pPr algn="ctr"/>
                <a:r>
                  <a:rPr lang="en-GB" sz="2400" dirty="0" smtClean="0"/>
                  <a:t>64</a:t>
                </a:r>
                <a:endParaRPr lang="en-GB" sz="2400" dirty="0"/>
              </a:p>
            </p:txBody>
          </p:sp>
          <p:sp>
            <p:nvSpPr>
              <p:cNvPr id="13" name="TextBox 12"/>
              <p:cNvSpPr txBox="1"/>
              <p:nvPr/>
            </p:nvSpPr>
            <p:spPr>
              <a:xfrm>
                <a:off x="4860032" y="6237312"/>
                <a:ext cx="648072" cy="461665"/>
              </a:xfrm>
              <a:prstGeom prst="rect">
                <a:avLst/>
              </a:prstGeom>
              <a:noFill/>
            </p:spPr>
            <p:txBody>
              <a:bodyPr wrap="square" rtlCol="0">
                <a:spAutoFit/>
              </a:bodyPr>
              <a:lstStyle/>
              <a:p>
                <a:pPr algn="ctr"/>
                <a:r>
                  <a:rPr lang="en-GB" sz="2400" dirty="0" smtClean="0"/>
                  <a:t>66</a:t>
                </a:r>
                <a:endParaRPr lang="en-GB" sz="2400" dirty="0"/>
              </a:p>
            </p:txBody>
          </p:sp>
          <p:sp>
            <p:nvSpPr>
              <p:cNvPr id="14" name="TextBox 13"/>
              <p:cNvSpPr txBox="1"/>
              <p:nvPr/>
            </p:nvSpPr>
            <p:spPr>
              <a:xfrm>
                <a:off x="5508104" y="6237312"/>
                <a:ext cx="648072" cy="461665"/>
              </a:xfrm>
              <a:prstGeom prst="rect">
                <a:avLst/>
              </a:prstGeom>
              <a:noFill/>
            </p:spPr>
            <p:txBody>
              <a:bodyPr wrap="square" rtlCol="0">
                <a:spAutoFit/>
              </a:bodyPr>
              <a:lstStyle/>
              <a:p>
                <a:pPr algn="ctr"/>
                <a:r>
                  <a:rPr lang="en-GB" sz="2400" dirty="0" smtClean="0"/>
                  <a:t>68</a:t>
                </a:r>
                <a:endParaRPr lang="en-GB" sz="2400" dirty="0"/>
              </a:p>
            </p:txBody>
          </p:sp>
          <p:sp>
            <p:nvSpPr>
              <p:cNvPr id="15" name="TextBox 14"/>
              <p:cNvSpPr txBox="1"/>
              <p:nvPr/>
            </p:nvSpPr>
            <p:spPr>
              <a:xfrm>
                <a:off x="6156176" y="6237312"/>
                <a:ext cx="648072" cy="461665"/>
              </a:xfrm>
              <a:prstGeom prst="rect">
                <a:avLst/>
              </a:prstGeom>
              <a:noFill/>
            </p:spPr>
            <p:txBody>
              <a:bodyPr wrap="square" rtlCol="0">
                <a:spAutoFit/>
              </a:bodyPr>
              <a:lstStyle/>
              <a:p>
                <a:pPr algn="ctr"/>
                <a:r>
                  <a:rPr lang="en-GB" sz="2400" dirty="0" smtClean="0"/>
                  <a:t>70</a:t>
                </a:r>
                <a:endParaRPr lang="en-GB" sz="2400" dirty="0"/>
              </a:p>
            </p:txBody>
          </p:sp>
          <p:sp>
            <p:nvSpPr>
              <p:cNvPr id="16" name="TextBox 15"/>
              <p:cNvSpPr txBox="1"/>
              <p:nvPr/>
            </p:nvSpPr>
            <p:spPr>
              <a:xfrm>
                <a:off x="6804248" y="6237312"/>
                <a:ext cx="648072" cy="461665"/>
              </a:xfrm>
              <a:prstGeom prst="rect">
                <a:avLst/>
              </a:prstGeom>
              <a:noFill/>
            </p:spPr>
            <p:txBody>
              <a:bodyPr wrap="square" rtlCol="0">
                <a:spAutoFit/>
              </a:bodyPr>
              <a:lstStyle/>
              <a:p>
                <a:pPr algn="ctr"/>
                <a:r>
                  <a:rPr lang="en-GB" sz="2400" dirty="0" smtClean="0"/>
                  <a:t>72</a:t>
                </a:r>
                <a:endParaRPr lang="en-GB" sz="2400" dirty="0"/>
              </a:p>
            </p:txBody>
          </p:sp>
          <p:sp>
            <p:nvSpPr>
              <p:cNvPr id="17" name="TextBox 16"/>
              <p:cNvSpPr txBox="1"/>
              <p:nvPr/>
            </p:nvSpPr>
            <p:spPr>
              <a:xfrm>
                <a:off x="7452320" y="6237312"/>
                <a:ext cx="648072" cy="461665"/>
              </a:xfrm>
              <a:prstGeom prst="rect">
                <a:avLst/>
              </a:prstGeom>
              <a:noFill/>
            </p:spPr>
            <p:txBody>
              <a:bodyPr wrap="square" rtlCol="0">
                <a:spAutoFit/>
              </a:bodyPr>
              <a:lstStyle/>
              <a:p>
                <a:pPr algn="ctr"/>
                <a:r>
                  <a:rPr lang="en-GB" sz="2400" dirty="0" smtClean="0"/>
                  <a:t>7</a:t>
                </a:r>
                <a:r>
                  <a:rPr lang="en-GB" sz="2400" dirty="0"/>
                  <a:t>4</a:t>
                </a:r>
              </a:p>
            </p:txBody>
          </p:sp>
        </p:grpSp>
        <p:sp>
          <p:nvSpPr>
            <p:cNvPr id="18" name="Oval 17"/>
            <p:cNvSpPr/>
            <p:nvPr/>
          </p:nvSpPr>
          <p:spPr>
            <a:xfrm>
              <a:off x="3707904" y="2924944"/>
              <a:ext cx="288032"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p:cNvSpPr/>
            <p:nvPr/>
          </p:nvSpPr>
          <p:spPr>
            <a:xfrm>
              <a:off x="7020272" y="2924944"/>
              <a:ext cx="288032" cy="28803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0" name="Straight Connector 19"/>
            <p:cNvCxnSpPr>
              <a:stCxn id="18" idx="6"/>
              <a:endCxn id="19" idx="2"/>
            </p:cNvCxnSpPr>
            <p:nvPr/>
          </p:nvCxnSpPr>
          <p:spPr>
            <a:xfrm>
              <a:off x="3995936" y="3068960"/>
              <a:ext cx="302433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33961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25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ipe(left)">
                                      <p:cBhvr>
                                        <p:cTn id="16" dur="500"/>
                                        <p:tgtEl>
                                          <p:spTgt spid="3">
                                            <p:txEl>
                                              <p:pRg st="1" end="1"/>
                                            </p:txEl>
                                          </p:spTgt>
                                        </p:tgtEl>
                                      </p:cBhvr>
                                    </p:animEffect>
                                  </p:childTnLst>
                                </p:cTn>
                              </p:par>
                            </p:childTnLst>
                          </p:cTn>
                        </p:par>
                        <p:par>
                          <p:cTn id="17" fill="hold">
                            <p:stCondLst>
                              <p:cond delay="500"/>
                            </p:stCondLst>
                            <p:childTnLst>
                              <p:par>
                                <p:cTn id="18" presetID="22" presetClass="entr" presetSubtype="8" fill="hold" nodeType="afterEffect">
                                  <p:stCondLst>
                                    <p:cond delay="500"/>
                                  </p:stCondLst>
                                  <p:childTnLst>
                                    <p:set>
                                      <p:cBhvr>
                                        <p:cTn id="19" dur="1" fill="hold">
                                          <p:stCondLst>
                                            <p:cond delay="0"/>
                                          </p:stCondLst>
                                        </p:cTn>
                                        <p:tgtEl>
                                          <p:spTgt spid="21"/>
                                        </p:tgtEl>
                                        <p:attrNameLst>
                                          <p:attrName>style.visibility</p:attrName>
                                        </p:attrNameLst>
                                      </p:cBhvr>
                                      <p:to>
                                        <p:strVal val="visible"/>
                                      </p:to>
                                    </p:set>
                                    <p:animEffect transition="in" filter="wipe(left)">
                                      <p:cBhvr>
                                        <p:cTn id="20" dur="500"/>
                                        <p:tgtEl>
                                          <p:spTgt spid="2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wipe(left)">
                                      <p:cBhvr>
                                        <p:cTn id="25" dur="500"/>
                                        <p:tgtEl>
                                          <p:spTgt spid="3">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wipe(left)">
                                      <p:cBhvr>
                                        <p:cTn id="30" dur="500"/>
                                        <p:tgtEl>
                                          <p:spTgt spid="3">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wipe(left)">
                                      <p:cBhvr>
                                        <p:cTn id="35" dur="500"/>
                                        <p:tgtEl>
                                          <p:spTgt spid="3">
                                            <p:txEl>
                                              <p:pRg st="7" end="7"/>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Effect transition="in" filter="wipe(left)">
                                      <p:cBhvr>
                                        <p:cTn id="4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0"/>
            <a:ext cx="8784976" cy="1143000"/>
          </a:xfrm>
        </p:spPr>
        <p:txBody>
          <a:bodyPr>
            <a:normAutofit fontScale="90000"/>
          </a:bodyPr>
          <a:lstStyle/>
          <a:p>
            <a:r>
              <a:rPr lang="en-GB" b="1" dirty="0" smtClean="0"/>
              <a:t>Problem 4: How much should I charge?</a:t>
            </a:r>
            <a:endParaRPr lang="en-GB" b="1"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57200" y="1326778"/>
                <a:ext cx="8229600" cy="5342582"/>
              </a:xfrm>
            </p:spPr>
            <p:txBody>
              <a:bodyPr>
                <a:normAutofit lnSpcReduction="10000"/>
              </a:bodyPr>
              <a:lstStyle/>
              <a:p>
                <a:pPr marL="0" indent="0" algn="ctr">
                  <a:buNone/>
                </a:pPr>
                <a:r>
                  <a:rPr lang="en-GB" dirty="0" smtClean="0"/>
                  <a:t>Dave is bagging up chocolates to sell and raise money for a trip around the world. He has 40 bags to sell. To make it worth his while he wants to make at least £100 profit, but it cost him £50. He has produced this inequality to help him calculate how much to sell the bags for:</a:t>
                </a:r>
              </a:p>
              <a:p>
                <a:pPr marL="0" indent="0" algn="ctr">
                  <a:buNone/>
                </a:pPr>
                <a14:m>
                  <m:oMathPara xmlns:m="http://schemas.openxmlformats.org/officeDocument/2006/math">
                    <m:oMathParaPr>
                      <m:jc m:val="centerGroup"/>
                    </m:oMathParaPr>
                    <m:oMath xmlns:m="http://schemas.openxmlformats.org/officeDocument/2006/math">
                      <m:r>
                        <a:rPr lang="en-GB" b="0" i="1" smtClean="0">
                          <a:latin typeface="Cambria Math"/>
                        </a:rPr>
                        <m:t>40</m:t>
                      </m:r>
                      <m:r>
                        <a:rPr lang="en-GB" b="0" i="1" smtClean="0">
                          <a:latin typeface="Cambria Math"/>
                        </a:rPr>
                        <m:t>𝑥</m:t>
                      </m:r>
                      <m:r>
                        <a:rPr lang="en-GB" b="0" i="1" smtClean="0">
                          <a:latin typeface="Cambria Math"/>
                        </a:rPr>
                        <m:t>−50≥100</m:t>
                      </m:r>
                    </m:oMath>
                  </m:oMathPara>
                </a14:m>
                <a:endParaRPr lang="en-GB" dirty="0" smtClean="0"/>
              </a:p>
              <a:p>
                <a:pPr marL="0" indent="0" algn="ctr">
                  <a:buNone/>
                </a:pPr>
                <a:r>
                  <a:rPr lang="en-GB" dirty="0" smtClean="0"/>
                  <a:t>What is the minimum he should sell each bag for to make at least £100 profit?</a:t>
                </a:r>
              </a:p>
              <a:p>
                <a:pPr marL="0" indent="0" algn="ctr">
                  <a:buNone/>
                </a:pPr>
                <a:r>
                  <a:rPr lang="en-GB" b="1" dirty="0" smtClean="0">
                    <a:solidFill>
                      <a:srgbClr val="FF0000"/>
                    </a:solidFill>
                  </a:rPr>
                  <a:t>Answer:</a:t>
                </a:r>
              </a:p>
              <a:p>
                <a:pPr marL="0" indent="0" algn="ctr">
                  <a:buNone/>
                </a:pPr>
                <a14:m>
                  <m:oMathPara xmlns:m="http://schemas.openxmlformats.org/officeDocument/2006/math">
                    <m:oMathParaPr>
                      <m:jc m:val="centerGroup"/>
                    </m:oMathParaPr>
                    <m:oMath xmlns:m="http://schemas.openxmlformats.org/officeDocument/2006/math">
                      <m:r>
                        <a:rPr lang="en-GB" b="1" i="1" smtClean="0">
                          <a:solidFill>
                            <a:srgbClr val="FF0000"/>
                          </a:solidFill>
                          <a:latin typeface="Cambria Math"/>
                        </a:rPr>
                        <m:t>𝒙</m:t>
                      </m:r>
                      <m:r>
                        <a:rPr lang="en-GB" b="1" i="1" smtClean="0">
                          <a:solidFill>
                            <a:srgbClr val="FF0000"/>
                          </a:solidFill>
                          <a:latin typeface="Cambria Math"/>
                          <a:ea typeface="Cambria Math"/>
                        </a:rPr>
                        <m:t>≥</m:t>
                      </m:r>
                      <m:r>
                        <a:rPr lang="en-GB" b="1" i="1" smtClean="0">
                          <a:solidFill>
                            <a:srgbClr val="FF0000"/>
                          </a:solidFill>
                          <a:latin typeface="Cambria Math"/>
                          <a:ea typeface="Cambria Math"/>
                        </a:rPr>
                        <m:t>𝟑</m:t>
                      </m:r>
                      <m:r>
                        <a:rPr lang="en-GB" b="1" i="1" smtClean="0">
                          <a:solidFill>
                            <a:srgbClr val="FF0000"/>
                          </a:solidFill>
                          <a:latin typeface="Cambria Math"/>
                          <a:ea typeface="Cambria Math"/>
                        </a:rPr>
                        <m:t>.</m:t>
                      </m:r>
                      <m:r>
                        <a:rPr lang="en-GB" b="1" i="1" smtClean="0">
                          <a:solidFill>
                            <a:srgbClr val="FF0000"/>
                          </a:solidFill>
                          <a:latin typeface="Cambria Math"/>
                          <a:ea typeface="Cambria Math"/>
                        </a:rPr>
                        <m:t>𝟕𝟓</m:t>
                      </m:r>
                    </m:oMath>
                  </m:oMathPara>
                </a14:m>
                <a:endParaRPr lang="en-GB" b="1" dirty="0">
                  <a:solidFill>
                    <a:srgbClr val="FF0000"/>
                  </a:solidFill>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1326778"/>
                <a:ext cx="8229600" cy="5342582"/>
              </a:xfrm>
              <a:blipFill rotWithShape="1">
                <a:blip r:embed="rId2"/>
                <a:stretch>
                  <a:fillRect l="-1259" t="-2397" r="-2370"/>
                </a:stretch>
              </a:blipFill>
            </p:spPr>
            <p:txBody>
              <a:bodyPr/>
              <a:lstStyle/>
              <a:p>
                <a:r>
                  <a:rPr lang="en-GB">
                    <a:noFill/>
                  </a:rPr>
                  <a:t> </a:t>
                </a:r>
              </a:p>
            </p:txBody>
          </p:sp>
        </mc:Fallback>
      </mc:AlternateContent>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4328" y="5733256"/>
            <a:ext cx="1243013" cy="77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1934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5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left)">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left)">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ipe(left)">
                                      <p:cBhvr>
                                        <p:cTn id="21" dur="500"/>
                                        <p:tgtEl>
                                          <p:spTgt spid="3">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wipe(left)">
                                      <p:cBhvr>
                                        <p:cTn id="26" dur="500"/>
                                        <p:tgtEl>
                                          <p:spTgt spid="3">
                                            <p:txEl>
                                              <p:pRg st="4" end="4"/>
                                            </p:txEl>
                                          </p:spTgt>
                                        </p:tgtEl>
                                      </p:cBhvr>
                                    </p:animEffect>
                                  </p:childTnLst>
                                </p:cTn>
                              </p:par>
                            </p:childTnLst>
                          </p:cTn>
                        </p:par>
                        <p:par>
                          <p:cTn id="27" fill="hold">
                            <p:stCondLst>
                              <p:cond delay="500"/>
                            </p:stCondLst>
                            <p:childTnLst>
                              <p:par>
                                <p:cTn id="28" presetID="22" presetClass="entr" presetSubtype="8" fill="hold" nodeType="afterEffect">
                                  <p:stCondLst>
                                    <p:cond delay="0"/>
                                  </p:stCondLst>
                                  <p:childTnLst>
                                    <p:set>
                                      <p:cBhvr>
                                        <p:cTn id="29" dur="1" fill="hold">
                                          <p:stCondLst>
                                            <p:cond delay="0"/>
                                          </p:stCondLst>
                                        </p:cTn>
                                        <p:tgtEl>
                                          <p:spTgt spid="3074"/>
                                        </p:tgtEl>
                                        <p:attrNameLst>
                                          <p:attrName>style.visibility</p:attrName>
                                        </p:attrNameLst>
                                      </p:cBhvr>
                                      <p:to>
                                        <p:strVal val="visible"/>
                                      </p:to>
                                    </p:set>
                                    <p:animEffect transition="in" filter="wipe(left)">
                                      <p:cBhvr>
                                        <p:cTn id="30"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44624"/>
            <a:ext cx="8928992" cy="1143000"/>
          </a:xfrm>
        </p:spPr>
        <p:txBody>
          <a:bodyPr>
            <a:normAutofit/>
          </a:bodyPr>
          <a:lstStyle/>
          <a:p>
            <a:r>
              <a:rPr lang="en-GB" sz="3600" b="1" dirty="0" smtClean="0"/>
              <a:t>Problem 5: How many chocolates in a bag?</a:t>
            </a:r>
            <a:endParaRPr lang="en-GB" sz="3600" b="1"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79512" y="1124744"/>
                <a:ext cx="8784976" cy="5616624"/>
              </a:xfrm>
            </p:spPr>
            <p:txBody>
              <a:bodyPr>
                <a:normAutofit fontScale="92500" lnSpcReduction="10000"/>
              </a:bodyPr>
              <a:lstStyle/>
              <a:p>
                <a:pPr marL="0" indent="0" algn="ctr">
                  <a:buNone/>
                </a:pPr>
                <a:r>
                  <a:rPr lang="en-GB" dirty="0" smtClean="0"/>
                  <a:t>Ellie has bagged up some chocolates to sell at her school’s fete. Unfortunately she can’t remember how many she put in a bag (she put the same in each) but doesn’t want to open one and waste the packaging. There are 7 bags and 3 sweets left over and she knows there were no more than 60 sweets to start with.</a:t>
                </a:r>
              </a:p>
              <a:p>
                <a:pPr marL="0" indent="0" algn="ctr">
                  <a:buNone/>
                </a:pPr>
                <a:r>
                  <a:rPr lang="en-GB" dirty="0" smtClean="0"/>
                  <a:t>Form and solve an inequality to show how many sweets are in each bag?</a:t>
                </a:r>
              </a:p>
              <a:p>
                <a:pPr marL="0" indent="0" algn="ctr">
                  <a:buNone/>
                </a:pPr>
                <a:r>
                  <a:rPr lang="en-GB" b="1" dirty="0" smtClean="0">
                    <a:solidFill>
                      <a:srgbClr val="FF0000"/>
                    </a:solidFill>
                  </a:rPr>
                  <a:t>Answer:</a:t>
                </a:r>
              </a:p>
              <a:p>
                <a:pPr marL="0" indent="0" algn="ctr">
                  <a:buNone/>
                </a:pPr>
                <a14:m>
                  <m:oMathPara xmlns:m="http://schemas.openxmlformats.org/officeDocument/2006/math">
                    <m:oMathParaPr>
                      <m:jc m:val="centerGroup"/>
                    </m:oMathParaPr>
                    <m:oMath xmlns:m="http://schemas.openxmlformats.org/officeDocument/2006/math">
                      <m:r>
                        <a:rPr lang="en-GB" b="1" i="1" smtClean="0">
                          <a:solidFill>
                            <a:srgbClr val="FF0000"/>
                          </a:solidFill>
                          <a:latin typeface="Cambria Math"/>
                        </a:rPr>
                        <m:t>𝟕</m:t>
                      </m:r>
                      <m:r>
                        <a:rPr lang="en-GB" b="1" i="1" smtClean="0">
                          <a:solidFill>
                            <a:srgbClr val="FF0000"/>
                          </a:solidFill>
                          <a:latin typeface="Cambria Math"/>
                        </a:rPr>
                        <m:t>𝒏</m:t>
                      </m:r>
                      <m:r>
                        <a:rPr lang="en-GB" b="1" i="1" smtClean="0">
                          <a:solidFill>
                            <a:srgbClr val="FF0000"/>
                          </a:solidFill>
                          <a:latin typeface="Cambria Math"/>
                        </a:rPr>
                        <m:t>+</m:t>
                      </m:r>
                      <m:r>
                        <a:rPr lang="en-GB" b="1" i="1" smtClean="0">
                          <a:solidFill>
                            <a:srgbClr val="FF0000"/>
                          </a:solidFill>
                          <a:latin typeface="Cambria Math"/>
                        </a:rPr>
                        <m:t>𝟑</m:t>
                      </m:r>
                      <m:r>
                        <a:rPr lang="en-GB" b="1" i="1" smtClean="0">
                          <a:solidFill>
                            <a:srgbClr val="FF0000"/>
                          </a:solidFill>
                          <a:latin typeface="Cambria Math"/>
                          <a:ea typeface="Cambria Math"/>
                        </a:rPr>
                        <m:t>≤</m:t>
                      </m:r>
                      <m:r>
                        <a:rPr lang="en-GB" b="1" i="1" smtClean="0">
                          <a:solidFill>
                            <a:srgbClr val="FF0000"/>
                          </a:solidFill>
                          <a:latin typeface="Cambria Math"/>
                          <a:ea typeface="Cambria Math"/>
                        </a:rPr>
                        <m:t>𝟔𝟎</m:t>
                      </m:r>
                    </m:oMath>
                  </m:oMathPara>
                </a14:m>
                <a:endParaRPr lang="en-GB" b="1" i="1" dirty="0" smtClean="0">
                  <a:solidFill>
                    <a:srgbClr val="FF0000"/>
                  </a:solidFill>
                  <a:latin typeface="Cambria Math"/>
                </a:endParaRPr>
              </a:p>
              <a:p>
                <a:pPr marL="0" indent="0" algn="ctr">
                  <a:buNone/>
                </a:pPr>
                <a14:m>
                  <m:oMathPara xmlns:m="http://schemas.openxmlformats.org/officeDocument/2006/math">
                    <m:oMathParaPr>
                      <m:jc m:val="centerGroup"/>
                    </m:oMathParaPr>
                    <m:oMath xmlns:m="http://schemas.openxmlformats.org/officeDocument/2006/math">
                      <m:r>
                        <a:rPr lang="en-GB" b="1" i="1" smtClean="0">
                          <a:solidFill>
                            <a:srgbClr val="FF0000"/>
                          </a:solidFill>
                          <a:latin typeface="Cambria Math"/>
                        </a:rPr>
                        <m:t>𝒏</m:t>
                      </m:r>
                      <m:r>
                        <a:rPr lang="en-GB" b="1" i="1" smtClean="0">
                          <a:solidFill>
                            <a:srgbClr val="FF0000"/>
                          </a:solidFill>
                          <a:latin typeface="Cambria Math"/>
                          <a:ea typeface="Cambria Math"/>
                        </a:rPr>
                        <m:t>≤</m:t>
                      </m:r>
                      <m:r>
                        <a:rPr lang="en-GB" b="1" i="1" smtClean="0">
                          <a:solidFill>
                            <a:srgbClr val="FF0000"/>
                          </a:solidFill>
                          <a:latin typeface="Cambria Math"/>
                          <a:ea typeface="Cambria Math"/>
                        </a:rPr>
                        <m:t>𝟖</m:t>
                      </m:r>
                      <m:r>
                        <a:rPr lang="en-GB" b="1" i="1" smtClean="0">
                          <a:solidFill>
                            <a:srgbClr val="FF0000"/>
                          </a:solidFill>
                          <a:latin typeface="Cambria Math"/>
                          <a:ea typeface="Cambria Math"/>
                        </a:rPr>
                        <m:t>.</m:t>
                      </m:r>
                      <m:r>
                        <a:rPr lang="en-GB" b="1" i="1" smtClean="0">
                          <a:solidFill>
                            <a:srgbClr val="FF0000"/>
                          </a:solidFill>
                          <a:latin typeface="Cambria Math"/>
                          <a:ea typeface="Cambria Math"/>
                        </a:rPr>
                        <m:t>𝟏𝟒</m:t>
                      </m:r>
                    </m:oMath>
                  </m:oMathPara>
                </a14:m>
                <a:endParaRPr lang="en-GB" b="1" dirty="0" smtClean="0">
                  <a:solidFill>
                    <a:srgbClr val="FF0000"/>
                  </a:solidFill>
                </a:endParaRPr>
              </a:p>
              <a:p>
                <a:pPr marL="0" indent="0" algn="ctr">
                  <a:buNone/>
                </a:pPr>
                <a:r>
                  <a:rPr lang="en-GB" b="1" dirty="0" smtClean="0">
                    <a:solidFill>
                      <a:srgbClr val="FF0000"/>
                    </a:solidFill>
                  </a:rPr>
                  <a:t>8 sweets in each bag</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179512" y="1124744"/>
                <a:ext cx="8784976" cy="5616624"/>
              </a:xfrm>
              <a:blipFill rotWithShape="1">
                <a:blip r:embed="rId2"/>
                <a:stretch>
                  <a:fillRect l="-555" t="-2172" r="-1387"/>
                </a:stretch>
              </a:blipFill>
            </p:spPr>
            <p:txBody>
              <a:bodyPr/>
              <a:lstStyle/>
              <a:p>
                <a:r>
                  <a:rPr lang="en-GB">
                    <a:noFill/>
                  </a:rPr>
                  <a:t> </a:t>
                </a:r>
              </a:p>
            </p:txBody>
          </p:sp>
        </mc:Fallback>
      </mc:AlternateContent>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6336" y="5877272"/>
            <a:ext cx="1244650" cy="777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4006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par>
                          <p:cTn id="33" fill="hold">
                            <p:stCondLst>
                              <p:cond delay="500"/>
                            </p:stCondLst>
                            <p:childTnLst>
                              <p:par>
                                <p:cTn id="34" presetID="22" presetClass="entr" presetSubtype="8" fill="hold"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97768"/>
            <a:ext cx="8784976" cy="1143000"/>
          </a:xfrm>
        </p:spPr>
        <p:txBody>
          <a:bodyPr>
            <a:normAutofit fontScale="90000"/>
          </a:bodyPr>
          <a:lstStyle/>
          <a:p>
            <a:r>
              <a:rPr lang="en-GB" b="1" dirty="0" smtClean="0"/>
              <a:t>Problem 6: How many chocolates each?</a:t>
            </a:r>
            <a:endParaRPr lang="en-GB" b="1"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57200" y="1268760"/>
                <a:ext cx="8229600" cy="5328592"/>
              </a:xfrm>
            </p:spPr>
            <p:txBody>
              <a:bodyPr>
                <a:normAutofit fontScale="92500" lnSpcReduction="10000"/>
              </a:bodyPr>
              <a:lstStyle/>
              <a:p>
                <a:pPr marL="0" indent="0" algn="ctr">
                  <a:buNone/>
                </a:pPr>
                <a:r>
                  <a:rPr lang="en-GB" dirty="0" smtClean="0"/>
                  <a:t>Fred and George have some               </a:t>
                </a:r>
                <a:r>
                  <a:rPr lang="en-GB" dirty="0" smtClean="0">
                    <a:solidFill>
                      <a:schemeClr val="bg1"/>
                    </a:solidFill>
                  </a:rPr>
                  <a:t> .</a:t>
                </a:r>
              </a:p>
              <a:p>
                <a:pPr marL="0" indent="0" algn="ctr">
                  <a:buNone/>
                </a:pPr>
                <a:r>
                  <a:rPr lang="en-GB" dirty="0" smtClean="0"/>
                  <a:t>Fred has one bag and 25 loose chocolates.</a:t>
                </a:r>
              </a:p>
              <a:p>
                <a:pPr marL="0" indent="0" algn="ctr">
                  <a:buNone/>
                </a:pPr>
                <a:r>
                  <a:rPr lang="en-GB" dirty="0" smtClean="0"/>
                  <a:t>George has 3 bags and 7 loose chocolates.</a:t>
                </a:r>
              </a:p>
              <a:p>
                <a:pPr marL="0" indent="0" algn="ctr">
                  <a:buNone/>
                </a:pPr>
                <a:r>
                  <a:rPr lang="en-GB" dirty="0" smtClean="0"/>
                  <a:t>What is the least number of chocolates in each bag if Fred has less chocolates in total than George? Form and solve an inequality to show how you reached your answer.</a:t>
                </a:r>
              </a:p>
              <a:p>
                <a:pPr marL="0" indent="0" algn="ctr">
                  <a:buNone/>
                </a:pPr>
                <a:r>
                  <a:rPr lang="en-GB" b="1" dirty="0" smtClean="0">
                    <a:solidFill>
                      <a:srgbClr val="FF0000"/>
                    </a:solidFill>
                  </a:rPr>
                  <a:t>Answer:</a:t>
                </a:r>
              </a:p>
              <a:p>
                <a:pPr marL="0" indent="0" algn="ctr">
                  <a:buNone/>
                </a:pPr>
                <a14:m>
                  <m:oMathPara xmlns:m="http://schemas.openxmlformats.org/officeDocument/2006/math">
                    <m:oMathParaPr>
                      <m:jc m:val="centerGroup"/>
                    </m:oMathParaPr>
                    <m:oMath xmlns:m="http://schemas.openxmlformats.org/officeDocument/2006/math">
                      <m:r>
                        <a:rPr lang="en-GB" b="1" i="1" smtClean="0">
                          <a:solidFill>
                            <a:srgbClr val="FF0000"/>
                          </a:solidFill>
                          <a:latin typeface="Cambria Math"/>
                        </a:rPr>
                        <m:t>𝒏</m:t>
                      </m:r>
                      <m:r>
                        <a:rPr lang="en-GB" b="1" i="1" smtClean="0">
                          <a:solidFill>
                            <a:srgbClr val="FF0000"/>
                          </a:solidFill>
                          <a:latin typeface="Cambria Math"/>
                        </a:rPr>
                        <m:t>+</m:t>
                      </m:r>
                      <m:r>
                        <a:rPr lang="en-GB" b="1" i="1" smtClean="0">
                          <a:solidFill>
                            <a:srgbClr val="FF0000"/>
                          </a:solidFill>
                          <a:latin typeface="Cambria Math"/>
                        </a:rPr>
                        <m:t>𝟐𝟓</m:t>
                      </m:r>
                      <m:r>
                        <a:rPr lang="en-GB" b="1" i="1" smtClean="0">
                          <a:solidFill>
                            <a:srgbClr val="FF0000"/>
                          </a:solidFill>
                          <a:latin typeface="Cambria Math"/>
                        </a:rPr>
                        <m:t>&lt;</m:t>
                      </m:r>
                      <m:r>
                        <a:rPr lang="en-GB" b="1" i="1" smtClean="0">
                          <a:solidFill>
                            <a:srgbClr val="FF0000"/>
                          </a:solidFill>
                          <a:latin typeface="Cambria Math"/>
                        </a:rPr>
                        <m:t>𝟑</m:t>
                      </m:r>
                      <m:r>
                        <a:rPr lang="en-GB" b="1" i="1" smtClean="0">
                          <a:solidFill>
                            <a:srgbClr val="FF0000"/>
                          </a:solidFill>
                          <a:latin typeface="Cambria Math"/>
                        </a:rPr>
                        <m:t>𝒏</m:t>
                      </m:r>
                      <m:r>
                        <a:rPr lang="en-GB" b="1" i="1" smtClean="0">
                          <a:solidFill>
                            <a:srgbClr val="FF0000"/>
                          </a:solidFill>
                          <a:latin typeface="Cambria Math"/>
                        </a:rPr>
                        <m:t>+</m:t>
                      </m:r>
                      <m:r>
                        <a:rPr lang="en-GB" b="1" i="1" smtClean="0">
                          <a:solidFill>
                            <a:srgbClr val="FF0000"/>
                          </a:solidFill>
                          <a:latin typeface="Cambria Math"/>
                        </a:rPr>
                        <m:t>𝟕</m:t>
                      </m:r>
                    </m:oMath>
                  </m:oMathPara>
                </a14:m>
                <a:endParaRPr lang="en-GB" b="1" dirty="0" smtClean="0">
                  <a:solidFill>
                    <a:srgbClr val="FF0000"/>
                  </a:solidFill>
                </a:endParaRPr>
              </a:p>
              <a:p>
                <a:pPr marL="0" indent="0" algn="ctr">
                  <a:buNone/>
                </a:pPr>
                <a14:m>
                  <m:oMathPara xmlns:m="http://schemas.openxmlformats.org/officeDocument/2006/math">
                    <m:oMathParaPr>
                      <m:jc m:val="centerGroup"/>
                    </m:oMathParaPr>
                    <m:oMath xmlns:m="http://schemas.openxmlformats.org/officeDocument/2006/math">
                      <m:r>
                        <a:rPr lang="en-GB" b="1" i="1" smtClean="0">
                          <a:solidFill>
                            <a:srgbClr val="FF0000"/>
                          </a:solidFill>
                          <a:latin typeface="Cambria Math"/>
                        </a:rPr>
                        <m:t>𝒏</m:t>
                      </m:r>
                      <m:r>
                        <a:rPr lang="en-GB" b="1" i="1" smtClean="0">
                          <a:solidFill>
                            <a:srgbClr val="FF0000"/>
                          </a:solidFill>
                          <a:latin typeface="Cambria Math"/>
                        </a:rPr>
                        <m:t>&gt;</m:t>
                      </m:r>
                      <m:r>
                        <a:rPr lang="en-GB" b="1" i="1" smtClean="0">
                          <a:solidFill>
                            <a:srgbClr val="FF0000"/>
                          </a:solidFill>
                          <a:latin typeface="Cambria Math"/>
                        </a:rPr>
                        <m:t>𝟗</m:t>
                      </m:r>
                    </m:oMath>
                  </m:oMathPara>
                </a14:m>
                <a:endParaRPr lang="en-GB" b="1" dirty="0" smtClean="0">
                  <a:solidFill>
                    <a:srgbClr val="FF0000"/>
                  </a:solidFill>
                </a:endParaRPr>
              </a:p>
              <a:p>
                <a:pPr marL="0" indent="0" algn="ctr">
                  <a:buNone/>
                </a:pPr>
                <a:r>
                  <a:rPr lang="en-GB" b="1" dirty="0" smtClean="0">
                    <a:solidFill>
                      <a:srgbClr val="FF0000"/>
                    </a:solidFill>
                  </a:rPr>
                  <a:t>10 chocolates in each bag</a:t>
                </a:r>
                <a:endParaRPr lang="en-GB" b="1" dirty="0">
                  <a:solidFill>
                    <a:srgbClr val="FF0000"/>
                  </a:solidFill>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1268760"/>
                <a:ext cx="8229600" cy="5328592"/>
              </a:xfrm>
              <a:blipFill rotWithShape="1">
                <a:blip r:embed="rId2"/>
                <a:stretch>
                  <a:fillRect l="-741" t="-2288" r="-1704" b="-572"/>
                </a:stretch>
              </a:blipFill>
            </p:spPr>
            <p:txBody>
              <a:bodyPr/>
              <a:lstStyle/>
              <a:p>
                <a:r>
                  <a:rPr lang="en-GB">
                    <a:noFill/>
                  </a:rPr>
                  <a:t> </a:t>
                </a:r>
              </a:p>
            </p:txBody>
          </p:sp>
        </mc:Fallback>
      </mc:AlternateContent>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56176" y="1067491"/>
            <a:ext cx="1244650" cy="777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1644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25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ipe(left)">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wipe(left)">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wipe(left)">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wipe(left)">
                                      <p:cBhvr>
                                        <p:cTn id="31" dur="5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wipe(left)">
                                      <p:cBhvr>
                                        <p:cTn id="36" dur="500"/>
                                        <p:tgtEl>
                                          <p:spTgt spid="3">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Effect transition="in" filter="wipe(left)">
                                      <p:cBhvr>
                                        <p:cTn id="41" dur="500"/>
                                        <p:tgtEl>
                                          <p:spTgt spid="3">
                                            <p:txEl>
                                              <p:pRg st="6" end="6"/>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3">
                                            <p:txEl>
                                              <p:pRg st="7" end="7"/>
                                            </p:txEl>
                                          </p:spTgt>
                                        </p:tgtEl>
                                        <p:attrNameLst>
                                          <p:attrName>style.visibility</p:attrName>
                                        </p:attrNameLst>
                                      </p:cBhvr>
                                      <p:to>
                                        <p:strVal val="visible"/>
                                      </p:to>
                                    </p:set>
                                    <p:animEffect transition="in" filter="wipe(left)">
                                      <p:cBhvr>
                                        <p:cTn id="4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188</TotalTime>
  <Words>517</Words>
  <Application>Microsoft Office PowerPoint</Application>
  <PresentationFormat>On-screen Show (4:3)</PresentationFormat>
  <Paragraphs>76</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PowerPoint Presentation</vt:lpstr>
      <vt:lpstr>Welcome to Inequality Street</vt:lpstr>
      <vt:lpstr>Problem 1: How many chocolates are in the box? </vt:lpstr>
      <vt:lpstr>Problem 2: How many possible chocolates in the box?</vt:lpstr>
      <vt:lpstr>Problem 3: Can you write the inequality?</vt:lpstr>
      <vt:lpstr>Problem 4: How much should I charge?</vt:lpstr>
      <vt:lpstr>Problem 5: How many chocolates in a bag?</vt:lpstr>
      <vt:lpstr>Problem 6: How many chocolates each?</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Deborah Barakat</dc:creator>
  <cp:lastModifiedBy>A Lutwyche</cp:lastModifiedBy>
  <cp:revision>19</cp:revision>
  <dcterms:created xsi:type="dcterms:W3CDTF">2015-07-01T18:55:09Z</dcterms:created>
  <dcterms:modified xsi:type="dcterms:W3CDTF">2015-07-02T10:00:39Z</dcterms:modified>
</cp:coreProperties>
</file>