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image" Target="../media/image5.png"/></Relationships>
</file>

<file path=ppt/slides/slide1.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600000"/>
            <a:ext cx="8229600" cy="900000"/>
          </a:xfrm>
          <a:prstGeom prst="rect">
            <a:avLst/>
          </a:prstGeom>
          <a:noFill/>
        </p:spPr>
        <p:txBody>
          <a:bodyPr wrap="square" anchor="t" lIns="45720" rIns="45720">
            <a:spAutoFit/>
          </a:bodyPr>
          <a:lstStyle/>
          <a:p>
            <a:pPr algn="ctr"/>
            <a:r>
              <a:rPr sz="4400" b="1" i="0">
                <a:ln w="12700">
                  <a:solidFill>
                    <a:srgbClr val="000000"/>
                  </a:solidFill>
                </a:ln>
                <a:solidFill>
                  <a:srgbClr val="800000"/>
                </a:solidFill>
                <a:latin typeface="Calibri"/>
              </a:rPr>
              <a:t>Confidence Intervals and Tests</a:t>
            </a:r>
          </a:p>
        </p:txBody>
      </p:sp>
      <p:sp>
        <p:nvSpPr>
          <p:cNvPr id="3" name="TextBox 2"/>
          <p:cNvSpPr txBox="1"/>
          <p:nvPr/>
        </p:nvSpPr>
        <p:spPr>
          <a:xfrm>
            <a:off x="457200" y="3300000"/>
            <a:ext cx="8229600" cy="900000"/>
          </a:xfrm>
          <a:prstGeom prst="rect">
            <a:avLst/>
          </a:prstGeom>
          <a:noFill/>
        </p:spPr>
        <p:txBody>
          <a:bodyPr wrap="square" anchor="t" lIns="45720" rIns="45720">
            <a:spAutoFit/>
          </a:bodyPr>
          <a:lstStyle/>
          <a:p>
            <a:pPr algn="ctr"/>
            <a:r>
              <a:rPr sz="4400" b="1" i="0">
                <a:ln w="12700">
                  <a:solidFill>
                    <a:srgbClr val="000000"/>
                  </a:solidFill>
                </a:ln>
                <a:solidFill>
                  <a:srgbClr val="800000"/>
                </a:solidFill>
                <a:latin typeface="Calibri"/>
              </a:rPr>
              <a:t>Using the t-Distribution</a:t>
            </a:r>
          </a:p>
        </p:txBody>
      </p:sp>
      <p:sp>
        <p:nvSpPr>
          <p:cNvPr id="4" name="TextBox 3"/>
          <p:cNvSpPr txBox="1"/>
          <p:nvPr/>
        </p:nvSpPr>
        <p:spPr>
          <a:xfrm>
            <a:off x="2310286" y="4400000"/>
            <a:ext cx="4720652" cy="600000"/>
          </a:xfrm>
          <a:prstGeom prst="rect">
            <a:avLst/>
          </a:prstGeom>
          <a:noFill/>
        </p:spPr>
        <p:txBody>
          <a:bodyPr wrap="square" anchor="t" lIns="45720" rIns="45720">
            <a:spAutoFit/>
          </a:bodyPr>
          <a:lstStyle/>
          <a:p>
            <a:pPr algn="ctr"/>
            <a:r>
              <a:rPr sz="1400" b="0" i="0">
                <a:solidFill>
                  <a:srgbClr val="000000"/>
                </a:solidFill>
                <a:latin typeface="Calibri"/>
              </a:rPr>
              <a:t>Further Statistics 2 Chapter 7</a:t>
            </a:r>
          </a:p>
          <a:p>
            <a:pPr algn="ctr"/>
            <a:r>
              <a:rPr sz="1400" b="0" i="0">
                <a:solidFill>
                  <a:srgbClr val="000000"/>
                </a:solidFill>
                <a:latin typeface="Calibri"/>
              </a:rPr>
              <a:t>Westie's Workshop</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3124200"/>
            <a:ext cx="8229600" cy="900000"/>
          </a:xfrm>
          <a:prstGeom prst="rect">
            <a:avLst/>
          </a:prstGeom>
          <a:noFill/>
        </p:spPr>
        <p:txBody>
          <a:bodyPr wrap="square" anchor="t" lIns="45720" rIns="45720">
            <a:spAutoFit/>
          </a:bodyPr>
          <a:lstStyle/>
          <a:p>
            <a:pPr algn="ctr"/>
            <a:r>
              <a:rPr sz="4400" b="1" i="0">
                <a:ln w="12700">
                  <a:solidFill>
                    <a:srgbClr val="000000"/>
                  </a:solidFill>
                </a:ln>
                <a:solidFill>
                  <a:srgbClr val="800000"/>
                </a:solidFill>
                <a:latin typeface="Calibri"/>
              </a:rPr>
              <a:t>Teachings for Exercise 7C</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3200" b="0" i="0">
                <a:solidFill>
                  <a:srgbClr val="000000"/>
                </a:solidFill>
                <a:latin typeface="Calibri"/>
              </a:rPr>
              <a:t>The Paired t-Test</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7C</a:t>
            </a:r>
          </a:p>
        </p:txBody>
      </p:sp>
      <p:sp>
        <p:nvSpPr>
          <p:cNvPr id="4" name="TextBox 3"/>
          <p:cNvSpPr txBox="1"/>
          <p:nvPr/>
        </p:nvSpPr>
        <p:spPr>
          <a:xfrm>
            <a:off x="250000" y="1000000"/>
            <a:ext cx="3300000" cy="3300000"/>
          </a:xfrm>
          <a:prstGeom prst="rect">
            <a:avLst/>
          </a:prstGeom>
          <a:noFill/>
        </p:spPr>
        <p:txBody>
          <a:bodyPr wrap="square" anchor="t" lIns="45720" rIns="45720">
            <a:spAutoFit/>
          </a:bodyPr>
          <a:lstStyle/>
          <a:p>
            <a:pPr algn="ctr"/>
            <a:r>
              <a:rPr sz="1200" b="1" i="0">
                <a:solidFill>
                  <a:srgbClr val="000000"/>
                </a:solidFill>
                <a:latin typeface="Calibri"/>
              </a:rPr>
              <a:t>In a paired experiment each result in one sample is linked to a result in the other (e.g. the same person before and after)</a:t>
            </a:r>
          </a:p>
          <a:p>
            <a:pPr algn="ctr"/>
            <a:r>
              <a:rPr sz="1200" b="0" i="0">
                <a:solidFill>
                  <a:srgbClr val="000000"/>
                </a:solidFill>
                <a:latin typeface="Calibri"/>
              </a:rPr>
              <a:t/>
            </a:r>
          </a:p>
          <a:p>
            <a:pPr algn="ctr"/>
            <a:r>
              <a:rPr sz="1200" b="0" i="0">
                <a:solidFill>
                  <a:srgbClr val="000000"/>
                </a:solidFill>
                <a:latin typeface="Calibri"/>
              </a:rPr>
              <a:t>Work with the differences d. Assume the differences are normally distributed</a:t>
            </a:r>
          </a:p>
          <a:p>
            <a:pPr algn="ctr"/>
            <a:r>
              <a:rPr sz="1200" b="0" i="0">
                <a:solidFill>
                  <a:srgbClr val="000000"/>
                </a:solidFill>
                <a:latin typeface="Calibri"/>
              </a:rPr>
              <a:t/>
            </a:r>
          </a:p>
          <a:p>
            <a:pPr algn="ctr"/>
            <a:r>
              <a:rPr sz="1200" b="0" i="0">
                <a:solidFill>
                  <a:srgbClr val="000000"/>
                </a:solidFill>
                <a:latin typeface="Calibri"/>
              </a:rPr>
              <a:t>Let μ be the mean of the differences. Usually H₀: μ = 0 (no difference on average)</a:t>
            </a:r>
          </a:p>
        </p:txBody>
      </p:sp>
      <p:pic>
        <p:nvPicPr>
          <p:cNvPr id="5" name="Picture 4" descr="m_tD.png"/>
          <p:cNvPicPr>
            <a:picLocks noChangeAspect="1"/>
          </p:cNvPicPr>
          <p:nvPr/>
        </p:nvPicPr>
        <p:blipFill>
          <a:blip r:embed="rId2"/>
          <a:stretch>
            <a:fillRect/>
          </a:stretch>
        </p:blipFill>
        <p:spPr>
          <a:xfrm>
            <a:off x="950000" y="4400000"/>
            <a:ext cx="1917135" cy="650000"/>
          </a:xfrm>
          <a:prstGeom prst="rect">
            <a:avLst/>
          </a:prstGeom>
        </p:spPr>
      </p:pic>
      <p:sp>
        <p:nvSpPr>
          <p:cNvPr id="6" name="TextBox 5"/>
          <p:cNvSpPr txBox="1"/>
          <p:nvPr/>
        </p:nvSpPr>
        <p:spPr>
          <a:xfrm>
            <a:off x="3750000" y="1000000"/>
            <a:ext cx="5150000" cy="1147750"/>
          </a:xfrm>
          <a:prstGeom prst="rect">
            <a:avLst/>
          </a:prstGeom>
          <a:noFill/>
        </p:spPr>
        <p:txBody>
          <a:bodyPr wrap="square" anchor="t" lIns="45720" rIns="45720">
            <a:spAutoFit/>
          </a:bodyPr>
          <a:lstStyle/>
          <a:p>
            <a:pPr algn="l"/>
            <a:r>
              <a:rPr sz="1100" b="0" i="0">
                <a:solidFill>
                  <a:srgbClr val="000000"/>
                </a:solidFill>
                <a:latin typeface="Calibri"/>
              </a:rPr>
              <a:t>In an experiment to test the effects of alcohol on the reaction times of people, a group of 10 students took part in the experiment. The students were asked to react to a light going on by pushing a switch that would switch it off again. Their reaction times were automatically recorded. After the students had each drunk one pint of beer the experiment was repeated. The results are shown below.</a:t>
            </a:r>
          </a:p>
        </p:txBody>
      </p:sp>
      <p:sp>
        <p:nvSpPr>
          <p:cNvPr id="7" name="Rectangle 6"/>
          <p:cNvSpPr/>
          <p:nvPr/>
        </p:nvSpPr>
        <p:spPr>
          <a:xfrm>
            <a:off x="3750000" y="2142604"/>
            <a:ext cx="85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1">
                <a:solidFill>
                  <a:srgbClr val="000000"/>
                </a:solidFill>
                <a:latin typeface="Calibri"/>
              </a:rPr>
              <a:t>Student</a:t>
            </a:r>
          </a:p>
        </p:txBody>
      </p:sp>
      <p:sp>
        <p:nvSpPr>
          <p:cNvPr id="8" name="Rectangle 7"/>
          <p:cNvSpPr/>
          <p:nvPr/>
        </p:nvSpPr>
        <p:spPr>
          <a:xfrm>
            <a:off x="4600000" y="2142604"/>
            <a:ext cx="33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1">
                <a:solidFill>
                  <a:srgbClr val="000000"/>
                </a:solidFill>
                <a:latin typeface="Calibri"/>
              </a:rPr>
              <a:t>A</a:t>
            </a:r>
          </a:p>
        </p:txBody>
      </p:sp>
      <p:sp>
        <p:nvSpPr>
          <p:cNvPr id="9" name="Rectangle 8"/>
          <p:cNvSpPr/>
          <p:nvPr/>
        </p:nvSpPr>
        <p:spPr>
          <a:xfrm>
            <a:off x="4930000" y="2142604"/>
            <a:ext cx="33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1">
                <a:solidFill>
                  <a:srgbClr val="000000"/>
                </a:solidFill>
                <a:latin typeface="Calibri"/>
              </a:rPr>
              <a:t>B</a:t>
            </a:r>
          </a:p>
        </p:txBody>
      </p:sp>
      <p:sp>
        <p:nvSpPr>
          <p:cNvPr id="10" name="Rectangle 9"/>
          <p:cNvSpPr/>
          <p:nvPr/>
        </p:nvSpPr>
        <p:spPr>
          <a:xfrm>
            <a:off x="5260000" y="2142604"/>
            <a:ext cx="33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1">
                <a:solidFill>
                  <a:srgbClr val="000000"/>
                </a:solidFill>
                <a:latin typeface="Calibri"/>
              </a:rPr>
              <a:t>C</a:t>
            </a:r>
          </a:p>
        </p:txBody>
      </p:sp>
      <p:sp>
        <p:nvSpPr>
          <p:cNvPr id="11" name="Rectangle 10"/>
          <p:cNvSpPr/>
          <p:nvPr/>
        </p:nvSpPr>
        <p:spPr>
          <a:xfrm>
            <a:off x="5590000" y="2142604"/>
            <a:ext cx="33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1">
                <a:solidFill>
                  <a:srgbClr val="000000"/>
                </a:solidFill>
                <a:latin typeface="Calibri"/>
              </a:rPr>
              <a:t>D</a:t>
            </a:r>
          </a:p>
        </p:txBody>
      </p:sp>
      <p:sp>
        <p:nvSpPr>
          <p:cNvPr id="12" name="Rectangle 11"/>
          <p:cNvSpPr/>
          <p:nvPr/>
        </p:nvSpPr>
        <p:spPr>
          <a:xfrm>
            <a:off x="5920000" y="2142604"/>
            <a:ext cx="33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1">
                <a:solidFill>
                  <a:srgbClr val="000000"/>
                </a:solidFill>
                <a:latin typeface="Calibri"/>
              </a:rPr>
              <a:t>E</a:t>
            </a:r>
          </a:p>
        </p:txBody>
      </p:sp>
      <p:sp>
        <p:nvSpPr>
          <p:cNvPr id="13" name="Rectangle 12"/>
          <p:cNvSpPr/>
          <p:nvPr/>
        </p:nvSpPr>
        <p:spPr>
          <a:xfrm>
            <a:off x="6250000" y="2142604"/>
            <a:ext cx="33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1">
                <a:solidFill>
                  <a:srgbClr val="000000"/>
                </a:solidFill>
                <a:latin typeface="Calibri"/>
              </a:rPr>
              <a:t>F</a:t>
            </a:r>
          </a:p>
        </p:txBody>
      </p:sp>
      <p:sp>
        <p:nvSpPr>
          <p:cNvPr id="14" name="Rectangle 13"/>
          <p:cNvSpPr/>
          <p:nvPr/>
        </p:nvSpPr>
        <p:spPr>
          <a:xfrm>
            <a:off x="6580000" y="2142604"/>
            <a:ext cx="33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1">
                <a:solidFill>
                  <a:srgbClr val="000000"/>
                </a:solidFill>
                <a:latin typeface="Calibri"/>
              </a:rPr>
              <a:t>G</a:t>
            </a:r>
          </a:p>
        </p:txBody>
      </p:sp>
      <p:sp>
        <p:nvSpPr>
          <p:cNvPr id="15" name="Rectangle 14"/>
          <p:cNvSpPr/>
          <p:nvPr/>
        </p:nvSpPr>
        <p:spPr>
          <a:xfrm>
            <a:off x="6910000" y="2142604"/>
            <a:ext cx="33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1">
                <a:solidFill>
                  <a:srgbClr val="000000"/>
                </a:solidFill>
                <a:latin typeface="Calibri"/>
              </a:rPr>
              <a:t>H</a:t>
            </a:r>
          </a:p>
        </p:txBody>
      </p:sp>
      <p:sp>
        <p:nvSpPr>
          <p:cNvPr id="16" name="Rectangle 15"/>
          <p:cNvSpPr/>
          <p:nvPr/>
        </p:nvSpPr>
        <p:spPr>
          <a:xfrm>
            <a:off x="7240000" y="2142604"/>
            <a:ext cx="33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1">
                <a:solidFill>
                  <a:srgbClr val="000000"/>
                </a:solidFill>
                <a:latin typeface="Calibri"/>
              </a:rPr>
              <a:t>I</a:t>
            </a:r>
          </a:p>
        </p:txBody>
      </p:sp>
      <p:sp>
        <p:nvSpPr>
          <p:cNvPr id="17" name="Rectangle 16"/>
          <p:cNvSpPr/>
          <p:nvPr/>
        </p:nvSpPr>
        <p:spPr>
          <a:xfrm>
            <a:off x="7570000" y="2142604"/>
            <a:ext cx="33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1">
                <a:solidFill>
                  <a:srgbClr val="000000"/>
                </a:solidFill>
                <a:latin typeface="Calibri"/>
              </a:rPr>
              <a:t>J</a:t>
            </a:r>
          </a:p>
        </p:txBody>
      </p:sp>
      <p:sp>
        <p:nvSpPr>
          <p:cNvPr id="18" name="Rectangle 17"/>
          <p:cNvSpPr/>
          <p:nvPr/>
        </p:nvSpPr>
        <p:spPr>
          <a:xfrm>
            <a:off x="3750000" y="2352604"/>
            <a:ext cx="85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Before (s)</a:t>
            </a:r>
          </a:p>
        </p:txBody>
      </p:sp>
      <p:sp>
        <p:nvSpPr>
          <p:cNvPr id="19" name="Rectangle 18"/>
          <p:cNvSpPr/>
          <p:nvPr/>
        </p:nvSpPr>
        <p:spPr>
          <a:xfrm>
            <a:off x="4600000" y="2352604"/>
            <a:ext cx="33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0.8</a:t>
            </a:r>
          </a:p>
        </p:txBody>
      </p:sp>
      <p:sp>
        <p:nvSpPr>
          <p:cNvPr id="20" name="Rectangle 19"/>
          <p:cNvSpPr/>
          <p:nvPr/>
        </p:nvSpPr>
        <p:spPr>
          <a:xfrm>
            <a:off x="4930000" y="2352604"/>
            <a:ext cx="33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0.2</a:t>
            </a:r>
          </a:p>
        </p:txBody>
      </p:sp>
      <p:sp>
        <p:nvSpPr>
          <p:cNvPr id="21" name="Rectangle 20"/>
          <p:cNvSpPr/>
          <p:nvPr/>
        </p:nvSpPr>
        <p:spPr>
          <a:xfrm>
            <a:off x="5260000" y="2352604"/>
            <a:ext cx="33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0.4</a:t>
            </a:r>
          </a:p>
        </p:txBody>
      </p:sp>
      <p:sp>
        <p:nvSpPr>
          <p:cNvPr id="22" name="Rectangle 21"/>
          <p:cNvSpPr/>
          <p:nvPr/>
        </p:nvSpPr>
        <p:spPr>
          <a:xfrm>
            <a:off x="5590000" y="2352604"/>
            <a:ext cx="33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0.6</a:t>
            </a:r>
          </a:p>
        </p:txBody>
      </p:sp>
      <p:sp>
        <p:nvSpPr>
          <p:cNvPr id="23" name="Rectangle 22"/>
          <p:cNvSpPr/>
          <p:nvPr/>
        </p:nvSpPr>
        <p:spPr>
          <a:xfrm>
            <a:off x="5920000" y="2352604"/>
            <a:ext cx="33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0.4</a:t>
            </a:r>
          </a:p>
        </p:txBody>
      </p:sp>
      <p:sp>
        <p:nvSpPr>
          <p:cNvPr id="24" name="Rectangle 23"/>
          <p:cNvSpPr/>
          <p:nvPr/>
        </p:nvSpPr>
        <p:spPr>
          <a:xfrm>
            <a:off x="6250000" y="2352604"/>
            <a:ext cx="33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0.6</a:t>
            </a:r>
          </a:p>
        </p:txBody>
      </p:sp>
      <p:sp>
        <p:nvSpPr>
          <p:cNvPr id="25" name="Rectangle 24"/>
          <p:cNvSpPr/>
          <p:nvPr/>
        </p:nvSpPr>
        <p:spPr>
          <a:xfrm>
            <a:off x="6580000" y="2352604"/>
            <a:ext cx="33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0.4</a:t>
            </a:r>
          </a:p>
        </p:txBody>
      </p:sp>
      <p:sp>
        <p:nvSpPr>
          <p:cNvPr id="26" name="Rectangle 25"/>
          <p:cNvSpPr/>
          <p:nvPr/>
        </p:nvSpPr>
        <p:spPr>
          <a:xfrm>
            <a:off x="6910000" y="2352604"/>
            <a:ext cx="33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0.8</a:t>
            </a:r>
          </a:p>
        </p:txBody>
      </p:sp>
      <p:sp>
        <p:nvSpPr>
          <p:cNvPr id="27" name="Rectangle 26"/>
          <p:cNvSpPr/>
          <p:nvPr/>
        </p:nvSpPr>
        <p:spPr>
          <a:xfrm>
            <a:off x="7240000" y="2352604"/>
            <a:ext cx="33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1.0</a:t>
            </a:r>
          </a:p>
        </p:txBody>
      </p:sp>
      <p:sp>
        <p:nvSpPr>
          <p:cNvPr id="28" name="Rectangle 27"/>
          <p:cNvSpPr/>
          <p:nvPr/>
        </p:nvSpPr>
        <p:spPr>
          <a:xfrm>
            <a:off x="7570000" y="2352604"/>
            <a:ext cx="33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0.9</a:t>
            </a:r>
          </a:p>
        </p:txBody>
      </p:sp>
      <p:sp>
        <p:nvSpPr>
          <p:cNvPr id="29" name="Rectangle 28"/>
          <p:cNvSpPr/>
          <p:nvPr/>
        </p:nvSpPr>
        <p:spPr>
          <a:xfrm>
            <a:off x="3750000" y="2562604"/>
            <a:ext cx="85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After (s)</a:t>
            </a:r>
          </a:p>
        </p:txBody>
      </p:sp>
      <p:sp>
        <p:nvSpPr>
          <p:cNvPr id="30" name="Rectangle 29"/>
          <p:cNvSpPr/>
          <p:nvPr/>
        </p:nvSpPr>
        <p:spPr>
          <a:xfrm>
            <a:off x="4600000" y="2562604"/>
            <a:ext cx="33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0.7</a:t>
            </a:r>
          </a:p>
        </p:txBody>
      </p:sp>
      <p:sp>
        <p:nvSpPr>
          <p:cNvPr id="31" name="Rectangle 30"/>
          <p:cNvSpPr/>
          <p:nvPr/>
        </p:nvSpPr>
        <p:spPr>
          <a:xfrm>
            <a:off x="4930000" y="2562604"/>
            <a:ext cx="33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0.5</a:t>
            </a:r>
          </a:p>
        </p:txBody>
      </p:sp>
      <p:sp>
        <p:nvSpPr>
          <p:cNvPr id="32" name="Rectangle 31"/>
          <p:cNvSpPr/>
          <p:nvPr/>
        </p:nvSpPr>
        <p:spPr>
          <a:xfrm>
            <a:off x="5260000" y="2562604"/>
            <a:ext cx="33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0.6</a:t>
            </a:r>
          </a:p>
        </p:txBody>
      </p:sp>
      <p:sp>
        <p:nvSpPr>
          <p:cNvPr id="33" name="Rectangle 32"/>
          <p:cNvSpPr/>
          <p:nvPr/>
        </p:nvSpPr>
        <p:spPr>
          <a:xfrm>
            <a:off x="5590000" y="2562604"/>
            <a:ext cx="33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0.8</a:t>
            </a:r>
          </a:p>
        </p:txBody>
      </p:sp>
      <p:sp>
        <p:nvSpPr>
          <p:cNvPr id="34" name="Rectangle 33"/>
          <p:cNvSpPr/>
          <p:nvPr/>
        </p:nvSpPr>
        <p:spPr>
          <a:xfrm>
            <a:off x="5920000" y="2562604"/>
            <a:ext cx="33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0.8</a:t>
            </a:r>
          </a:p>
        </p:txBody>
      </p:sp>
      <p:sp>
        <p:nvSpPr>
          <p:cNvPr id="35" name="Rectangle 34"/>
          <p:cNvSpPr/>
          <p:nvPr/>
        </p:nvSpPr>
        <p:spPr>
          <a:xfrm>
            <a:off x="6250000" y="2562604"/>
            <a:ext cx="33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0.6</a:t>
            </a:r>
          </a:p>
        </p:txBody>
      </p:sp>
      <p:sp>
        <p:nvSpPr>
          <p:cNvPr id="36" name="Rectangle 35"/>
          <p:cNvSpPr/>
          <p:nvPr/>
        </p:nvSpPr>
        <p:spPr>
          <a:xfrm>
            <a:off x="6580000" y="2562604"/>
            <a:ext cx="33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0.7</a:t>
            </a:r>
          </a:p>
        </p:txBody>
      </p:sp>
      <p:sp>
        <p:nvSpPr>
          <p:cNvPr id="37" name="Rectangle 36"/>
          <p:cNvSpPr/>
          <p:nvPr/>
        </p:nvSpPr>
        <p:spPr>
          <a:xfrm>
            <a:off x="6910000" y="2562604"/>
            <a:ext cx="33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0.9</a:t>
            </a:r>
          </a:p>
        </p:txBody>
      </p:sp>
      <p:sp>
        <p:nvSpPr>
          <p:cNvPr id="38" name="Rectangle 37"/>
          <p:cNvSpPr/>
          <p:nvPr/>
        </p:nvSpPr>
        <p:spPr>
          <a:xfrm>
            <a:off x="7240000" y="2562604"/>
            <a:ext cx="33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1.0</a:t>
            </a:r>
          </a:p>
        </p:txBody>
      </p:sp>
      <p:sp>
        <p:nvSpPr>
          <p:cNvPr id="39" name="Rectangle 38"/>
          <p:cNvSpPr/>
          <p:nvPr/>
        </p:nvSpPr>
        <p:spPr>
          <a:xfrm>
            <a:off x="7570000" y="2562604"/>
            <a:ext cx="33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0.7</a:t>
            </a:r>
          </a:p>
        </p:txBody>
      </p:sp>
      <p:sp>
        <p:nvSpPr>
          <p:cNvPr id="40" name="Rectangle 39"/>
          <p:cNvSpPr/>
          <p:nvPr/>
        </p:nvSpPr>
        <p:spPr>
          <a:xfrm>
            <a:off x="3750000" y="2772604"/>
            <a:ext cx="85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Difference</a:t>
            </a:r>
          </a:p>
        </p:txBody>
      </p:sp>
      <p:sp>
        <p:nvSpPr>
          <p:cNvPr id="41" name="Rectangle 40"/>
          <p:cNvSpPr/>
          <p:nvPr/>
        </p:nvSpPr>
        <p:spPr>
          <a:xfrm>
            <a:off x="4600000" y="2772604"/>
            <a:ext cx="33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
            </a:r>
          </a:p>
        </p:txBody>
      </p:sp>
      <p:sp>
        <p:nvSpPr>
          <p:cNvPr id="42" name="Rectangle 41"/>
          <p:cNvSpPr/>
          <p:nvPr/>
        </p:nvSpPr>
        <p:spPr>
          <a:xfrm>
            <a:off x="4930000" y="2772604"/>
            <a:ext cx="33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
            </a:r>
          </a:p>
        </p:txBody>
      </p:sp>
      <p:sp>
        <p:nvSpPr>
          <p:cNvPr id="43" name="Rectangle 42"/>
          <p:cNvSpPr/>
          <p:nvPr/>
        </p:nvSpPr>
        <p:spPr>
          <a:xfrm>
            <a:off x="5260000" y="2772604"/>
            <a:ext cx="33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
            </a:r>
          </a:p>
        </p:txBody>
      </p:sp>
      <p:sp>
        <p:nvSpPr>
          <p:cNvPr id="44" name="Rectangle 43"/>
          <p:cNvSpPr/>
          <p:nvPr/>
        </p:nvSpPr>
        <p:spPr>
          <a:xfrm>
            <a:off x="5590000" y="2772604"/>
            <a:ext cx="33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
            </a:r>
          </a:p>
        </p:txBody>
      </p:sp>
      <p:sp>
        <p:nvSpPr>
          <p:cNvPr id="45" name="Rectangle 44"/>
          <p:cNvSpPr/>
          <p:nvPr/>
        </p:nvSpPr>
        <p:spPr>
          <a:xfrm>
            <a:off x="5920000" y="2772604"/>
            <a:ext cx="33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
            </a:r>
          </a:p>
        </p:txBody>
      </p:sp>
      <p:sp>
        <p:nvSpPr>
          <p:cNvPr id="46" name="Rectangle 45"/>
          <p:cNvSpPr/>
          <p:nvPr/>
        </p:nvSpPr>
        <p:spPr>
          <a:xfrm>
            <a:off x="6250000" y="2772604"/>
            <a:ext cx="33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
            </a:r>
          </a:p>
        </p:txBody>
      </p:sp>
      <p:sp>
        <p:nvSpPr>
          <p:cNvPr id="47" name="Rectangle 46"/>
          <p:cNvSpPr/>
          <p:nvPr/>
        </p:nvSpPr>
        <p:spPr>
          <a:xfrm>
            <a:off x="6580000" y="2772604"/>
            <a:ext cx="33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
            </a:r>
          </a:p>
        </p:txBody>
      </p:sp>
      <p:sp>
        <p:nvSpPr>
          <p:cNvPr id="48" name="Rectangle 47"/>
          <p:cNvSpPr/>
          <p:nvPr/>
        </p:nvSpPr>
        <p:spPr>
          <a:xfrm>
            <a:off x="6910000" y="2772604"/>
            <a:ext cx="33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
            </a:r>
          </a:p>
        </p:txBody>
      </p:sp>
      <p:sp>
        <p:nvSpPr>
          <p:cNvPr id="49" name="Rectangle 48"/>
          <p:cNvSpPr/>
          <p:nvPr/>
        </p:nvSpPr>
        <p:spPr>
          <a:xfrm>
            <a:off x="7240000" y="2772604"/>
            <a:ext cx="33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
            </a:r>
          </a:p>
        </p:txBody>
      </p:sp>
      <p:sp>
        <p:nvSpPr>
          <p:cNvPr id="50" name="Rectangle 49"/>
          <p:cNvSpPr/>
          <p:nvPr/>
        </p:nvSpPr>
        <p:spPr>
          <a:xfrm>
            <a:off x="7570000" y="2772604"/>
            <a:ext cx="33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
            </a:r>
          </a:p>
        </p:txBody>
      </p:sp>
      <p:sp>
        <p:nvSpPr>
          <p:cNvPr id="51" name="TextBox 50"/>
          <p:cNvSpPr txBox="1"/>
          <p:nvPr/>
        </p:nvSpPr>
        <p:spPr>
          <a:xfrm>
            <a:off x="4600000" y="2772604"/>
            <a:ext cx="3300000" cy="210000"/>
          </a:xfrm>
          <a:prstGeom prst="rect">
            <a:avLst/>
          </a:prstGeom>
          <a:noFill/>
        </p:spPr>
        <p:txBody>
          <a:bodyPr wrap="square" anchor="t" lIns="45720" rIns="45720">
            <a:spAutoFit/>
          </a:bodyPr>
          <a:lstStyle/>
          <a:p>
            <a:pPr algn="l"/>
            <a:r>
              <a:rPr sz="900" b="0" i="0">
                <a:solidFill>
                  <a:srgbClr val="000000"/>
                </a:solidFill>
                <a:latin typeface="Calibri"/>
              </a:rPr>
              <a:t/>
            </a:r>
          </a:p>
        </p:txBody>
      </p:sp>
      <p:sp>
        <p:nvSpPr>
          <p:cNvPr id="52" name="TextBox 51"/>
          <p:cNvSpPr txBox="1"/>
          <p:nvPr/>
        </p:nvSpPr>
        <p:spPr>
          <a:xfrm>
            <a:off x="4600000" y="2772604"/>
            <a:ext cx="330000" cy="210000"/>
          </a:xfrm>
          <a:prstGeom prst="rect">
            <a:avLst/>
          </a:prstGeom>
          <a:noFill/>
        </p:spPr>
        <p:txBody>
          <a:bodyPr wrap="square" anchor="ctr" lIns="45720" rIns="45720">
            <a:spAutoFit/>
          </a:bodyPr>
          <a:lstStyle/>
          <a:p>
            <a:pPr algn="ctr"/>
            <a:r>
              <a:rPr sz="900" b="0" i="0">
                <a:solidFill>
                  <a:srgbClr val="FF0000"/>
                </a:solidFill>
                <a:latin typeface="Calibri"/>
              </a:rPr>
              <a:t>−0.1</a:t>
            </a:r>
          </a:p>
        </p:txBody>
      </p:sp>
      <p:sp>
        <p:nvSpPr>
          <p:cNvPr id="53" name="TextBox 52"/>
          <p:cNvSpPr txBox="1"/>
          <p:nvPr/>
        </p:nvSpPr>
        <p:spPr>
          <a:xfrm>
            <a:off x="4930000" y="2772604"/>
            <a:ext cx="330000" cy="210000"/>
          </a:xfrm>
          <a:prstGeom prst="rect">
            <a:avLst/>
          </a:prstGeom>
          <a:noFill/>
        </p:spPr>
        <p:txBody>
          <a:bodyPr wrap="square" anchor="ctr" lIns="45720" rIns="45720">
            <a:spAutoFit/>
          </a:bodyPr>
          <a:lstStyle/>
          <a:p>
            <a:pPr algn="ctr"/>
            <a:r>
              <a:rPr sz="900" b="0" i="0">
                <a:solidFill>
                  <a:srgbClr val="FF0000"/>
                </a:solidFill>
                <a:latin typeface="Calibri"/>
              </a:rPr>
              <a:t>0.3</a:t>
            </a:r>
          </a:p>
        </p:txBody>
      </p:sp>
      <p:sp>
        <p:nvSpPr>
          <p:cNvPr id="54" name="TextBox 53"/>
          <p:cNvSpPr txBox="1"/>
          <p:nvPr/>
        </p:nvSpPr>
        <p:spPr>
          <a:xfrm>
            <a:off x="5260000" y="2772604"/>
            <a:ext cx="330000" cy="210000"/>
          </a:xfrm>
          <a:prstGeom prst="rect">
            <a:avLst/>
          </a:prstGeom>
          <a:noFill/>
        </p:spPr>
        <p:txBody>
          <a:bodyPr wrap="square" anchor="ctr" lIns="45720" rIns="45720">
            <a:spAutoFit/>
          </a:bodyPr>
          <a:lstStyle/>
          <a:p>
            <a:pPr algn="ctr"/>
            <a:r>
              <a:rPr sz="900" b="0" i="0">
                <a:solidFill>
                  <a:srgbClr val="FF0000"/>
                </a:solidFill>
                <a:latin typeface="Calibri"/>
              </a:rPr>
              <a:t>0.2</a:t>
            </a:r>
          </a:p>
        </p:txBody>
      </p:sp>
      <p:sp>
        <p:nvSpPr>
          <p:cNvPr id="55" name="TextBox 54"/>
          <p:cNvSpPr txBox="1"/>
          <p:nvPr/>
        </p:nvSpPr>
        <p:spPr>
          <a:xfrm>
            <a:off x="5590000" y="2772604"/>
            <a:ext cx="330000" cy="210000"/>
          </a:xfrm>
          <a:prstGeom prst="rect">
            <a:avLst/>
          </a:prstGeom>
          <a:noFill/>
        </p:spPr>
        <p:txBody>
          <a:bodyPr wrap="square" anchor="ctr" lIns="45720" rIns="45720">
            <a:spAutoFit/>
          </a:bodyPr>
          <a:lstStyle/>
          <a:p>
            <a:pPr algn="ctr"/>
            <a:r>
              <a:rPr sz="900" b="0" i="0">
                <a:solidFill>
                  <a:srgbClr val="FF0000"/>
                </a:solidFill>
                <a:latin typeface="Calibri"/>
              </a:rPr>
              <a:t>0.2</a:t>
            </a:r>
          </a:p>
        </p:txBody>
      </p:sp>
      <p:sp>
        <p:nvSpPr>
          <p:cNvPr id="56" name="TextBox 55"/>
          <p:cNvSpPr txBox="1"/>
          <p:nvPr/>
        </p:nvSpPr>
        <p:spPr>
          <a:xfrm>
            <a:off x="5920000" y="2772604"/>
            <a:ext cx="330000" cy="210000"/>
          </a:xfrm>
          <a:prstGeom prst="rect">
            <a:avLst/>
          </a:prstGeom>
          <a:noFill/>
        </p:spPr>
        <p:txBody>
          <a:bodyPr wrap="square" anchor="ctr" lIns="45720" rIns="45720">
            <a:spAutoFit/>
          </a:bodyPr>
          <a:lstStyle/>
          <a:p>
            <a:pPr algn="ctr"/>
            <a:r>
              <a:rPr sz="900" b="0" i="0">
                <a:solidFill>
                  <a:srgbClr val="FF0000"/>
                </a:solidFill>
                <a:latin typeface="Calibri"/>
              </a:rPr>
              <a:t>0.4</a:t>
            </a:r>
          </a:p>
        </p:txBody>
      </p:sp>
      <p:sp>
        <p:nvSpPr>
          <p:cNvPr id="57" name="TextBox 56"/>
          <p:cNvSpPr txBox="1"/>
          <p:nvPr/>
        </p:nvSpPr>
        <p:spPr>
          <a:xfrm>
            <a:off x="6250000" y="2772604"/>
            <a:ext cx="330000" cy="210000"/>
          </a:xfrm>
          <a:prstGeom prst="rect">
            <a:avLst/>
          </a:prstGeom>
          <a:noFill/>
        </p:spPr>
        <p:txBody>
          <a:bodyPr wrap="square" anchor="ctr" lIns="45720" rIns="45720">
            <a:spAutoFit/>
          </a:bodyPr>
          <a:lstStyle/>
          <a:p>
            <a:pPr algn="ctr"/>
            <a:r>
              <a:rPr sz="900" b="0" i="0">
                <a:solidFill>
                  <a:srgbClr val="FF0000"/>
                </a:solidFill>
                <a:latin typeface="Calibri"/>
              </a:rPr>
              <a:t>0</a:t>
            </a:r>
          </a:p>
        </p:txBody>
      </p:sp>
      <p:sp>
        <p:nvSpPr>
          <p:cNvPr id="58" name="TextBox 57"/>
          <p:cNvSpPr txBox="1"/>
          <p:nvPr/>
        </p:nvSpPr>
        <p:spPr>
          <a:xfrm>
            <a:off x="6580000" y="2772604"/>
            <a:ext cx="330000" cy="210000"/>
          </a:xfrm>
          <a:prstGeom prst="rect">
            <a:avLst/>
          </a:prstGeom>
          <a:noFill/>
        </p:spPr>
        <p:txBody>
          <a:bodyPr wrap="square" anchor="ctr" lIns="45720" rIns="45720">
            <a:spAutoFit/>
          </a:bodyPr>
          <a:lstStyle/>
          <a:p>
            <a:pPr algn="ctr"/>
            <a:r>
              <a:rPr sz="900" b="0" i="0">
                <a:solidFill>
                  <a:srgbClr val="FF0000"/>
                </a:solidFill>
                <a:latin typeface="Calibri"/>
              </a:rPr>
              <a:t>0.3</a:t>
            </a:r>
          </a:p>
        </p:txBody>
      </p:sp>
      <p:sp>
        <p:nvSpPr>
          <p:cNvPr id="59" name="TextBox 58"/>
          <p:cNvSpPr txBox="1"/>
          <p:nvPr/>
        </p:nvSpPr>
        <p:spPr>
          <a:xfrm>
            <a:off x="6910000" y="2772604"/>
            <a:ext cx="330000" cy="210000"/>
          </a:xfrm>
          <a:prstGeom prst="rect">
            <a:avLst/>
          </a:prstGeom>
          <a:noFill/>
        </p:spPr>
        <p:txBody>
          <a:bodyPr wrap="square" anchor="ctr" lIns="45720" rIns="45720">
            <a:spAutoFit/>
          </a:bodyPr>
          <a:lstStyle/>
          <a:p>
            <a:pPr algn="ctr"/>
            <a:r>
              <a:rPr sz="900" b="0" i="0">
                <a:solidFill>
                  <a:srgbClr val="FF0000"/>
                </a:solidFill>
                <a:latin typeface="Calibri"/>
              </a:rPr>
              <a:t>0.1</a:t>
            </a:r>
          </a:p>
        </p:txBody>
      </p:sp>
      <p:sp>
        <p:nvSpPr>
          <p:cNvPr id="60" name="TextBox 59"/>
          <p:cNvSpPr txBox="1"/>
          <p:nvPr/>
        </p:nvSpPr>
        <p:spPr>
          <a:xfrm>
            <a:off x="7240000" y="2772604"/>
            <a:ext cx="330000" cy="210000"/>
          </a:xfrm>
          <a:prstGeom prst="rect">
            <a:avLst/>
          </a:prstGeom>
          <a:noFill/>
        </p:spPr>
        <p:txBody>
          <a:bodyPr wrap="square" anchor="ctr" lIns="45720" rIns="45720">
            <a:spAutoFit/>
          </a:bodyPr>
          <a:lstStyle/>
          <a:p>
            <a:pPr algn="ctr"/>
            <a:r>
              <a:rPr sz="900" b="0" i="0">
                <a:solidFill>
                  <a:srgbClr val="FF0000"/>
                </a:solidFill>
                <a:latin typeface="Calibri"/>
              </a:rPr>
              <a:t>0</a:t>
            </a:r>
          </a:p>
        </p:txBody>
      </p:sp>
      <p:sp>
        <p:nvSpPr>
          <p:cNvPr id="61" name="TextBox 60"/>
          <p:cNvSpPr txBox="1"/>
          <p:nvPr/>
        </p:nvSpPr>
        <p:spPr>
          <a:xfrm>
            <a:off x="7570000" y="2772604"/>
            <a:ext cx="330000" cy="210000"/>
          </a:xfrm>
          <a:prstGeom prst="rect">
            <a:avLst/>
          </a:prstGeom>
          <a:noFill/>
        </p:spPr>
        <p:txBody>
          <a:bodyPr wrap="square" anchor="ctr" lIns="45720" rIns="45720">
            <a:spAutoFit/>
          </a:bodyPr>
          <a:lstStyle/>
          <a:p>
            <a:pPr algn="ctr"/>
            <a:r>
              <a:rPr sz="900" b="0" i="0">
                <a:solidFill>
                  <a:srgbClr val="FF0000"/>
                </a:solidFill>
                <a:latin typeface="Calibri"/>
              </a:rPr>
              <a:t>−0.2</a:t>
            </a:r>
          </a:p>
        </p:txBody>
      </p:sp>
      <p:sp>
        <p:nvSpPr>
          <p:cNvPr id="62" name="TextBox 61"/>
          <p:cNvSpPr txBox="1"/>
          <p:nvPr/>
        </p:nvSpPr>
        <p:spPr>
          <a:xfrm>
            <a:off x="3750000" y="3032604"/>
            <a:ext cx="5150000" cy="449250"/>
          </a:xfrm>
          <a:prstGeom prst="rect">
            <a:avLst/>
          </a:prstGeom>
          <a:noFill/>
        </p:spPr>
        <p:txBody>
          <a:bodyPr wrap="square" anchor="t" lIns="45720" rIns="45720">
            <a:spAutoFit/>
          </a:bodyPr>
          <a:lstStyle/>
          <a:p>
            <a:pPr algn="l"/>
            <a:r>
              <a:rPr sz="1100" b="0" i="0">
                <a:solidFill>
                  <a:srgbClr val="000000"/>
                </a:solidFill>
                <a:latin typeface="Calibri"/>
              </a:rPr>
              <a:t>Test, at the 5% significance level, whether or not the consumption of a pint of beer increased the students’ reaction times.</a:t>
            </a:r>
          </a:p>
        </p:txBody>
      </p:sp>
      <p:sp>
        <p:nvSpPr>
          <p:cNvPr id="63" name="TextBox 62"/>
          <p:cNvSpPr txBox="1"/>
          <p:nvPr/>
        </p:nvSpPr>
        <p:spPr>
          <a:xfrm>
            <a:off x="3750000" y="3493472"/>
            <a:ext cx="3300000" cy="181610"/>
          </a:xfrm>
          <a:prstGeom prst="rect">
            <a:avLst/>
          </a:prstGeom>
          <a:noFill/>
        </p:spPr>
        <p:txBody>
          <a:bodyPr wrap="square" anchor="t" lIns="45720" rIns="45720">
            <a:spAutoFit/>
          </a:bodyPr>
          <a:lstStyle/>
          <a:p>
            <a:pPr algn="l"/>
            <a:r>
              <a:rPr sz="1100" b="0" i="0">
                <a:solidFill>
                  <a:srgbClr val="000000"/>
                </a:solidFill>
                <a:latin typeface="Calibri"/>
              </a:rPr>
              <a:t>d = after − before</a:t>
            </a:r>
          </a:p>
        </p:txBody>
      </p:sp>
      <p:sp>
        <p:nvSpPr>
          <p:cNvPr id="64" name="TextBox 63"/>
          <p:cNvSpPr txBox="1"/>
          <p:nvPr/>
        </p:nvSpPr>
        <p:spPr>
          <a:xfrm>
            <a:off x="7110000" y="3493472"/>
            <a:ext cx="1700000" cy="202875"/>
          </a:xfrm>
          <a:prstGeom prst="rect">
            <a:avLst/>
          </a:prstGeom>
          <a:noFill/>
        </p:spPr>
        <p:txBody>
          <a:bodyPr wrap="square" anchor="t" lIns="45720" rIns="45720">
            <a:spAutoFit/>
          </a:bodyPr>
          <a:lstStyle/>
          <a:p>
            <a:pPr algn="l"/>
            <a:r>
              <a:rPr sz="900" b="0" i="0">
                <a:solidFill>
                  <a:srgbClr val="FF0000"/>
                </a:solidFill>
                <a:latin typeface="Calibri"/>
              </a:rPr>
              <a:t>Differences in the table</a:t>
            </a:r>
          </a:p>
        </p:txBody>
      </p:sp>
      <p:sp>
        <p:nvSpPr>
          <p:cNvPr id="65" name="TextBox 64"/>
          <p:cNvSpPr txBox="1"/>
          <p:nvPr/>
        </p:nvSpPr>
        <p:spPr>
          <a:xfrm>
            <a:off x="3750000" y="3675082"/>
            <a:ext cx="3300000" cy="181610"/>
          </a:xfrm>
          <a:prstGeom prst="rect">
            <a:avLst/>
          </a:prstGeom>
          <a:noFill/>
        </p:spPr>
        <p:txBody>
          <a:bodyPr wrap="square" anchor="t" lIns="45720" rIns="45720">
            <a:spAutoFit/>
          </a:bodyPr>
          <a:lstStyle/>
          <a:p>
            <a:pPr algn="l"/>
            <a:r>
              <a:rPr sz="1100" b="0" i="0">
                <a:solidFill>
                  <a:srgbClr val="000000"/>
                </a:solidFill>
                <a:latin typeface="Calibri"/>
              </a:rPr>
              <a:t>H₀: μ = 0    H₁: μ &gt; 0</a:t>
            </a:r>
          </a:p>
        </p:txBody>
      </p:sp>
      <p:sp>
        <p:nvSpPr>
          <p:cNvPr id="66" name="TextBox 65"/>
          <p:cNvSpPr txBox="1"/>
          <p:nvPr/>
        </p:nvSpPr>
        <p:spPr>
          <a:xfrm>
            <a:off x="7110000" y="3675082"/>
            <a:ext cx="1700000" cy="202875"/>
          </a:xfrm>
          <a:prstGeom prst="rect">
            <a:avLst/>
          </a:prstGeom>
          <a:noFill/>
        </p:spPr>
        <p:txBody>
          <a:bodyPr wrap="square" anchor="t" lIns="45720" rIns="45720">
            <a:spAutoFit/>
          </a:bodyPr>
          <a:lstStyle/>
          <a:p>
            <a:pPr algn="l"/>
            <a:r>
              <a:rPr sz="900" b="0" i="0">
                <a:solidFill>
                  <a:srgbClr val="FF0000"/>
                </a:solidFill>
                <a:latin typeface="Calibri"/>
              </a:rPr>
              <a:t>μ = mean difference</a:t>
            </a:r>
          </a:p>
        </p:txBody>
      </p:sp>
      <p:sp>
        <p:nvSpPr>
          <p:cNvPr id="67" name="TextBox 66"/>
          <p:cNvSpPr txBox="1"/>
          <p:nvPr/>
        </p:nvSpPr>
        <p:spPr>
          <a:xfrm>
            <a:off x="3750000" y="3856692"/>
            <a:ext cx="3300000" cy="181610"/>
          </a:xfrm>
          <a:prstGeom prst="rect">
            <a:avLst/>
          </a:prstGeom>
          <a:noFill/>
        </p:spPr>
        <p:txBody>
          <a:bodyPr wrap="square" anchor="t" lIns="45720" rIns="45720">
            <a:spAutoFit/>
          </a:bodyPr>
          <a:lstStyle/>
          <a:p>
            <a:pPr algn="l"/>
            <a:r>
              <a:rPr sz="1100" b="0" i="0">
                <a:solidFill>
                  <a:srgbClr val="000000"/>
                </a:solidFill>
                <a:latin typeface="Calibri"/>
              </a:rPr>
              <a:t>Significance level 0.05 (one-tailed),  ν = 9</a:t>
            </a:r>
          </a:p>
        </p:txBody>
      </p:sp>
      <p:sp>
        <p:nvSpPr>
          <p:cNvPr id="68" name="TextBox 67"/>
          <p:cNvSpPr txBox="1"/>
          <p:nvPr/>
        </p:nvSpPr>
        <p:spPr>
          <a:xfrm>
            <a:off x="3750000" y="4038302"/>
            <a:ext cx="3300000" cy="363220"/>
          </a:xfrm>
          <a:prstGeom prst="rect">
            <a:avLst/>
          </a:prstGeom>
          <a:noFill/>
        </p:spPr>
        <p:txBody>
          <a:bodyPr wrap="square" anchor="t" lIns="45720" rIns="45720">
            <a:spAutoFit/>
          </a:bodyPr>
          <a:lstStyle/>
          <a:p>
            <a:pPr algn="l"/>
            <a:r>
              <a:rPr sz="1100" b="0" i="0">
                <a:solidFill>
                  <a:srgbClr val="000000"/>
                </a:solidFill>
                <a:latin typeface="Calibri"/>
              </a:rPr>
              <a:t>Critical value t₉(0.05) = 1.833: critical region t ≥ 1.833</a:t>
            </a:r>
          </a:p>
        </p:txBody>
      </p:sp>
      <p:sp>
        <p:nvSpPr>
          <p:cNvPr id="69" name="TextBox 68"/>
          <p:cNvSpPr txBox="1"/>
          <p:nvPr/>
        </p:nvSpPr>
        <p:spPr>
          <a:xfrm>
            <a:off x="3750000" y="4401522"/>
            <a:ext cx="3300000" cy="181610"/>
          </a:xfrm>
          <a:prstGeom prst="rect">
            <a:avLst/>
          </a:prstGeom>
          <a:noFill/>
        </p:spPr>
        <p:txBody>
          <a:bodyPr wrap="square" anchor="t" lIns="45720" rIns="45720">
            <a:spAutoFit/>
          </a:bodyPr>
          <a:lstStyle/>
          <a:p>
            <a:pPr algn="l"/>
            <a:r>
              <a:rPr sz="1100" b="0" i="0">
                <a:solidFill>
                  <a:srgbClr val="000000"/>
                </a:solidFill>
                <a:latin typeface="Calibri"/>
              </a:rPr>
              <a:t>Σd = 1.2, d̄ = 0.12, Σd² = 0.48</a:t>
            </a:r>
          </a:p>
        </p:txBody>
      </p:sp>
      <p:pic>
        <p:nvPicPr>
          <p:cNvPr id="70" name="Picture 69" descr="m_ex8a.png"/>
          <p:cNvPicPr>
            <a:picLocks noChangeAspect="1"/>
          </p:cNvPicPr>
          <p:nvPr/>
        </p:nvPicPr>
        <p:blipFill>
          <a:blip r:embed="rId3"/>
          <a:stretch>
            <a:fillRect/>
          </a:stretch>
        </p:blipFill>
        <p:spPr>
          <a:xfrm>
            <a:off x="3750000" y="4633132"/>
            <a:ext cx="2390069" cy="380000"/>
          </a:xfrm>
          <a:prstGeom prst="rect">
            <a:avLst/>
          </a:prstGeom>
        </p:spPr>
      </p:pic>
      <p:pic>
        <p:nvPicPr>
          <p:cNvPr id="71" name="Picture 70" descr="m_ex8b.png"/>
          <p:cNvPicPr>
            <a:picLocks noChangeAspect="1"/>
          </p:cNvPicPr>
          <p:nvPr/>
        </p:nvPicPr>
        <p:blipFill>
          <a:blip r:embed="rId4"/>
          <a:stretch>
            <a:fillRect/>
          </a:stretch>
        </p:blipFill>
        <p:spPr>
          <a:xfrm>
            <a:off x="3750000" y="5123132"/>
            <a:ext cx="1956688" cy="400000"/>
          </a:xfrm>
          <a:prstGeom prst="rect">
            <a:avLst/>
          </a:prstGeom>
        </p:spPr>
      </p:pic>
      <p:sp>
        <p:nvSpPr>
          <p:cNvPr id="72" name="TextBox 71"/>
          <p:cNvSpPr txBox="1"/>
          <p:nvPr/>
        </p:nvSpPr>
        <p:spPr>
          <a:xfrm>
            <a:off x="3750000" y="5583132"/>
            <a:ext cx="3300000" cy="181610"/>
          </a:xfrm>
          <a:prstGeom prst="rect">
            <a:avLst/>
          </a:prstGeom>
          <a:noFill/>
        </p:spPr>
        <p:txBody>
          <a:bodyPr wrap="square" anchor="t" lIns="45720" rIns="45720">
            <a:spAutoFit/>
          </a:bodyPr>
          <a:lstStyle/>
          <a:p>
            <a:pPr algn="l"/>
            <a:r>
              <a:rPr sz="1100" b="0" i="0">
                <a:solidFill>
                  <a:srgbClr val="000000"/>
                </a:solidFill>
                <a:latin typeface="Calibri"/>
              </a:rPr>
              <a:t>1.964 &gt; 1.833: significant, reject H₀</a:t>
            </a:r>
          </a:p>
        </p:txBody>
      </p:sp>
      <p:sp>
        <p:nvSpPr>
          <p:cNvPr id="73" name="TextBox 72"/>
          <p:cNvSpPr txBox="1"/>
          <p:nvPr/>
        </p:nvSpPr>
        <p:spPr>
          <a:xfrm>
            <a:off x="3750000" y="5764742"/>
            <a:ext cx="3300000" cy="363220"/>
          </a:xfrm>
          <a:prstGeom prst="rect">
            <a:avLst/>
          </a:prstGeom>
          <a:noFill/>
        </p:spPr>
        <p:txBody>
          <a:bodyPr wrap="square" anchor="t" lIns="45720" rIns="45720">
            <a:spAutoFit/>
          </a:bodyPr>
          <a:lstStyle/>
          <a:p>
            <a:pPr algn="l"/>
            <a:r>
              <a:rPr sz="1100" b="0" i="0">
                <a:solidFill>
                  <a:srgbClr val="FF0000"/>
                </a:solidFill>
                <a:latin typeface="Calibri"/>
              </a:rPr>
              <a:t>There is evidence that drinking a pint of beer increased the students’ reaction times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6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70"/>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71"/>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72"/>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64"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51" grpId="0" animBg="1"/>
      <p:bldP spid="65" grpId="0" animBg="1"/>
      <p:bldP spid="66" grpId="0" animBg="1"/>
      <p:bldP spid="67" grpId="0" animBg="1"/>
      <p:bldP spid="68" grpId="0" animBg="1"/>
      <p:bldP spid="69" grpId="0" animBg="1"/>
      <p:bldP spid="72" grpId="0" animBg="1"/>
      <p:bldP spid="73" grpId="0" animBg="1"/>
    </p:bldLst>
  </p:timing>
</p:sld>
</file>

<file path=ppt/slides/slide4.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3200" b="0" i="0">
                <a:solidFill>
                  <a:srgbClr val="000000"/>
                </a:solidFill>
                <a:latin typeface="Calibri"/>
              </a:rPr>
              <a:t>The Paired t-Test</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7C</a:t>
            </a:r>
          </a:p>
        </p:txBody>
      </p:sp>
      <p:sp>
        <p:nvSpPr>
          <p:cNvPr id="4" name="TextBox 3"/>
          <p:cNvSpPr txBox="1"/>
          <p:nvPr/>
        </p:nvSpPr>
        <p:spPr>
          <a:xfrm>
            <a:off x="250000" y="1000000"/>
            <a:ext cx="3300000" cy="5200000"/>
          </a:xfrm>
          <a:prstGeom prst="rect">
            <a:avLst/>
          </a:prstGeom>
          <a:noFill/>
        </p:spPr>
        <p:txBody>
          <a:bodyPr wrap="square" anchor="t" lIns="45720" rIns="45720">
            <a:spAutoFit/>
          </a:bodyPr>
          <a:lstStyle/>
          <a:p>
            <a:pPr algn="ctr"/>
            <a:r>
              <a:rPr sz="1200" b="1" i="0">
                <a:solidFill>
                  <a:srgbClr val="000000"/>
                </a:solidFill>
                <a:latin typeface="Calibri"/>
              </a:rPr>
              <a:t>For a two-tailed paired t-test, H₁: μ ≠ 0 and the critical region is in two parts</a:t>
            </a:r>
          </a:p>
          <a:p>
            <a:pPr algn="ctr"/>
            <a:r>
              <a:rPr sz="1200" b="0" i="0">
                <a:solidFill>
                  <a:srgbClr val="000000"/>
                </a:solidFill>
                <a:latin typeface="Calibri"/>
              </a:rPr>
              <a:t/>
            </a:r>
          </a:p>
          <a:p>
            <a:pPr algn="ctr"/>
            <a:r>
              <a:rPr sz="1200" b="0" i="0">
                <a:solidFill>
                  <a:srgbClr val="000000"/>
                </a:solidFill>
                <a:latin typeface="Calibri"/>
              </a:rPr>
              <a:t>Always state whether you accept or reject H₀ and draw a conclusion in context</a:t>
            </a:r>
          </a:p>
        </p:txBody>
      </p:sp>
      <p:sp>
        <p:nvSpPr>
          <p:cNvPr id="5" name="TextBox 4"/>
          <p:cNvSpPr txBox="1"/>
          <p:nvPr/>
        </p:nvSpPr>
        <p:spPr>
          <a:xfrm>
            <a:off x="3750000" y="1000000"/>
            <a:ext cx="5150000" cy="623875"/>
          </a:xfrm>
          <a:prstGeom prst="rect">
            <a:avLst/>
          </a:prstGeom>
          <a:noFill/>
        </p:spPr>
        <p:txBody>
          <a:bodyPr wrap="square" anchor="t" lIns="45720" rIns="45720">
            <a:spAutoFit/>
          </a:bodyPr>
          <a:lstStyle/>
          <a:p>
            <a:pPr algn="l"/>
            <a:r>
              <a:rPr sz="1100" b="0" i="0">
                <a:solidFill>
                  <a:srgbClr val="000000"/>
                </a:solidFill>
                <a:latin typeface="Calibri"/>
              </a:rPr>
              <a:t>In order to compare two methods of measuring the hardness of metals, readings of Brinell hardness were taken using each method for 8 different metal specimens.</a:t>
            </a:r>
          </a:p>
        </p:txBody>
      </p:sp>
      <p:sp>
        <p:nvSpPr>
          <p:cNvPr id="6" name="Rectangle 5"/>
          <p:cNvSpPr/>
          <p:nvPr/>
        </p:nvSpPr>
        <p:spPr>
          <a:xfrm>
            <a:off x="3750000" y="1631302"/>
            <a:ext cx="135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1">
                <a:solidFill>
                  <a:srgbClr val="000000"/>
                </a:solidFill>
                <a:latin typeface="Calibri"/>
              </a:rPr>
              <a:t>Material</a:t>
            </a:r>
          </a:p>
        </p:txBody>
      </p:sp>
      <p:sp>
        <p:nvSpPr>
          <p:cNvPr id="7" name="Rectangle 6"/>
          <p:cNvSpPr/>
          <p:nvPr/>
        </p:nvSpPr>
        <p:spPr>
          <a:xfrm>
            <a:off x="5100000" y="1631302"/>
            <a:ext cx="75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1">
                <a:solidFill>
                  <a:srgbClr val="000000"/>
                </a:solidFill>
                <a:latin typeface="Calibri"/>
              </a:rPr>
              <a:t>Method A</a:t>
            </a:r>
          </a:p>
        </p:txBody>
      </p:sp>
      <p:sp>
        <p:nvSpPr>
          <p:cNvPr id="8" name="Rectangle 7"/>
          <p:cNvSpPr/>
          <p:nvPr/>
        </p:nvSpPr>
        <p:spPr>
          <a:xfrm>
            <a:off x="5850000" y="1631302"/>
            <a:ext cx="75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1">
                <a:solidFill>
                  <a:srgbClr val="000000"/>
                </a:solidFill>
                <a:latin typeface="Calibri"/>
              </a:rPr>
              <a:t>Method B</a:t>
            </a:r>
          </a:p>
        </p:txBody>
      </p:sp>
      <p:sp>
        <p:nvSpPr>
          <p:cNvPr id="9" name="Rectangle 8"/>
          <p:cNvSpPr/>
          <p:nvPr/>
        </p:nvSpPr>
        <p:spPr>
          <a:xfrm>
            <a:off x="6600000" y="1631302"/>
            <a:ext cx="45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1">
                <a:solidFill>
                  <a:srgbClr val="000000"/>
                </a:solidFill>
                <a:latin typeface="Calibri"/>
              </a:rPr>
              <a:t>d</a:t>
            </a:r>
          </a:p>
        </p:txBody>
      </p:sp>
      <p:sp>
        <p:nvSpPr>
          <p:cNvPr id="10" name="Rectangle 9"/>
          <p:cNvSpPr/>
          <p:nvPr/>
        </p:nvSpPr>
        <p:spPr>
          <a:xfrm>
            <a:off x="3750000" y="1831302"/>
            <a:ext cx="135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Aluminium</a:t>
            </a:r>
          </a:p>
        </p:txBody>
      </p:sp>
      <p:sp>
        <p:nvSpPr>
          <p:cNvPr id="11" name="Rectangle 10"/>
          <p:cNvSpPr/>
          <p:nvPr/>
        </p:nvSpPr>
        <p:spPr>
          <a:xfrm>
            <a:off x="5100000" y="1831302"/>
            <a:ext cx="75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29</a:t>
            </a:r>
          </a:p>
        </p:txBody>
      </p:sp>
      <p:sp>
        <p:nvSpPr>
          <p:cNvPr id="12" name="Rectangle 11"/>
          <p:cNvSpPr/>
          <p:nvPr/>
        </p:nvSpPr>
        <p:spPr>
          <a:xfrm>
            <a:off x="5850000" y="1831302"/>
            <a:ext cx="75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31</a:t>
            </a:r>
          </a:p>
        </p:txBody>
      </p:sp>
      <p:sp>
        <p:nvSpPr>
          <p:cNvPr id="13" name="Rectangle 12"/>
          <p:cNvSpPr/>
          <p:nvPr/>
        </p:nvSpPr>
        <p:spPr>
          <a:xfrm>
            <a:off x="6600000" y="1831302"/>
            <a:ext cx="45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
            </a:r>
          </a:p>
        </p:txBody>
      </p:sp>
      <p:sp>
        <p:nvSpPr>
          <p:cNvPr id="14" name="Rectangle 13"/>
          <p:cNvSpPr/>
          <p:nvPr/>
        </p:nvSpPr>
        <p:spPr>
          <a:xfrm>
            <a:off x="3750000" y="2031302"/>
            <a:ext cx="135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Magnesium alloy</a:t>
            </a:r>
          </a:p>
        </p:txBody>
      </p:sp>
      <p:sp>
        <p:nvSpPr>
          <p:cNvPr id="15" name="Rectangle 14"/>
          <p:cNvSpPr/>
          <p:nvPr/>
        </p:nvSpPr>
        <p:spPr>
          <a:xfrm>
            <a:off x="5100000" y="2031302"/>
            <a:ext cx="75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64</a:t>
            </a:r>
          </a:p>
        </p:txBody>
      </p:sp>
      <p:sp>
        <p:nvSpPr>
          <p:cNvPr id="16" name="Rectangle 15"/>
          <p:cNvSpPr/>
          <p:nvPr/>
        </p:nvSpPr>
        <p:spPr>
          <a:xfrm>
            <a:off x="5850000" y="2031302"/>
            <a:ext cx="75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63</a:t>
            </a:r>
          </a:p>
        </p:txBody>
      </p:sp>
      <p:sp>
        <p:nvSpPr>
          <p:cNvPr id="17" name="Rectangle 16"/>
          <p:cNvSpPr/>
          <p:nvPr/>
        </p:nvSpPr>
        <p:spPr>
          <a:xfrm>
            <a:off x="6600000" y="2031302"/>
            <a:ext cx="45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
            </a:r>
          </a:p>
        </p:txBody>
      </p:sp>
      <p:sp>
        <p:nvSpPr>
          <p:cNvPr id="18" name="Rectangle 17"/>
          <p:cNvSpPr/>
          <p:nvPr/>
        </p:nvSpPr>
        <p:spPr>
          <a:xfrm>
            <a:off x="3750000" y="2231302"/>
            <a:ext cx="135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Wrought iron</a:t>
            </a:r>
          </a:p>
        </p:txBody>
      </p:sp>
      <p:sp>
        <p:nvSpPr>
          <p:cNvPr id="19" name="Rectangle 18"/>
          <p:cNvSpPr/>
          <p:nvPr/>
        </p:nvSpPr>
        <p:spPr>
          <a:xfrm>
            <a:off x="5100000" y="2231302"/>
            <a:ext cx="75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104</a:t>
            </a:r>
          </a:p>
        </p:txBody>
      </p:sp>
      <p:sp>
        <p:nvSpPr>
          <p:cNvPr id="20" name="Rectangle 19"/>
          <p:cNvSpPr/>
          <p:nvPr/>
        </p:nvSpPr>
        <p:spPr>
          <a:xfrm>
            <a:off x="5850000" y="2231302"/>
            <a:ext cx="75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105</a:t>
            </a:r>
          </a:p>
        </p:txBody>
      </p:sp>
      <p:sp>
        <p:nvSpPr>
          <p:cNvPr id="21" name="Rectangle 20"/>
          <p:cNvSpPr/>
          <p:nvPr/>
        </p:nvSpPr>
        <p:spPr>
          <a:xfrm>
            <a:off x="6600000" y="2231302"/>
            <a:ext cx="45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
            </a:r>
          </a:p>
        </p:txBody>
      </p:sp>
      <p:sp>
        <p:nvSpPr>
          <p:cNvPr id="22" name="Rectangle 21"/>
          <p:cNvSpPr/>
          <p:nvPr/>
        </p:nvSpPr>
        <p:spPr>
          <a:xfrm>
            <a:off x="3750000" y="2431302"/>
            <a:ext cx="135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Duralumin</a:t>
            </a:r>
          </a:p>
        </p:txBody>
      </p:sp>
      <p:sp>
        <p:nvSpPr>
          <p:cNvPr id="23" name="Rectangle 22"/>
          <p:cNvSpPr/>
          <p:nvPr/>
        </p:nvSpPr>
        <p:spPr>
          <a:xfrm>
            <a:off x="5100000" y="2431302"/>
            <a:ext cx="75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116</a:t>
            </a:r>
          </a:p>
        </p:txBody>
      </p:sp>
      <p:sp>
        <p:nvSpPr>
          <p:cNvPr id="24" name="Rectangle 23"/>
          <p:cNvSpPr/>
          <p:nvPr/>
        </p:nvSpPr>
        <p:spPr>
          <a:xfrm>
            <a:off x="5850000" y="2431302"/>
            <a:ext cx="75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119</a:t>
            </a:r>
          </a:p>
        </p:txBody>
      </p:sp>
      <p:sp>
        <p:nvSpPr>
          <p:cNvPr id="25" name="Rectangle 24"/>
          <p:cNvSpPr/>
          <p:nvPr/>
        </p:nvSpPr>
        <p:spPr>
          <a:xfrm>
            <a:off x="6600000" y="2431302"/>
            <a:ext cx="45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
            </a:r>
          </a:p>
        </p:txBody>
      </p:sp>
      <p:sp>
        <p:nvSpPr>
          <p:cNvPr id="26" name="Rectangle 25"/>
          <p:cNvSpPr/>
          <p:nvPr/>
        </p:nvSpPr>
        <p:spPr>
          <a:xfrm>
            <a:off x="3750000" y="2631302"/>
            <a:ext cx="135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Mild steel</a:t>
            </a:r>
          </a:p>
        </p:txBody>
      </p:sp>
      <p:sp>
        <p:nvSpPr>
          <p:cNvPr id="27" name="Rectangle 26"/>
          <p:cNvSpPr/>
          <p:nvPr/>
        </p:nvSpPr>
        <p:spPr>
          <a:xfrm>
            <a:off x="5100000" y="2631302"/>
            <a:ext cx="75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138</a:t>
            </a:r>
          </a:p>
        </p:txBody>
      </p:sp>
      <p:sp>
        <p:nvSpPr>
          <p:cNvPr id="28" name="Rectangle 27"/>
          <p:cNvSpPr/>
          <p:nvPr/>
        </p:nvSpPr>
        <p:spPr>
          <a:xfrm>
            <a:off x="5850000" y="2631302"/>
            <a:ext cx="75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140</a:t>
            </a:r>
          </a:p>
        </p:txBody>
      </p:sp>
      <p:sp>
        <p:nvSpPr>
          <p:cNvPr id="29" name="Rectangle 28"/>
          <p:cNvSpPr/>
          <p:nvPr/>
        </p:nvSpPr>
        <p:spPr>
          <a:xfrm>
            <a:off x="6600000" y="2631302"/>
            <a:ext cx="45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
            </a:r>
          </a:p>
        </p:txBody>
      </p:sp>
      <p:sp>
        <p:nvSpPr>
          <p:cNvPr id="30" name="Rectangle 29"/>
          <p:cNvSpPr/>
          <p:nvPr/>
        </p:nvSpPr>
        <p:spPr>
          <a:xfrm>
            <a:off x="3750000" y="2831302"/>
            <a:ext cx="135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70/30 brass</a:t>
            </a:r>
          </a:p>
        </p:txBody>
      </p:sp>
      <p:sp>
        <p:nvSpPr>
          <p:cNvPr id="31" name="Rectangle 30"/>
          <p:cNvSpPr/>
          <p:nvPr/>
        </p:nvSpPr>
        <p:spPr>
          <a:xfrm>
            <a:off x="5100000" y="2831302"/>
            <a:ext cx="75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156</a:t>
            </a:r>
          </a:p>
        </p:txBody>
      </p:sp>
      <p:sp>
        <p:nvSpPr>
          <p:cNvPr id="32" name="Rectangle 31"/>
          <p:cNvSpPr/>
          <p:nvPr/>
        </p:nvSpPr>
        <p:spPr>
          <a:xfrm>
            <a:off x="5850000" y="2831302"/>
            <a:ext cx="75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156</a:t>
            </a:r>
          </a:p>
        </p:txBody>
      </p:sp>
      <p:sp>
        <p:nvSpPr>
          <p:cNvPr id="33" name="Rectangle 32"/>
          <p:cNvSpPr/>
          <p:nvPr/>
        </p:nvSpPr>
        <p:spPr>
          <a:xfrm>
            <a:off x="6600000" y="2831302"/>
            <a:ext cx="45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
            </a:r>
          </a:p>
        </p:txBody>
      </p:sp>
      <p:sp>
        <p:nvSpPr>
          <p:cNvPr id="34" name="Rectangle 33"/>
          <p:cNvSpPr/>
          <p:nvPr/>
        </p:nvSpPr>
        <p:spPr>
          <a:xfrm>
            <a:off x="3750000" y="3031302"/>
            <a:ext cx="135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Cast iron</a:t>
            </a:r>
          </a:p>
        </p:txBody>
      </p:sp>
      <p:sp>
        <p:nvSpPr>
          <p:cNvPr id="35" name="Rectangle 34"/>
          <p:cNvSpPr/>
          <p:nvPr/>
        </p:nvSpPr>
        <p:spPr>
          <a:xfrm>
            <a:off x="5100000" y="3031302"/>
            <a:ext cx="75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199</a:t>
            </a:r>
          </a:p>
        </p:txBody>
      </p:sp>
      <p:sp>
        <p:nvSpPr>
          <p:cNvPr id="36" name="Rectangle 35"/>
          <p:cNvSpPr/>
          <p:nvPr/>
        </p:nvSpPr>
        <p:spPr>
          <a:xfrm>
            <a:off x="5850000" y="3031302"/>
            <a:ext cx="75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200</a:t>
            </a:r>
          </a:p>
        </p:txBody>
      </p:sp>
      <p:sp>
        <p:nvSpPr>
          <p:cNvPr id="37" name="Rectangle 36"/>
          <p:cNvSpPr/>
          <p:nvPr/>
        </p:nvSpPr>
        <p:spPr>
          <a:xfrm>
            <a:off x="6600000" y="3031302"/>
            <a:ext cx="45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
            </a:r>
          </a:p>
        </p:txBody>
      </p:sp>
      <p:sp>
        <p:nvSpPr>
          <p:cNvPr id="38" name="Rectangle 37"/>
          <p:cNvSpPr/>
          <p:nvPr/>
        </p:nvSpPr>
        <p:spPr>
          <a:xfrm>
            <a:off x="3750000" y="3231302"/>
            <a:ext cx="135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Nickel chrome steel</a:t>
            </a:r>
          </a:p>
        </p:txBody>
      </p:sp>
      <p:sp>
        <p:nvSpPr>
          <p:cNvPr id="39" name="Rectangle 38"/>
          <p:cNvSpPr/>
          <p:nvPr/>
        </p:nvSpPr>
        <p:spPr>
          <a:xfrm>
            <a:off x="5100000" y="3231302"/>
            <a:ext cx="75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385</a:t>
            </a:r>
          </a:p>
        </p:txBody>
      </p:sp>
      <p:sp>
        <p:nvSpPr>
          <p:cNvPr id="40" name="Rectangle 39"/>
          <p:cNvSpPr/>
          <p:nvPr/>
        </p:nvSpPr>
        <p:spPr>
          <a:xfrm>
            <a:off x="5850000" y="3231302"/>
            <a:ext cx="75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386</a:t>
            </a:r>
          </a:p>
        </p:txBody>
      </p:sp>
      <p:sp>
        <p:nvSpPr>
          <p:cNvPr id="41" name="Rectangle 40"/>
          <p:cNvSpPr/>
          <p:nvPr/>
        </p:nvSpPr>
        <p:spPr>
          <a:xfrm>
            <a:off x="6600000" y="3231302"/>
            <a:ext cx="45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
            </a:r>
          </a:p>
        </p:txBody>
      </p:sp>
      <p:sp>
        <p:nvSpPr>
          <p:cNvPr id="42" name="TextBox 41"/>
          <p:cNvSpPr txBox="1"/>
          <p:nvPr/>
        </p:nvSpPr>
        <p:spPr>
          <a:xfrm>
            <a:off x="6600000" y="1831302"/>
            <a:ext cx="450000" cy="200000"/>
          </a:xfrm>
          <a:prstGeom prst="rect">
            <a:avLst/>
          </a:prstGeom>
          <a:noFill/>
        </p:spPr>
        <p:txBody>
          <a:bodyPr wrap="square" anchor="ctr" lIns="45720" rIns="45720">
            <a:spAutoFit/>
          </a:bodyPr>
          <a:lstStyle/>
          <a:p>
            <a:pPr algn="ctr"/>
            <a:r>
              <a:rPr sz="900" b="0" i="0">
                <a:solidFill>
                  <a:srgbClr val="FF0000"/>
                </a:solidFill>
                <a:latin typeface="Calibri"/>
              </a:rPr>
              <a:t>2</a:t>
            </a:r>
          </a:p>
        </p:txBody>
      </p:sp>
      <p:sp>
        <p:nvSpPr>
          <p:cNvPr id="43" name="TextBox 42"/>
          <p:cNvSpPr txBox="1"/>
          <p:nvPr/>
        </p:nvSpPr>
        <p:spPr>
          <a:xfrm>
            <a:off x="6600000" y="2031302"/>
            <a:ext cx="450000" cy="200000"/>
          </a:xfrm>
          <a:prstGeom prst="rect">
            <a:avLst/>
          </a:prstGeom>
          <a:noFill/>
        </p:spPr>
        <p:txBody>
          <a:bodyPr wrap="square" anchor="ctr" lIns="45720" rIns="45720">
            <a:spAutoFit/>
          </a:bodyPr>
          <a:lstStyle/>
          <a:p>
            <a:pPr algn="ctr"/>
            <a:r>
              <a:rPr sz="900" b="0" i="0">
                <a:solidFill>
                  <a:srgbClr val="FF0000"/>
                </a:solidFill>
                <a:latin typeface="Calibri"/>
              </a:rPr>
              <a:t>−1</a:t>
            </a:r>
          </a:p>
        </p:txBody>
      </p:sp>
      <p:sp>
        <p:nvSpPr>
          <p:cNvPr id="44" name="TextBox 43"/>
          <p:cNvSpPr txBox="1"/>
          <p:nvPr/>
        </p:nvSpPr>
        <p:spPr>
          <a:xfrm>
            <a:off x="6600000" y="2231302"/>
            <a:ext cx="450000" cy="200000"/>
          </a:xfrm>
          <a:prstGeom prst="rect">
            <a:avLst/>
          </a:prstGeom>
          <a:noFill/>
        </p:spPr>
        <p:txBody>
          <a:bodyPr wrap="square" anchor="ctr" lIns="45720" rIns="45720">
            <a:spAutoFit/>
          </a:bodyPr>
          <a:lstStyle/>
          <a:p>
            <a:pPr algn="ctr"/>
            <a:r>
              <a:rPr sz="900" b="0" i="0">
                <a:solidFill>
                  <a:srgbClr val="FF0000"/>
                </a:solidFill>
                <a:latin typeface="Calibri"/>
              </a:rPr>
              <a:t>1</a:t>
            </a:r>
          </a:p>
        </p:txBody>
      </p:sp>
      <p:sp>
        <p:nvSpPr>
          <p:cNvPr id="45" name="TextBox 44"/>
          <p:cNvSpPr txBox="1"/>
          <p:nvPr/>
        </p:nvSpPr>
        <p:spPr>
          <a:xfrm>
            <a:off x="6600000" y="2431302"/>
            <a:ext cx="450000" cy="200000"/>
          </a:xfrm>
          <a:prstGeom prst="rect">
            <a:avLst/>
          </a:prstGeom>
          <a:noFill/>
        </p:spPr>
        <p:txBody>
          <a:bodyPr wrap="square" anchor="ctr" lIns="45720" rIns="45720">
            <a:spAutoFit/>
          </a:bodyPr>
          <a:lstStyle/>
          <a:p>
            <a:pPr algn="ctr"/>
            <a:r>
              <a:rPr sz="900" b="0" i="0">
                <a:solidFill>
                  <a:srgbClr val="FF0000"/>
                </a:solidFill>
                <a:latin typeface="Calibri"/>
              </a:rPr>
              <a:t>3</a:t>
            </a:r>
          </a:p>
        </p:txBody>
      </p:sp>
      <p:sp>
        <p:nvSpPr>
          <p:cNvPr id="46" name="TextBox 45"/>
          <p:cNvSpPr txBox="1"/>
          <p:nvPr/>
        </p:nvSpPr>
        <p:spPr>
          <a:xfrm>
            <a:off x="6600000" y="2631302"/>
            <a:ext cx="450000" cy="200000"/>
          </a:xfrm>
          <a:prstGeom prst="rect">
            <a:avLst/>
          </a:prstGeom>
          <a:noFill/>
        </p:spPr>
        <p:txBody>
          <a:bodyPr wrap="square" anchor="ctr" lIns="45720" rIns="45720">
            <a:spAutoFit/>
          </a:bodyPr>
          <a:lstStyle/>
          <a:p>
            <a:pPr algn="ctr"/>
            <a:r>
              <a:rPr sz="900" b="0" i="0">
                <a:solidFill>
                  <a:srgbClr val="FF0000"/>
                </a:solidFill>
                <a:latin typeface="Calibri"/>
              </a:rPr>
              <a:t>2</a:t>
            </a:r>
          </a:p>
        </p:txBody>
      </p:sp>
      <p:sp>
        <p:nvSpPr>
          <p:cNvPr id="47" name="TextBox 46"/>
          <p:cNvSpPr txBox="1"/>
          <p:nvPr/>
        </p:nvSpPr>
        <p:spPr>
          <a:xfrm>
            <a:off x="6600000" y="2831302"/>
            <a:ext cx="450000" cy="200000"/>
          </a:xfrm>
          <a:prstGeom prst="rect">
            <a:avLst/>
          </a:prstGeom>
          <a:noFill/>
        </p:spPr>
        <p:txBody>
          <a:bodyPr wrap="square" anchor="ctr" lIns="45720" rIns="45720">
            <a:spAutoFit/>
          </a:bodyPr>
          <a:lstStyle/>
          <a:p>
            <a:pPr algn="ctr"/>
            <a:r>
              <a:rPr sz="900" b="0" i="0">
                <a:solidFill>
                  <a:srgbClr val="FF0000"/>
                </a:solidFill>
                <a:latin typeface="Calibri"/>
              </a:rPr>
              <a:t>0</a:t>
            </a:r>
          </a:p>
        </p:txBody>
      </p:sp>
      <p:sp>
        <p:nvSpPr>
          <p:cNvPr id="48" name="TextBox 47"/>
          <p:cNvSpPr txBox="1"/>
          <p:nvPr/>
        </p:nvSpPr>
        <p:spPr>
          <a:xfrm>
            <a:off x="6600000" y="3031302"/>
            <a:ext cx="450000" cy="200000"/>
          </a:xfrm>
          <a:prstGeom prst="rect">
            <a:avLst/>
          </a:prstGeom>
          <a:noFill/>
        </p:spPr>
        <p:txBody>
          <a:bodyPr wrap="square" anchor="ctr" lIns="45720" rIns="45720">
            <a:spAutoFit/>
          </a:bodyPr>
          <a:lstStyle/>
          <a:p>
            <a:pPr algn="ctr"/>
            <a:r>
              <a:rPr sz="900" b="0" i="0">
                <a:solidFill>
                  <a:srgbClr val="FF0000"/>
                </a:solidFill>
                <a:latin typeface="Calibri"/>
              </a:rPr>
              <a:t>1</a:t>
            </a:r>
          </a:p>
        </p:txBody>
      </p:sp>
      <p:sp>
        <p:nvSpPr>
          <p:cNvPr id="49" name="TextBox 48"/>
          <p:cNvSpPr txBox="1"/>
          <p:nvPr/>
        </p:nvSpPr>
        <p:spPr>
          <a:xfrm>
            <a:off x="6600000" y="3231302"/>
            <a:ext cx="450000" cy="200000"/>
          </a:xfrm>
          <a:prstGeom prst="rect">
            <a:avLst/>
          </a:prstGeom>
          <a:noFill/>
        </p:spPr>
        <p:txBody>
          <a:bodyPr wrap="square" anchor="ctr" lIns="45720" rIns="45720">
            <a:spAutoFit/>
          </a:bodyPr>
          <a:lstStyle/>
          <a:p>
            <a:pPr algn="ctr"/>
            <a:r>
              <a:rPr sz="900" b="0" i="0">
                <a:solidFill>
                  <a:srgbClr val="FF0000"/>
                </a:solidFill>
                <a:latin typeface="Calibri"/>
              </a:rPr>
              <a:t>1</a:t>
            </a:r>
          </a:p>
        </p:txBody>
      </p:sp>
      <p:sp>
        <p:nvSpPr>
          <p:cNvPr id="50" name="TextBox 49"/>
          <p:cNvSpPr txBox="1"/>
          <p:nvPr/>
        </p:nvSpPr>
        <p:spPr>
          <a:xfrm>
            <a:off x="3750000" y="3481302"/>
            <a:ext cx="5150000" cy="449250"/>
          </a:xfrm>
          <a:prstGeom prst="rect">
            <a:avLst/>
          </a:prstGeom>
          <a:noFill/>
        </p:spPr>
        <p:txBody>
          <a:bodyPr wrap="square" anchor="t" lIns="45720" rIns="45720">
            <a:spAutoFit/>
          </a:bodyPr>
          <a:lstStyle/>
          <a:p>
            <a:pPr algn="l"/>
            <a:r>
              <a:rPr sz="1100" b="0" i="0">
                <a:solidFill>
                  <a:srgbClr val="000000"/>
                </a:solidFill>
                <a:latin typeface="Calibri"/>
              </a:rPr>
              <a:t>Use a paired t-test, at the 5% level of significance, to test whether or not there is a difference in the readings given by the two methods.</a:t>
            </a:r>
          </a:p>
        </p:txBody>
      </p:sp>
      <p:sp>
        <p:nvSpPr>
          <p:cNvPr id="51" name="TextBox 50"/>
          <p:cNvSpPr txBox="1"/>
          <p:nvPr/>
        </p:nvSpPr>
        <p:spPr>
          <a:xfrm>
            <a:off x="3750000" y="3942170"/>
            <a:ext cx="3300000" cy="181610"/>
          </a:xfrm>
          <a:prstGeom prst="rect">
            <a:avLst/>
          </a:prstGeom>
          <a:noFill/>
        </p:spPr>
        <p:txBody>
          <a:bodyPr wrap="square" anchor="t" lIns="45720" rIns="45720">
            <a:spAutoFit/>
          </a:bodyPr>
          <a:lstStyle/>
          <a:p>
            <a:pPr algn="l"/>
            <a:r>
              <a:rPr sz="1100" b="0" i="0">
                <a:solidFill>
                  <a:srgbClr val="000000"/>
                </a:solidFill>
                <a:latin typeface="Calibri"/>
              </a:rPr>
              <a:t>d = B − A</a:t>
            </a:r>
          </a:p>
        </p:txBody>
      </p:sp>
      <p:sp>
        <p:nvSpPr>
          <p:cNvPr id="52" name="TextBox 51"/>
          <p:cNvSpPr txBox="1"/>
          <p:nvPr/>
        </p:nvSpPr>
        <p:spPr>
          <a:xfrm>
            <a:off x="7110000" y="3942170"/>
            <a:ext cx="1700000" cy="202875"/>
          </a:xfrm>
          <a:prstGeom prst="rect">
            <a:avLst/>
          </a:prstGeom>
          <a:noFill/>
        </p:spPr>
        <p:txBody>
          <a:bodyPr wrap="square" anchor="t" lIns="45720" rIns="45720">
            <a:spAutoFit/>
          </a:bodyPr>
          <a:lstStyle/>
          <a:p>
            <a:pPr algn="l"/>
            <a:r>
              <a:rPr sz="900" b="0" i="0">
                <a:solidFill>
                  <a:srgbClr val="FF0000"/>
                </a:solidFill>
                <a:latin typeface="Calibri"/>
              </a:rPr>
              <a:t>Differences in the table</a:t>
            </a:r>
          </a:p>
        </p:txBody>
      </p:sp>
      <p:sp>
        <p:nvSpPr>
          <p:cNvPr id="53" name="TextBox 52"/>
          <p:cNvSpPr txBox="1"/>
          <p:nvPr/>
        </p:nvSpPr>
        <p:spPr>
          <a:xfrm>
            <a:off x="3750000" y="4123780"/>
            <a:ext cx="3300000" cy="181610"/>
          </a:xfrm>
          <a:prstGeom prst="rect">
            <a:avLst/>
          </a:prstGeom>
          <a:noFill/>
        </p:spPr>
        <p:txBody>
          <a:bodyPr wrap="square" anchor="t" lIns="45720" rIns="45720">
            <a:spAutoFit/>
          </a:bodyPr>
          <a:lstStyle/>
          <a:p>
            <a:pPr algn="l"/>
            <a:r>
              <a:rPr sz="1100" b="0" i="0">
                <a:solidFill>
                  <a:srgbClr val="000000"/>
                </a:solidFill>
                <a:latin typeface="Calibri"/>
              </a:rPr>
              <a:t>H₀: μ = 0    H₁: μ ≠ 0</a:t>
            </a:r>
          </a:p>
        </p:txBody>
      </p:sp>
      <p:sp>
        <p:nvSpPr>
          <p:cNvPr id="54" name="TextBox 53"/>
          <p:cNvSpPr txBox="1"/>
          <p:nvPr/>
        </p:nvSpPr>
        <p:spPr>
          <a:xfrm>
            <a:off x="7110000" y="4123780"/>
            <a:ext cx="1700000" cy="202875"/>
          </a:xfrm>
          <a:prstGeom prst="rect">
            <a:avLst/>
          </a:prstGeom>
          <a:noFill/>
        </p:spPr>
        <p:txBody>
          <a:bodyPr wrap="square" anchor="t" lIns="45720" rIns="45720">
            <a:spAutoFit/>
          </a:bodyPr>
          <a:lstStyle/>
          <a:p>
            <a:pPr algn="l"/>
            <a:r>
              <a:rPr sz="900" b="0" i="0">
                <a:solidFill>
                  <a:srgbClr val="FF0000"/>
                </a:solidFill>
                <a:latin typeface="Calibri"/>
              </a:rPr>
              <a:t>μ = mean difference</a:t>
            </a:r>
          </a:p>
        </p:txBody>
      </p:sp>
      <p:sp>
        <p:nvSpPr>
          <p:cNvPr id="55" name="TextBox 54"/>
          <p:cNvSpPr txBox="1"/>
          <p:nvPr/>
        </p:nvSpPr>
        <p:spPr>
          <a:xfrm>
            <a:off x="3750000" y="4305390"/>
            <a:ext cx="3300000" cy="181610"/>
          </a:xfrm>
          <a:prstGeom prst="rect">
            <a:avLst/>
          </a:prstGeom>
          <a:noFill/>
        </p:spPr>
        <p:txBody>
          <a:bodyPr wrap="square" anchor="t" lIns="45720" rIns="45720">
            <a:spAutoFit/>
          </a:bodyPr>
          <a:lstStyle/>
          <a:p>
            <a:pPr algn="l"/>
            <a:r>
              <a:rPr sz="1100" b="0" i="0">
                <a:solidFill>
                  <a:srgbClr val="000000"/>
                </a:solidFill>
                <a:latin typeface="Calibri"/>
              </a:rPr>
              <a:t>ν = 7, 0.025 in each tail</a:t>
            </a:r>
          </a:p>
        </p:txBody>
      </p:sp>
      <p:sp>
        <p:nvSpPr>
          <p:cNvPr id="56" name="TextBox 55"/>
          <p:cNvSpPr txBox="1"/>
          <p:nvPr/>
        </p:nvSpPr>
        <p:spPr>
          <a:xfrm>
            <a:off x="3750000" y="4487000"/>
            <a:ext cx="3300000" cy="363220"/>
          </a:xfrm>
          <a:prstGeom prst="rect">
            <a:avLst/>
          </a:prstGeom>
          <a:noFill/>
        </p:spPr>
        <p:txBody>
          <a:bodyPr wrap="square" anchor="t" lIns="45720" rIns="45720">
            <a:spAutoFit/>
          </a:bodyPr>
          <a:lstStyle/>
          <a:p>
            <a:pPr algn="l"/>
            <a:r>
              <a:rPr sz="1100" b="0" i="0">
                <a:solidFill>
                  <a:srgbClr val="000000"/>
                </a:solidFill>
                <a:latin typeface="Calibri"/>
              </a:rPr>
              <a:t>t₇(0.025) = 2.365: critical regions t ≤ −2.365 and t ≥ 2.365</a:t>
            </a:r>
          </a:p>
        </p:txBody>
      </p:sp>
      <p:sp>
        <p:nvSpPr>
          <p:cNvPr id="57" name="TextBox 56"/>
          <p:cNvSpPr txBox="1"/>
          <p:nvPr/>
        </p:nvSpPr>
        <p:spPr>
          <a:xfrm>
            <a:off x="3750000" y="4850220"/>
            <a:ext cx="3300000" cy="181610"/>
          </a:xfrm>
          <a:prstGeom prst="rect">
            <a:avLst/>
          </a:prstGeom>
          <a:noFill/>
        </p:spPr>
        <p:txBody>
          <a:bodyPr wrap="square" anchor="t" lIns="45720" rIns="45720">
            <a:spAutoFit/>
          </a:bodyPr>
          <a:lstStyle/>
          <a:p>
            <a:pPr algn="l"/>
            <a:r>
              <a:rPr sz="1100" b="0" i="0">
                <a:solidFill>
                  <a:srgbClr val="000000"/>
                </a:solidFill>
                <a:latin typeface="Calibri"/>
              </a:rPr>
              <a:t>Σd = 9, d̄ = 1.125, Σd² = 21</a:t>
            </a:r>
          </a:p>
        </p:txBody>
      </p:sp>
      <p:pic>
        <p:nvPicPr>
          <p:cNvPr id="58" name="Picture 57" descr="m_ex9a.png"/>
          <p:cNvPicPr>
            <a:picLocks noChangeAspect="1"/>
          </p:cNvPicPr>
          <p:nvPr/>
        </p:nvPicPr>
        <p:blipFill>
          <a:blip r:embed="rId2"/>
          <a:stretch>
            <a:fillRect/>
          </a:stretch>
        </p:blipFill>
        <p:spPr>
          <a:xfrm>
            <a:off x="3750000" y="5081830"/>
            <a:ext cx="1997639" cy="380000"/>
          </a:xfrm>
          <a:prstGeom prst="rect">
            <a:avLst/>
          </a:prstGeom>
        </p:spPr>
      </p:pic>
      <p:pic>
        <p:nvPicPr>
          <p:cNvPr id="59" name="Picture 58" descr="m_ex9b.png"/>
          <p:cNvPicPr>
            <a:picLocks noChangeAspect="1"/>
          </p:cNvPicPr>
          <p:nvPr/>
        </p:nvPicPr>
        <p:blipFill>
          <a:blip r:embed="rId3"/>
          <a:stretch>
            <a:fillRect/>
          </a:stretch>
        </p:blipFill>
        <p:spPr>
          <a:xfrm>
            <a:off x="3750000" y="5571830"/>
            <a:ext cx="1522420" cy="380000"/>
          </a:xfrm>
          <a:prstGeom prst="rect">
            <a:avLst/>
          </a:prstGeom>
        </p:spPr>
      </p:pic>
      <p:sp>
        <p:nvSpPr>
          <p:cNvPr id="60" name="TextBox 59"/>
          <p:cNvSpPr txBox="1"/>
          <p:nvPr/>
        </p:nvSpPr>
        <p:spPr>
          <a:xfrm>
            <a:off x="3750000" y="6011830"/>
            <a:ext cx="3300000" cy="181610"/>
          </a:xfrm>
          <a:prstGeom prst="rect">
            <a:avLst/>
          </a:prstGeom>
          <a:noFill/>
        </p:spPr>
        <p:txBody>
          <a:bodyPr wrap="square" anchor="t" lIns="45720" rIns="45720">
            <a:spAutoFit/>
          </a:bodyPr>
          <a:lstStyle/>
          <a:p>
            <a:pPr algn="l"/>
            <a:r>
              <a:rPr sz="1100" b="0" i="0">
                <a:solidFill>
                  <a:srgbClr val="000000"/>
                </a:solidFill>
                <a:latin typeface="Calibri"/>
              </a:rPr>
              <a:t>2.553 &gt; 2.365: significant, reject H₀</a:t>
            </a:r>
          </a:p>
        </p:txBody>
      </p:sp>
      <p:sp>
        <p:nvSpPr>
          <p:cNvPr id="61" name="TextBox 60"/>
          <p:cNvSpPr txBox="1"/>
          <p:nvPr/>
        </p:nvSpPr>
        <p:spPr>
          <a:xfrm>
            <a:off x="3750000" y="6193440"/>
            <a:ext cx="3300000" cy="363220"/>
          </a:xfrm>
          <a:prstGeom prst="rect">
            <a:avLst/>
          </a:prstGeom>
          <a:noFill/>
        </p:spPr>
        <p:txBody>
          <a:bodyPr wrap="square" anchor="t" lIns="45720" rIns="45720">
            <a:spAutoFit/>
          </a:bodyPr>
          <a:lstStyle/>
          <a:p>
            <a:pPr algn="l"/>
            <a:r>
              <a:rPr sz="1100" b="0" i="0">
                <a:solidFill>
                  <a:srgbClr val="FF0000"/>
                </a:solidFill>
                <a:latin typeface="Calibri"/>
              </a:rPr>
              <a:t>There is evidence of a difference between the mean hardness readings given by the two methods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57"/>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58"/>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59"/>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60"/>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2" grpId="0" animBg="1"/>
      <p:bldP spid="42" grpId="0" animBg="1"/>
      <p:bldP spid="43" grpId="0" animBg="1"/>
      <p:bldP spid="44" grpId="0" animBg="1"/>
      <p:bldP spid="45" grpId="0" animBg="1"/>
      <p:bldP spid="46" grpId="0" animBg="1"/>
      <p:bldP spid="47" grpId="0" animBg="1"/>
      <p:bldP spid="48" grpId="0" animBg="1"/>
      <p:bldP spid="49" grpId="0" animBg="1"/>
      <p:bldP spid="53" grpId="0" animBg="1"/>
      <p:bldP spid="54" grpId="0" animBg="1"/>
      <p:bldP spid="55" grpId="0" animBg="1"/>
      <p:bldP spid="56" grpId="0" animBg="1"/>
      <p:bldP spid="57" grpId="0" animBg="1"/>
      <p:bldP spid="60" grpId="0" animBg="1"/>
      <p:bldP spid="61"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