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1.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500000"/>
            <a:ext cx="8229600" cy="900000"/>
          </a:xfrm>
          <a:prstGeom prst="rect">
            <a:avLst/>
          </a:prstGeom>
          <a:noFill/>
        </p:spPr>
        <p:txBody>
          <a:bodyPr wrap="square" anchor="t" lIns="45720" rIns="45720">
            <a:spAutoFit/>
          </a:bodyPr>
          <a:lstStyle/>
          <a:p>
            <a:pPr algn="ctr"/>
            <a:r>
              <a:rPr sz="3600" b="1" i="0">
                <a:ln w="12700">
                  <a:solidFill>
                    <a:srgbClr val="000000"/>
                  </a:solidFill>
                </a:ln>
                <a:solidFill>
                  <a:srgbClr val="800000"/>
                </a:solidFill>
                <a:latin typeface="Calibri"/>
              </a:rPr>
              <a:t>Estimation, Confidence Intervals and Tests Using a Normal Distribution</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2 Chapter 5</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5C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400" b="0" i="0">
                <a:solidFill>
                  <a:srgbClr val="000000"/>
                </a:solidFill>
                <a:latin typeface="Calibri"/>
              </a:rPr>
              <a:t>Hypothesis Testing for the Difference Between Means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548640"/>
          </a:xfrm>
          <a:prstGeom prst="rect">
            <a:avLst/>
          </a:prstGeom>
          <a:noFill/>
        </p:spPr>
        <p:txBody>
          <a:bodyPr wrap="square" anchor="t" lIns="45720" rIns="45720">
            <a:spAutoFit/>
          </a:bodyPr>
          <a:lstStyle/>
          <a:p>
            <a:pPr algn="ctr"/>
            <a:r>
              <a:rPr sz="1200" b="1" i="0">
                <a:solidFill>
                  <a:srgbClr val="000000"/>
                </a:solidFill>
                <a:latin typeface="Calibri"/>
              </a:rPr>
              <a:t>If X ~ N(μx, σx²) and Y ~ N(μy, σy²) are independent, then for samples of size nx and ny</a:t>
            </a:r>
          </a:p>
        </p:txBody>
      </p:sp>
      <p:pic>
        <p:nvPicPr>
          <p:cNvPr id="5" name="Picture 4" descr="m_k_xy.png"/>
          <p:cNvPicPr>
            <a:picLocks noChangeAspect="1"/>
          </p:cNvPicPr>
          <p:nvPr/>
        </p:nvPicPr>
        <p:blipFill>
          <a:blip r:embed="rId2"/>
          <a:stretch>
            <a:fillRect/>
          </a:stretch>
        </p:blipFill>
        <p:spPr>
          <a:xfrm>
            <a:off x="811864" y="1668640"/>
            <a:ext cx="2176267" cy="481583"/>
          </a:xfrm>
          <a:prstGeom prst="rect">
            <a:avLst/>
          </a:prstGeom>
        </p:spPr>
      </p:pic>
      <p:sp>
        <p:nvSpPr>
          <p:cNvPr id="6" name="TextBox 5"/>
          <p:cNvSpPr txBox="1"/>
          <p:nvPr/>
        </p:nvSpPr>
        <p:spPr>
          <a:xfrm>
            <a:off x="250000" y="2650000"/>
            <a:ext cx="3300000" cy="365760"/>
          </a:xfrm>
          <a:prstGeom prst="rect">
            <a:avLst/>
          </a:prstGeom>
          <a:noFill/>
        </p:spPr>
        <p:txBody>
          <a:bodyPr wrap="square" anchor="t" lIns="45720" rIns="45720">
            <a:spAutoFit/>
          </a:bodyPr>
          <a:lstStyle/>
          <a:p>
            <a:pPr algn="ctr"/>
            <a:r>
              <a:rPr sz="1200" b="1" i="0">
                <a:solidFill>
                  <a:srgbClr val="000000"/>
                </a:solidFill>
                <a:latin typeface="Calibri"/>
              </a:rPr>
              <a:t>Test statistic for H₀: μx = μy</a:t>
            </a:r>
          </a:p>
        </p:txBody>
      </p:sp>
      <p:pic>
        <p:nvPicPr>
          <p:cNvPr id="7" name="Picture 6" descr="m_k_z2.png"/>
          <p:cNvPicPr>
            <a:picLocks noChangeAspect="1"/>
          </p:cNvPicPr>
          <p:nvPr/>
        </p:nvPicPr>
        <p:blipFill>
          <a:blip r:embed="rId3"/>
          <a:stretch>
            <a:fillRect/>
          </a:stretch>
        </p:blipFill>
        <p:spPr>
          <a:xfrm>
            <a:off x="1122760" y="3135760"/>
            <a:ext cx="1554480" cy="792480"/>
          </a:xfrm>
          <a:prstGeom prst="rect">
            <a:avLst/>
          </a:prstGeom>
        </p:spPr>
      </p:pic>
      <p:sp>
        <p:nvSpPr>
          <p:cNvPr id="8" name="TextBox 7"/>
          <p:cNvSpPr txBox="1"/>
          <p:nvPr/>
        </p:nvSpPr>
        <p:spPr>
          <a:xfrm>
            <a:off x="250000" y="4950000"/>
            <a:ext cx="3300000" cy="700000"/>
          </a:xfrm>
          <a:prstGeom prst="rect">
            <a:avLst/>
          </a:prstGeom>
          <a:noFill/>
        </p:spPr>
        <p:txBody>
          <a:bodyPr wrap="square" anchor="t" lIns="45720" rIns="45720">
            <a:spAutoFit/>
          </a:bodyPr>
          <a:lstStyle/>
          <a:p>
            <a:pPr algn="ctr"/>
            <a:r>
              <a:rPr sz="1200" b="0" i="0">
                <a:solidFill>
                  <a:srgbClr val="000000"/>
                </a:solidFill>
                <a:latin typeface="Calibri"/>
              </a:rPr>
              <a:t>The formula for the test statistic is in the formula book</a:t>
            </a:r>
          </a:p>
        </p:txBody>
      </p:sp>
      <p:sp>
        <p:nvSpPr>
          <p:cNvPr id="9" name="TextBox 8"/>
          <p:cNvSpPr txBox="1"/>
          <p:nvPr/>
        </p:nvSpPr>
        <p:spPr>
          <a:xfrm>
            <a:off x="3750000" y="1000000"/>
            <a:ext cx="5150000" cy="1322375"/>
          </a:xfrm>
          <a:prstGeom prst="rect">
            <a:avLst/>
          </a:prstGeom>
          <a:noFill/>
        </p:spPr>
        <p:txBody>
          <a:bodyPr wrap="square" anchor="t" lIns="45720" rIns="45720">
            <a:spAutoFit/>
          </a:bodyPr>
          <a:lstStyle/>
          <a:p>
            <a:pPr algn="l"/>
            <a:r>
              <a:rPr sz="1100" b="0" i="0">
                <a:solidFill>
                  <a:srgbClr val="000000"/>
                </a:solidFill>
                <a:latin typeface="Calibri"/>
              </a:rPr>
              <a:t>The weights of boys and girls in a certain school are known to be normally distributed with standard deviations of 5 kg and 8 kg respectively. A random sample of 25 boys had a mean weight of 48 kg and a random sample of 30 girls had a mean weight of 45 kg.</a:t>
            </a:r>
          </a:p>
          <a:p>
            <a:pPr algn="l"/>
            <a:r>
              <a:rPr sz="1100" b="0" i="0">
                <a:solidFill>
                  <a:srgbClr val="000000"/>
                </a:solidFill>
                <a:latin typeface="Calibri"/>
              </a:rPr>
              <a:t>Stating your hypotheses clearly, test, at the 5% level of significance, whether there is evidence that the mean weight of the boys in the school is greater than the mean weight of the girls.</a:t>
            </a:r>
          </a:p>
        </p:txBody>
      </p:sp>
      <p:pic>
        <p:nvPicPr>
          <p:cNvPr id="10" name="Picture 9" descr="m_s10h.png"/>
          <p:cNvPicPr>
            <a:picLocks noChangeAspect="1"/>
          </p:cNvPicPr>
          <p:nvPr/>
        </p:nvPicPr>
        <p:blipFill>
          <a:blip r:embed="rId4"/>
          <a:stretch>
            <a:fillRect/>
          </a:stretch>
        </p:blipFill>
        <p:spPr>
          <a:xfrm>
            <a:off x="3750000" y="2383038"/>
            <a:ext cx="2444496" cy="195072"/>
          </a:xfrm>
          <a:prstGeom prst="rect">
            <a:avLst/>
          </a:prstGeom>
        </p:spPr>
      </p:pic>
      <p:sp>
        <p:nvSpPr>
          <p:cNvPr id="11" name="TextBox 10"/>
          <p:cNvSpPr txBox="1"/>
          <p:nvPr/>
        </p:nvSpPr>
        <p:spPr>
          <a:xfrm>
            <a:off x="7110000" y="2363038"/>
            <a:ext cx="1700000" cy="345750"/>
          </a:xfrm>
          <a:prstGeom prst="rect">
            <a:avLst/>
          </a:prstGeom>
          <a:noFill/>
        </p:spPr>
        <p:txBody>
          <a:bodyPr wrap="square" anchor="t" lIns="45720" rIns="45720">
            <a:spAutoFit/>
          </a:bodyPr>
          <a:lstStyle/>
          <a:p>
            <a:pPr algn="l"/>
            <a:r>
              <a:rPr sz="900" b="0" i="0">
                <a:solidFill>
                  <a:srgbClr val="FF0000"/>
                </a:solidFill>
                <a:latin typeface="Calibri"/>
              </a:rPr>
              <a:t>‘Greater than’: a one-tailed test</a:t>
            </a:r>
          </a:p>
        </p:txBody>
      </p:sp>
      <p:sp>
        <p:nvSpPr>
          <p:cNvPr id="12" name="TextBox 11"/>
          <p:cNvSpPr txBox="1"/>
          <p:nvPr/>
        </p:nvSpPr>
        <p:spPr>
          <a:xfrm>
            <a:off x="3750000" y="2628110"/>
            <a:ext cx="3300000" cy="181610"/>
          </a:xfrm>
          <a:prstGeom prst="rect">
            <a:avLst/>
          </a:prstGeom>
          <a:noFill/>
        </p:spPr>
        <p:txBody>
          <a:bodyPr wrap="square" anchor="t" lIns="45720" rIns="45720">
            <a:spAutoFit/>
          </a:bodyPr>
          <a:lstStyle/>
          <a:p>
            <a:pPr algn="l"/>
            <a:r>
              <a:rPr sz="1100" b="0" i="0">
                <a:solidFill>
                  <a:srgbClr val="000000"/>
                </a:solidFill>
                <a:latin typeface="Calibri"/>
              </a:rPr>
              <a:t>σ₁ = 5, n₁ = 25, σ₂ = 8 and n₂ = 30</a:t>
            </a:r>
          </a:p>
        </p:txBody>
      </p:sp>
      <p:pic>
        <p:nvPicPr>
          <p:cNvPr id="13" name="Picture 12" descr="m_s10z.png"/>
          <p:cNvPicPr>
            <a:picLocks noChangeAspect="1"/>
          </p:cNvPicPr>
          <p:nvPr/>
        </p:nvPicPr>
        <p:blipFill>
          <a:blip r:embed="rId5"/>
          <a:stretch>
            <a:fillRect/>
          </a:stretch>
        </p:blipFill>
        <p:spPr>
          <a:xfrm>
            <a:off x="3750000" y="2829720"/>
            <a:ext cx="3078480" cy="691896"/>
          </a:xfrm>
          <a:prstGeom prst="rect">
            <a:avLst/>
          </a:prstGeom>
        </p:spPr>
      </p:pic>
      <p:sp>
        <p:nvSpPr>
          <p:cNvPr id="14" name="TextBox 13"/>
          <p:cNvSpPr txBox="1"/>
          <p:nvPr/>
        </p:nvSpPr>
        <p:spPr>
          <a:xfrm>
            <a:off x="7110000" y="2809720"/>
            <a:ext cx="1700000" cy="202875"/>
          </a:xfrm>
          <a:prstGeom prst="rect">
            <a:avLst/>
          </a:prstGeom>
          <a:noFill/>
        </p:spPr>
        <p:txBody>
          <a:bodyPr wrap="square" anchor="t" lIns="45720" rIns="45720">
            <a:spAutoFit/>
          </a:bodyPr>
          <a:lstStyle/>
          <a:p>
            <a:pPr algn="l"/>
            <a:r>
              <a:rPr sz="900" b="0" i="0">
                <a:solidFill>
                  <a:srgbClr val="FF0000"/>
                </a:solidFill>
                <a:latin typeface="Calibri"/>
              </a:rPr>
              <a:t>μx − μy = 0 from H₀</a:t>
            </a:r>
          </a:p>
        </p:txBody>
      </p:sp>
      <p:sp>
        <p:nvSpPr>
          <p:cNvPr id="15" name="TextBox 14"/>
          <p:cNvSpPr txBox="1"/>
          <p:nvPr/>
        </p:nvSpPr>
        <p:spPr>
          <a:xfrm>
            <a:off x="3750000" y="3571616"/>
            <a:ext cx="3300000" cy="181610"/>
          </a:xfrm>
          <a:prstGeom prst="rect">
            <a:avLst/>
          </a:prstGeom>
          <a:noFill/>
        </p:spPr>
        <p:txBody>
          <a:bodyPr wrap="square" anchor="t" lIns="45720" rIns="45720">
            <a:spAutoFit/>
          </a:bodyPr>
          <a:lstStyle/>
          <a:p>
            <a:pPr algn="l"/>
            <a:r>
              <a:rPr sz="1100" b="0" i="0">
                <a:solidFill>
                  <a:srgbClr val="000000"/>
                </a:solidFill>
                <a:latin typeface="Calibri"/>
              </a:rPr>
              <a:t>5% one-tailed critical value: z = 1.6449</a:t>
            </a:r>
          </a:p>
        </p:txBody>
      </p:sp>
      <p:pic>
        <p:nvPicPr>
          <p:cNvPr id="16" name="Picture 15" descr="ex10_z.png"/>
          <p:cNvPicPr>
            <a:picLocks noChangeAspect="1"/>
          </p:cNvPicPr>
          <p:nvPr/>
        </p:nvPicPr>
        <p:blipFill>
          <a:blip r:embed="rId6"/>
          <a:stretch>
            <a:fillRect/>
          </a:stretch>
        </p:blipFill>
        <p:spPr>
          <a:xfrm>
            <a:off x="3750000" y="3803226"/>
            <a:ext cx="1930168" cy="1000000"/>
          </a:xfrm>
          <a:prstGeom prst="rect">
            <a:avLst/>
          </a:prstGeom>
        </p:spPr>
      </p:pic>
      <p:sp>
        <p:nvSpPr>
          <p:cNvPr id="17" name="TextBox 16"/>
          <p:cNvSpPr txBox="1"/>
          <p:nvPr/>
        </p:nvSpPr>
        <p:spPr>
          <a:xfrm>
            <a:off x="3750000" y="4863226"/>
            <a:ext cx="3300000" cy="181610"/>
          </a:xfrm>
          <a:prstGeom prst="rect">
            <a:avLst/>
          </a:prstGeom>
          <a:noFill/>
        </p:spPr>
        <p:txBody>
          <a:bodyPr wrap="square" anchor="t" lIns="45720" rIns="45720">
            <a:spAutoFit/>
          </a:bodyPr>
          <a:lstStyle/>
          <a:p>
            <a:pPr algn="l"/>
            <a:r>
              <a:rPr sz="1100" b="0" i="0">
                <a:solidFill>
                  <a:srgbClr val="FF0000"/>
                </a:solidFill>
                <a:latin typeface="Calibri"/>
              </a:rPr>
              <a:t>1.6947 &gt; 1.6449: significant, so reject H₀</a:t>
            </a:r>
          </a:p>
        </p:txBody>
      </p:sp>
      <p:sp>
        <p:nvSpPr>
          <p:cNvPr id="18" name="TextBox 17"/>
          <p:cNvSpPr txBox="1"/>
          <p:nvPr/>
        </p:nvSpPr>
        <p:spPr>
          <a:xfrm>
            <a:off x="3750000" y="5044836"/>
            <a:ext cx="3300000" cy="363220"/>
          </a:xfrm>
          <a:prstGeom prst="rect">
            <a:avLst/>
          </a:prstGeom>
          <a:noFill/>
        </p:spPr>
        <p:txBody>
          <a:bodyPr wrap="square" anchor="t" lIns="45720" rIns="45720">
            <a:spAutoFit/>
          </a:bodyPr>
          <a:lstStyle/>
          <a:p>
            <a:pPr algn="l"/>
            <a:r>
              <a:rPr sz="1100" b="0" i="0">
                <a:solidFill>
                  <a:srgbClr val="FF0000"/>
                </a:solidFill>
                <a:latin typeface="Calibri"/>
              </a:rPr>
              <a:t>There is evidence that the mean weight of the boys is greater than the mean weight of the girls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7" grpId="0" animBg="1"/>
      <p:bldP spid="18"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400" b="0" i="0">
                <a:solidFill>
                  <a:srgbClr val="000000"/>
                </a:solidFill>
                <a:latin typeface="Calibri"/>
              </a:rPr>
              <a:t>Hypothesis Testing for the Difference Between Means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You can test whether one mean exceeds another by more than a given amount</a:t>
            </a:r>
          </a:p>
          <a:p>
            <a:pPr algn="ctr"/>
            <a:r>
              <a:rPr sz="1200" b="0" i="0">
                <a:solidFill>
                  <a:srgbClr val="000000"/>
                </a:solidFill>
                <a:latin typeface="Calibri"/>
              </a:rPr>
              <a:t/>
            </a:r>
          </a:p>
          <a:p>
            <a:pPr algn="ctr"/>
            <a:r>
              <a:rPr sz="1200" b="0" i="0">
                <a:solidFill>
                  <a:srgbClr val="000000"/>
                </a:solidFill>
                <a:latin typeface="Calibri"/>
              </a:rPr>
              <a:t>The hypotheses change: H₀ gives the value of μx − μy</a:t>
            </a:r>
          </a:p>
          <a:p>
            <a:pPr algn="ctr"/>
            <a:r>
              <a:rPr sz="1200" b="0" i="0">
                <a:solidFill>
                  <a:srgbClr val="000000"/>
                </a:solidFill>
                <a:latin typeface="Calibri"/>
              </a:rPr>
              <a:t/>
            </a:r>
          </a:p>
          <a:p>
            <a:pPr algn="ctr"/>
            <a:r>
              <a:rPr sz="1200" b="0" i="0">
                <a:solidFill>
                  <a:srgbClr val="000000"/>
                </a:solidFill>
                <a:latin typeface="Calibri"/>
              </a:rPr>
              <a:t>Use that value of μx − μy in the test statistic</a:t>
            </a:r>
          </a:p>
          <a:p>
            <a:pPr algn="ctr"/>
            <a:r>
              <a:rPr sz="1200" b="0" i="0">
                <a:solidFill>
                  <a:srgbClr val="000000"/>
                </a:solidFill>
                <a:latin typeface="Calibri"/>
              </a:rPr>
              <a:t/>
            </a:r>
          </a:p>
          <a:p>
            <a:pPr algn="ctr"/>
            <a:r>
              <a:rPr sz="1200" b="0" i="0">
                <a:solidFill>
                  <a:srgbClr val="000000"/>
                </a:solidFill>
                <a:latin typeface="Calibri"/>
              </a:rPr>
              <a:t>Always quote the critical value in full and give your conclusion in context</a:t>
            </a:r>
          </a:p>
        </p:txBody>
      </p:sp>
      <p:sp>
        <p:nvSpPr>
          <p:cNvPr id="5" name="TextBox 4"/>
          <p:cNvSpPr txBox="1"/>
          <p:nvPr/>
        </p:nvSpPr>
        <p:spPr>
          <a:xfrm>
            <a:off x="3750000" y="1000000"/>
            <a:ext cx="5150000" cy="1322375"/>
          </a:xfrm>
          <a:prstGeom prst="rect">
            <a:avLst/>
          </a:prstGeom>
          <a:noFill/>
        </p:spPr>
        <p:txBody>
          <a:bodyPr wrap="square" anchor="t" lIns="45720" rIns="45720">
            <a:spAutoFit/>
          </a:bodyPr>
          <a:lstStyle/>
          <a:p>
            <a:pPr algn="l"/>
            <a:r>
              <a:rPr sz="1100" b="0" i="0">
                <a:solidFill>
                  <a:srgbClr val="000000"/>
                </a:solidFill>
                <a:latin typeface="Calibri"/>
              </a:rPr>
              <a:t>The weights of boys and girls in a certain school are known to be normally distributed with standard deviations of 5 kg and 8 kg respectively. A random sample of 25 boys had a mean weight of 48 kg and a random sample of 30 girls had a mean weight of 45 kg.</a:t>
            </a:r>
          </a:p>
          <a:p>
            <a:pPr algn="l"/>
            <a:r>
              <a:rPr sz="1100" b="0" i="0">
                <a:solidFill>
                  <a:srgbClr val="000000"/>
                </a:solidFill>
                <a:latin typeface="Calibri"/>
              </a:rPr>
              <a:t>Stating your hypotheses clearly, test, at the 5% level of significance, whether there is evidence that the mean weight of the boys in the school is more than 2 kg greater than the mean weight of the girls.</a:t>
            </a:r>
          </a:p>
        </p:txBody>
      </p:sp>
      <p:pic>
        <p:nvPicPr>
          <p:cNvPr id="6" name="Picture 5" descr="m_s11h.png"/>
          <p:cNvPicPr>
            <a:picLocks noChangeAspect="1"/>
          </p:cNvPicPr>
          <p:nvPr/>
        </p:nvPicPr>
        <p:blipFill>
          <a:blip r:embed="rId2"/>
          <a:stretch>
            <a:fillRect/>
          </a:stretch>
        </p:blipFill>
        <p:spPr>
          <a:xfrm>
            <a:off x="3750000" y="2383038"/>
            <a:ext cx="3014472" cy="198120"/>
          </a:xfrm>
          <a:prstGeom prst="rect">
            <a:avLst/>
          </a:prstGeom>
        </p:spPr>
      </p:pic>
      <p:sp>
        <p:nvSpPr>
          <p:cNvPr id="7" name="TextBox 6"/>
          <p:cNvSpPr txBox="1"/>
          <p:nvPr/>
        </p:nvSpPr>
        <p:spPr>
          <a:xfrm>
            <a:off x="7110000" y="2363038"/>
            <a:ext cx="1700000" cy="345750"/>
          </a:xfrm>
          <a:prstGeom prst="rect">
            <a:avLst/>
          </a:prstGeom>
          <a:noFill/>
        </p:spPr>
        <p:txBody>
          <a:bodyPr wrap="square" anchor="t" lIns="45720" rIns="45720">
            <a:spAutoFit/>
          </a:bodyPr>
          <a:lstStyle/>
          <a:p>
            <a:pPr algn="l"/>
            <a:r>
              <a:rPr sz="900" b="0" i="0">
                <a:solidFill>
                  <a:srgbClr val="FF0000"/>
                </a:solidFill>
                <a:latin typeface="Calibri"/>
              </a:rPr>
              <a:t>The difference is greater than 2</a:t>
            </a:r>
          </a:p>
        </p:txBody>
      </p:sp>
      <p:sp>
        <p:nvSpPr>
          <p:cNvPr id="8" name="TextBox 7"/>
          <p:cNvSpPr txBox="1"/>
          <p:nvPr/>
        </p:nvSpPr>
        <p:spPr>
          <a:xfrm>
            <a:off x="3750000" y="2631158"/>
            <a:ext cx="3300000" cy="181610"/>
          </a:xfrm>
          <a:prstGeom prst="rect">
            <a:avLst/>
          </a:prstGeom>
          <a:noFill/>
        </p:spPr>
        <p:txBody>
          <a:bodyPr wrap="square" anchor="t" lIns="45720" rIns="45720">
            <a:spAutoFit/>
          </a:bodyPr>
          <a:lstStyle/>
          <a:p>
            <a:pPr algn="l"/>
            <a:r>
              <a:rPr sz="1100" b="0" i="0">
                <a:solidFill>
                  <a:srgbClr val="000000"/>
                </a:solidFill>
                <a:latin typeface="Calibri"/>
              </a:rPr>
              <a:t>σ₁ = 5, n₁ = 25, σ₂ = 8 and n₂ = 30</a:t>
            </a:r>
          </a:p>
        </p:txBody>
      </p:sp>
      <p:pic>
        <p:nvPicPr>
          <p:cNvPr id="9" name="Picture 8" descr="m_s11z.png"/>
          <p:cNvPicPr>
            <a:picLocks noChangeAspect="1"/>
          </p:cNvPicPr>
          <p:nvPr/>
        </p:nvPicPr>
        <p:blipFill>
          <a:blip r:embed="rId3"/>
          <a:stretch>
            <a:fillRect/>
          </a:stretch>
        </p:blipFill>
        <p:spPr>
          <a:xfrm>
            <a:off x="3750000" y="2832768"/>
            <a:ext cx="2337816" cy="691896"/>
          </a:xfrm>
          <a:prstGeom prst="rect">
            <a:avLst/>
          </a:prstGeom>
        </p:spPr>
      </p:pic>
      <p:sp>
        <p:nvSpPr>
          <p:cNvPr id="10" name="TextBox 9"/>
          <p:cNvSpPr txBox="1"/>
          <p:nvPr/>
        </p:nvSpPr>
        <p:spPr>
          <a:xfrm>
            <a:off x="7110000" y="2812768"/>
            <a:ext cx="1700000" cy="202875"/>
          </a:xfrm>
          <a:prstGeom prst="rect">
            <a:avLst/>
          </a:prstGeom>
          <a:noFill/>
        </p:spPr>
        <p:txBody>
          <a:bodyPr wrap="square" anchor="t" lIns="45720" rIns="45720">
            <a:spAutoFit/>
          </a:bodyPr>
          <a:lstStyle/>
          <a:p>
            <a:pPr algn="l"/>
            <a:r>
              <a:rPr sz="900" b="0" i="0">
                <a:solidFill>
                  <a:srgbClr val="FF0000"/>
                </a:solidFill>
                <a:latin typeface="Calibri"/>
              </a:rPr>
              <a:t>The 2 comes from μx − μy in H₀</a:t>
            </a:r>
          </a:p>
        </p:txBody>
      </p:sp>
      <p:sp>
        <p:nvSpPr>
          <p:cNvPr id="11" name="TextBox 10"/>
          <p:cNvSpPr txBox="1"/>
          <p:nvPr/>
        </p:nvSpPr>
        <p:spPr>
          <a:xfrm>
            <a:off x="3750000" y="3574664"/>
            <a:ext cx="3300000" cy="181610"/>
          </a:xfrm>
          <a:prstGeom prst="rect">
            <a:avLst/>
          </a:prstGeom>
          <a:noFill/>
        </p:spPr>
        <p:txBody>
          <a:bodyPr wrap="square" anchor="t" lIns="45720" rIns="45720">
            <a:spAutoFit/>
          </a:bodyPr>
          <a:lstStyle/>
          <a:p>
            <a:pPr algn="l"/>
            <a:r>
              <a:rPr sz="1100" b="0" i="0">
                <a:solidFill>
                  <a:srgbClr val="000000"/>
                </a:solidFill>
                <a:latin typeface="Calibri"/>
              </a:rPr>
              <a:t>5% one-tailed critical value: z = 1.6449</a:t>
            </a:r>
          </a:p>
        </p:txBody>
      </p:sp>
      <p:pic>
        <p:nvPicPr>
          <p:cNvPr id="12" name="Picture 11" descr="ex11_z.png"/>
          <p:cNvPicPr>
            <a:picLocks noChangeAspect="1"/>
          </p:cNvPicPr>
          <p:nvPr/>
        </p:nvPicPr>
        <p:blipFill>
          <a:blip r:embed="rId4"/>
          <a:stretch>
            <a:fillRect/>
          </a:stretch>
        </p:blipFill>
        <p:spPr>
          <a:xfrm>
            <a:off x="3750000" y="3806274"/>
            <a:ext cx="1930168" cy="1000000"/>
          </a:xfrm>
          <a:prstGeom prst="rect">
            <a:avLst/>
          </a:prstGeom>
        </p:spPr>
      </p:pic>
      <p:sp>
        <p:nvSpPr>
          <p:cNvPr id="13" name="TextBox 12"/>
          <p:cNvSpPr txBox="1"/>
          <p:nvPr/>
        </p:nvSpPr>
        <p:spPr>
          <a:xfrm>
            <a:off x="3750000" y="4866274"/>
            <a:ext cx="3300000" cy="363220"/>
          </a:xfrm>
          <a:prstGeom prst="rect">
            <a:avLst/>
          </a:prstGeom>
          <a:noFill/>
        </p:spPr>
        <p:txBody>
          <a:bodyPr wrap="square" anchor="t" lIns="45720" rIns="45720">
            <a:spAutoFit/>
          </a:bodyPr>
          <a:lstStyle/>
          <a:p>
            <a:pPr algn="l"/>
            <a:r>
              <a:rPr sz="1100" b="0" i="0">
                <a:solidFill>
                  <a:srgbClr val="FF0000"/>
                </a:solidFill>
                <a:latin typeface="Calibri"/>
              </a:rPr>
              <a:t>0.565 &lt; 1.6449: not significant, so do not reject H₀</a:t>
            </a:r>
          </a:p>
        </p:txBody>
      </p:sp>
      <p:sp>
        <p:nvSpPr>
          <p:cNvPr id="14" name="TextBox 13"/>
          <p:cNvSpPr txBox="1"/>
          <p:nvPr/>
        </p:nvSpPr>
        <p:spPr>
          <a:xfrm>
            <a:off x="3750000" y="5229494"/>
            <a:ext cx="3300000" cy="544830"/>
          </a:xfrm>
          <a:prstGeom prst="rect">
            <a:avLst/>
          </a:prstGeom>
          <a:noFill/>
        </p:spPr>
        <p:txBody>
          <a:bodyPr wrap="square" anchor="t" lIns="45720" rIns="45720">
            <a:spAutoFit/>
          </a:bodyPr>
          <a:lstStyle/>
          <a:p>
            <a:pPr algn="l"/>
            <a:r>
              <a:rPr sz="1100" b="0" i="0">
                <a:solidFill>
                  <a:srgbClr val="FF0000"/>
                </a:solidFill>
                <a:latin typeface="Calibri"/>
              </a:rPr>
              <a:t>Insufficient evidence that the mean weight of the boys is more than 2 kg greater than that of the girls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3" grpId="0" animBg="1"/>
      <p:bldP spid="14"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2400" b="0" i="0">
                <a:solidFill>
                  <a:srgbClr val="000000"/>
                </a:solidFill>
                <a:latin typeface="Calibri"/>
              </a:rPr>
              <a:t>Hypothesis Testing for the Difference Between Means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5C</a:t>
            </a:r>
          </a:p>
        </p:txBody>
      </p:sp>
      <p:sp>
        <p:nvSpPr>
          <p:cNvPr id="4" name="TextBox 3"/>
          <p:cNvSpPr txBox="1"/>
          <p:nvPr/>
        </p:nvSpPr>
        <p:spPr>
          <a:xfrm>
            <a:off x="250000" y="1000000"/>
            <a:ext cx="3300000" cy="5200000"/>
          </a:xfrm>
          <a:prstGeom prst="rect">
            <a:avLst/>
          </a:prstGeom>
          <a:noFill/>
        </p:spPr>
        <p:txBody>
          <a:bodyPr wrap="square" anchor="t" lIns="45720" rIns="45720">
            <a:spAutoFit/>
          </a:bodyPr>
          <a:lstStyle/>
          <a:p>
            <a:pPr algn="ctr"/>
            <a:r>
              <a:rPr sz="1200" b="1" i="0">
                <a:solidFill>
                  <a:srgbClr val="000000"/>
                </a:solidFill>
                <a:latin typeface="Calibri"/>
              </a:rPr>
              <a:t>If the sample sizes nx and ny are large, the test can be used even when the distributions of X and Y are not normal</a:t>
            </a:r>
          </a:p>
          <a:p>
            <a:pPr algn="ctr"/>
            <a:r>
              <a:rPr sz="1200" b="0" i="0">
                <a:solidFill>
                  <a:srgbClr val="000000"/>
                </a:solidFill>
                <a:latin typeface="Calibri"/>
              </a:rPr>
              <a:t/>
            </a:r>
          </a:p>
          <a:p>
            <a:pPr algn="ctr"/>
            <a:r>
              <a:rPr sz="1200" b="0" i="0">
                <a:solidFill>
                  <a:srgbClr val="000000"/>
                </a:solidFill>
                <a:latin typeface="Calibri"/>
              </a:rPr>
              <a:t>This is because of the central limit theorem: X̄ − Ȳ is approximately normal</a:t>
            </a:r>
          </a:p>
          <a:p>
            <a:pPr algn="ctr"/>
            <a:r>
              <a:rPr sz="1200" b="0" i="0">
                <a:solidFill>
                  <a:srgbClr val="000000"/>
                </a:solidFill>
                <a:latin typeface="Calibri"/>
              </a:rPr>
              <a:t/>
            </a:r>
          </a:p>
          <a:p>
            <a:pPr algn="ctr"/>
            <a:r>
              <a:rPr sz="1200" b="0" i="0">
                <a:solidFill>
                  <a:srgbClr val="000000"/>
                </a:solidFill>
                <a:latin typeface="Calibri"/>
              </a:rPr>
              <a:t>Testing for a difference (in either direction) needs a two-tailed test</a:t>
            </a:r>
          </a:p>
        </p:txBody>
      </p:sp>
      <p:sp>
        <p:nvSpPr>
          <p:cNvPr id="5" name="TextBox 4"/>
          <p:cNvSpPr txBox="1"/>
          <p:nvPr/>
        </p:nvSpPr>
        <p:spPr>
          <a:xfrm>
            <a:off x="3750000" y="1000000"/>
            <a:ext cx="5150000" cy="1497000"/>
          </a:xfrm>
          <a:prstGeom prst="rect">
            <a:avLst/>
          </a:prstGeom>
          <a:noFill/>
        </p:spPr>
        <p:txBody>
          <a:bodyPr wrap="square" anchor="t" lIns="45720" rIns="45720">
            <a:spAutoFit/>
          </a:bodyPr>
          <a:lstStyle/>
          <a:p>
            <a:pPr algn="l"/>
            <a:r>
              <a:rPr sz="1100" b="0" i="0">
                <a:solidFill>
                  <a:srgbClr val="000000"/>
                </a:solidFill>
                <a:latin typeface="Calibri"/>
              </a:rPr>
              <a:t>A manufacturer of personal stereos can use batteries made by two different manufacturers. The standard deviation of lifetimes for Never Die batteries is 3.1 hours and for Everlasting batteries is 2.9 hours. A random sample of 80 Never Die batteries and a random sample of 90 Everlasting batteries were tested and their mean lifetimes were 7.9 hours and 8.2 hours respectively.</a:t>
            </a:r>
          </a:p>
          <a:p>
            <a:pPr algn="l"/>
            <a:r>
              <a:rPr sz="1100" b="0" i="0">
                <a:solidFill>
                  <a:srgbClr val="000000"/>
                </a:solidFill>
                <a:latin typeface="Calibri"/>
              </a:rPr>
              <a:t>Stating your hypotheses clearly, test, at the 5% level of significance, whether there is evidence of a difference between the mean lifetimes of the two makes of batteries.</a:t>
            </a:r>
          </a:p>
        </p:txBody>
      </p:sp>
      <p:sp>
        <p:nvSpPr>
          <p:cNvPr id="6" name="TextBox 5"/>
          <p:cNvSpPr txBox="1"/>
          <p:nvPr/>
        </p:nvSpPr>
        <p:spPr>
          <a:xfrm>
            <a:off x="3750000" y="2533472"/>
            <a:ext cx="3300000" cy="363220"/>
          </a:xfrm>
          <a:prstGeom prst="rect">
            <a:avLst/>
          </a:prstGeom>
          <a:noFill/>
        </p:spPr>
        <p:txBody>
          <a:bodyPr wrap="square" anchor="t" lIns="45720" rIns="45720">
            <a:spAutoFit/>
          </a:bodyPr>
          <a:lstStyle/>
          <a:p>
            <a:pPr algn="l"/>
            <a:r>
              <a:rPr sz="1100" b="0" i="0">
                <a:solidFill>
                  <a:srgbClr val="000000"/>
                </a:solidFill>
                <a:latin typeface="Calibri"/>
              </a:rPr>
              <a:t>Let μx and μy be the mean lifetimes of Never Die and Everlasting batteries</a:t>
            </a:r>
          </a:p>
        </p:txBody>
      </p:sp>
      <p:pic>
        <p:nvPicPr>
          <p:cNvPr id="7" name="Picture 6" descr="m_s12h.png"/>
          <p:cNvPicPr>
            <a:picLocks noChangeAspect="1"/>
          </p:cNvPicPr>
          <p:nvPr/>
        </p:nvPicPr>
        <p:blipFill>
          <a:blip r:embed="rId2"/>
          <a:stretch>
            <a:fillRect/>
          </a:stretch>
        </p:blipFill>
        <p:spPr>
          <a:xfrm>
            <a:off x="3750000" y="2916692"/>
            <a:ext cx="1962912" cy="195072"/>
          </a:xfrm>
          <a:prstGeom prst="rect">
            <a:avLst/>
          </a:prstGeom>
        </p:spPr>
      </p:pic>
      <p:sp>
        <p:nvSpPr>
          <p:cNvPr id="8" name="TextBox 7"/>
          <p:cNvSpPr txBox="1"/>
          <p:nvPr/>
        </p:nvSpPr>
        <p:spPr>
          <a:xfrm>
            <a:off x="7110000" y="2896692"/>
            <a:ext cx="1700000" cy="202875"/>
          </a:xfrm>
          <a:prstGeom prst="rect">
            <a:avLst/>
          </a:prstGeom>
          <a:noFill/>
        </p:spPr>
        <p:txBody>
          <a:bodyPr wrap="square" anchor="t" lIns="45720" rIns="45720">
            <a:spAutoFit/>
          </a:bodyPr>
          <a:lstStyle/>
          <a:p>
            <a:pPr algn="l"/>
            <a:r>
              <a:rPr sz="900" b="0" i="0">
                <a:solidFill>
                  <a:srgbClr val="FF0000"/>
                </a:solidFill>
                <a:latin typeface="Calibri"/>
              </a:rPr>
              <a:t>‘Difference’: a two-tailed test</a:t>
            </a:r>
          </a:p>
        </p:txBody>
      </p:sp>
      <p:sp>
        <p:nvSpPr>
          <p:cNvPr id="9" name="TextBox 8"/>
          <p:cNvSpPr txBox="1"/>
          <p:nvPr/>
        </p:nvSpPr>
        <p:spPr>
          <a:xfrm>
            <a:off x="3750000" y="3161764"/>
            <a:ext cx="3300000" cy="181610"/>
          </a:xfrm>
          <a:prstGeom prst="rect">
            <a:avLst/>
          </a:prstGeom>
          <a:noFill/>
        </p:spPr>
        <p:txBody>
          <a:bodyPr wrap="square" anchor="t" lIns="45720" rIns="45720">
            <a:spAutoFit/>
          </a:bodyPr>
          <a:lstStyle/>
          <a:p>
            <a:pPr algn="l"/>
            <a:r>
              <a:rPr sz="1100" b="0" i="0">
                <a:solidFill>
                  <a:srgbClr val="000000"/>
                </a:solidFill>
                <a:latin typeface="Calibri"/>
              </a:rPr>
              <a:t>σx = 3.1, nx = 80, σy = 2.9, ny = 90</a:t>
            </a:r>
          </a:p>
        </p:txBody>
      </p:sp>
      <p:pic>
        <p:nvPicPr>
          <p:cNvPr id="10" name="Picture 9" descr="m_s12z.png"/>
          <p:cNvPicPr>
            <a:picLocks noChangeAspect="1"/>
          </p:cNvPicPr>
          <p:nvPr/>
        </p:nvPicPr>
        <p:blipFill>
          <a:blip r:embed="rId3"/>
          <a:stretch>
            <a:fillRect/>
          </a:stretch>
        </p:blipFill>
        <p:spPr>
          <a:xfrm>
            <a:off x="3750000" y="3363374"/>
            <a:ext cx="2648712" cy="691896"/>
          </a:xfrm>
          <a:prstGeom prst="rect">
            <a:avLst/>
          </a:prstGeom>
        </p:spPr>
      </p:pic>
      <p:sp>
        <p:nvSpPr>
          <p:cNvPr id="11" name="TextBox 10"/>
          <p:cNvSpPr txBox="1"/>
          <p:nvPr/>
        </p:nvSpPr>
        <p:spPr>
          <a:xfrm>
            <a:off x="7110000" y="3343374"/>
            <a:ext cx="1700000" cy="488625"/>
          </a:xfrm>
          <a:prstGeom prst="rect">
            <a:avLst/>
          </a:prstGeom>
          <a:noFill/>
        </p:spPr>
        <p:txBody>
          <a:bodyPr wrap="square" anchor="t" lIns="45720" rIns="45720">
            <a:spAutoFit/>
          </a:bodyPr>
          <a:lstStyle/>
          <a:p>
            <a:pPr algn="l"/>
            <a:r>
              <a:rPr sz="900" b="0" i="0">
                <a:solidFill>
                  <a:srgbClr val="FF0000"/>
                </a:solidFill>
                <a:latin typeface="Calibri"/>
              </a:rPr>
              <a:t>Samples are large, so the CLT lets you proceed without knowing the distributions</a:t>
            </a:r>
          </a:p>
        </p:txBody>
      </p:sp>
      <p:sp>
        <p:nvSpPr>
          <p:cNvPr id="12" name="TextBox 11"/>
          <p:cNvSpPr txBox="1"/>
          <p:nvPr/>
        </p:nvSpPr>
        <p:spPr>
          <a:xfrm>
            <a:off x="3750000" y="4105270"/>
            <a:ext cx="3300000" cy="181610"/>
          </a:xfrm>
          <a:prstGeom prst="rect">
            <a:avLst/>
          </a:prstGeom>
          <a:noFill/>
        </p:spPr>
        <p:txBody>
          <a:bodyPr wrap="square" anchor="t" lIns="45720" rIns="45720">
            <a:spAutoFit/>
          </a:bodyPr>
          <a:lstStyle/>
          <a:p>
            <a:pPr algn="l"/>
            <a:r>
              <a:rPr sz="1100" b="0" i="0">
                <a:solidFill>
                  <a:srgbClr val="000000"/>
                </a:solidFill>
                <a:latin typeface="Calibri"/>
              </a:rPr>
              <a:t>5% two-tailed critical values: z = ±1.96</a:t>
            </a:r>
          </a:p>
        </p:txBody>
      </p:sp>
      <p:pic>
        <p:nvPicPr>
          <p:cNvPr id="13" name="Picture 12" descr="ex12_z.png"/>
          <p:cNvPicPr>
            <a:picLocks noChangeAspect="1"/>
          </p:cNvPicPr>
          <p:nvPr/>
        </p:nvPicPr>
        <p:blipFill>
          <a:blip r:embed="rId4"/>
          <a:stretch>
            <a:fillRect/>
          </a:stretch>
        </p:blipFill>
        <p:spPr>
          <a:xfrm>
            <a:off x="3750000" y="4336880"/>
            <a:ext cx="1833659" cy="950000"/>
          </a:xfrm>
          <a:prstGeom prst="rect">
            <a:avLst/>
          </a:prstGeom>
        </p:spPr>
      </p:pic>
      <p:sp>
        <p:nvSpPr>
          <p:cNvPr id="14" name="TextBox 13"/>
          <p:cNvSpPr txBox="1"/>
          <p:nvPr/>
        </p:nvSpPr>
        <p:spPr>
          <a:xfrm>
            <a:off x="3750000" y="5346880"/>
            <a:ext cx="3300000" cy="363220"/>
          </a:xfrm>
          <a:prstGeom prst="rect">
            <a:avLst/>
          </a:prstGeom>
          <a:noFill/>
        </p:spPr>
        <p:txBody>
          <a:bodyPr wrap="square" anchor="t" lIns="45720" rIns="45720">
            <a:spAutoFit/>
          </a:bodyPr>
          <a:lstStyle/>
          <a:p>
            <a:pPr algn="l"/>
            <a:r>
              <a:rPr sz="1100" b="0" i="0">
                <a:solidFill>
                  <a:srgbClr val="FF0000"/>
                </a:solidFill>
                <a:latin typeface="Calibri"/>
              </a:rPr>
              <a:t>−1.96 &lt; −0.649 &lt; 1.96: not significant, do not reject H₀</a:t>
            </a:r>
          </a:p>
        </p:txBody>
      </p:sp>
      <p:sp>
        <p:nvSpPr>
          <p:cNvPr id="15" name="TextBox 14"/>
          <p:cNvSpPr txBox="1"/>
          <p:nvPr/>
        </p:nvSpPr>
        <p:spPr>
          <a:xfrm>
            <a:off x="3750000" y="5710100"/>
            <a:ext cx="3300000" cy="363220"/>
          </a:xfrm>
          <a:prstGeom prst="rect">
            <a:avLst/>
          </a:prstGeom>
          <a:noFill/>
        </p:spPr>
        <p:txBody>
          <a:bodyPr wrap="square" anchor="t" lIns="45720" rIns="45720">
            <a:spAutoFit/>
          </a:bodyPr>
          <a:lstStyle/>
          <a:p>
            <a:pPr algn="l"/>
            <a:r>
              <a:rPr sz="1100" b="0" i="0">
                <a:solidFill>
                  <a:srgbClr val="FF0000"/>
                </a:solidFill>
                <a:latin typeface="Calibri"/>
              </a:rPr>
              <a:t>No significant evidence of a difference in the mean lifetimes of the two makes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1" grpId="0" animBg="1"/>
      <p:bldP spid="12" grpId="0" animBg="1"/>
      <p:bldP spid="14" grpId="0" animBg="1"/>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