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17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9" Type="http://schemas.openxmlformats.org/officeDocument/2006/relationships/image" Target="../media/image27.png"/><Relationship Id="rId10" Type="http://schemas.openxmlformats.org/officeDocument/2006/relationships/image" Target="../media/image2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5000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6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Estimation, Confidence Intervals and Tests Using a Normal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2 Chapter 5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5A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Estimators, Bias and Standard Error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2011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random sample of size n consists of n observations X₁, X₂, …, Xₙ of the random variable X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Xᵢ are independent and each has the same distribution as X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statistic, T, is a random variable consisting of any function of the Xᵢ that involves no other quantities, such as unknown population parameters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671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sample, X₁, X₂, …, Xₙ, is taken from a population with unknown population parameters μ and σ.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State whether or not each of the following are statistics.</a:t>
            </a:r>
          </a:p>
        </p:txBody>
      </p:sp>
      <p:pic>
        <p:nvPicPr>
          <p:cNvPr id="6" name="Picture 5" descr="m_q_ex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00" y="1677784"/>
            <a:ext cx="4204407" cy="431444"/>
          </a:xfrm>
          <a:prstGeom prst="rect">
            <a:avLst/>
          </a:prstGeom>
        </p:spPr>
      </p:pic>
      <p:pic>
        <p:nvPicPr>
          <p:cNvPr id="7" name="Picture 6" descr="m_s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2401936"/>
            <a:ext cx="2161032" cy="381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10000" y="2381936"/>
            <a:ext cx="1700000" cy="488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Only a function of the sample. It need not involve all of the Xᵢ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2892372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  max(X₁, X₂, …, Xₙ) is a statistic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10000" y="2892372"/>
            <a:ext cx="1700000" cy="20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Only a function of the sample</a:t>
            </a:r>
          </a:p>
        </p:txBody>
      </p:sp>
      <p:pic>
        <p:nvPicPr>
          <p:cNvPr id="11" name="Picture 10" descr="m_s1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0000" y="3169928"/>
            <a:ext cx="2478024" cy="45415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110000" y="3149928"/>
            <a:ext cx="1700000" cy="3457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function contains μ and σ, which are unknown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Estimators, Bias and Standard Error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sampling distribution of a statistic T is the probability distribution of 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the distribution of the population is known, the sampling distribution of a statistic can sometimes be found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Xᵢ ~ N(μ, σ²) then ΣXᵢ ~ N(nμ, nσ²)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Var(X − Y) = Var(X) + Var(Y) for independent X and 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1052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weights, in grams, of a consignment of apples are normally distributed with a mean μ and standard deviation 4. A random sample of size 25 is taken and the statistics R and T are calculated as follows: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R = X₂₅ − X₁   and   T = X₁ + X₂ + … + X₂₅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 the distributions of R and 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2149640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sample is X₁, X₂, …, X₂₅ where each Xᵢ ~ N(μ, 4²)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0000" y="2149640"/>
            <a:ext cx="1700000" cy="3457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State the distribution of each Xᵢ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2625128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R = X₂₅ − X₁ ⇒ R ~ N(μ − μ, 4² + 4²)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10000" y="2625128"/>
            <a:ext cx="1700000" cy="3457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E(X − Y) = E(X) − E(Y); the variances add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2823248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R ~ N(0, (4√2)²)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3100616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 = X₁ + X₂ + … + X₂₅ ⇒ T ~ N(25μ, 25 × 4²)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10000" y="3100616"/>
            <a:ext cx="1700000" cy="20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Sum of 25 independent N(μ, 4²)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50000" y="3298736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 ~ N(25μ, 20²)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Estimators, Bias and Standard Error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can find a sampling distribution by listing every possible sample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List the possible observations systematically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μ = E(X) = Σ x P(X = x)
σ² = Var(X) = Σ x² P(X = x) − μ²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1243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large bag contains counters. 60% of the counters have the number 0 on them and 40% have the number 1.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 Find the population mean μ and population variance σ² of the values shown on the counters.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simple random sample of size 3 is taken from this population.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  List all the possible observations from this sample.</a:t>
            </a:r>
          </a:p>
        </p:txBody>
      </p:sp>
      <p:sp>
        <p:nvSpPr>
          <p:cNvPr id="6" name="Rectangle 5"/>
          <p:cNvSpPr/>
          <p:nvPr/>
        </p:nvSpPr>
        <p:spPr>
          <a:xfrm>
            <a:off x="3750000" y="2285568"/>
            <a:ext cx="10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7" name="Rectangle 6"/>
          <p:cNvSpPr/>
          <p:nvPr/>
        </p:nvSpPr>
        <p:spPr>
          <a:xfrm>
            <a:off x="4750000" y="2285568"/>
            <a:ext cx="62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" name="Rectangle 7"/>
          <p:cNvSpPr/>
          <p:nvPr/>
        </p:nvSpPr>
        <p:spPr>
          <a:xfrm>
            <a:off x="5370000" y="2285568"/>
            <a:ext cx="62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9" name="Rectangle 8"/>
          <p:cNvSpPr/>
          <p:nvPr/>
        </p:nvSpPr>
        <p:spPr>
          <a:xfrm>
            <a:off x="3750000" y="2585568"/>
            <a:ext cx="10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P(X = x)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750000" y="2585568"/>
            <a:ext cx="62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3/5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70000" y="2585568"/>
            <a:ext cx="62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2/5</a:t>
            </a:r>
          </a:p>
        </p:txBody>
      </p:sp>
      <p:pic>
        <p:nvPicPr>
          <p:cNvPr id="12" name="Picture 11" descr="m_s3a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00" y="2955568"/>
            <a:ext cx="2118360" cy="384048"/>
          </a:xfrm>
          <a:prstGeom prst="rect">
            <a:avLst/>
          </a:prstGeom>
        </p:spPr>
      </p:pic>
      <p:pic>
        <p:nvPicPr>
          <p:cNvPr id="13" name="Picture 12" descr="m_s3a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3409616"/>
            <a:ext cx="2813304" cy="42062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110000" y="3389616"/>
            <a:ext cx="1700000" cy="20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E(X²) = 0² × 3/5 + 1² × 2/5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50000" y="3959488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  (0, 0, 0)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50000" y="4157608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(1, 0, 0)  (0, 1, 0)  (0, 0, 1)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50000" y="4355728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(1, 1, 0)  (1, 0, 1)  (0, 1, 1)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50000" y="4553848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(1, 1, 1)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Estimators, Bias and Standard Error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sample is random, so the observations are independent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P(1, 0, 0) = P(X₁ = 1) × P(X₂ = 0) × P(X₃ = 0)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Each arrangement with one 1 has the same probability, so multiply by 3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E(X̄) = μ but Var(X̄) is smaller than σ²</a:t>
            </a:r>
          </a:p>
        </p:txBody>
      </p:sp>
      <p:pic>
        <p:nvPicPr>
          <p:cNvPr id="5" name="Picture 4" descr="m_q_ex3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00" y="1000000"/>
            <a:ext cx="4309567" cy="342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50000" y="1392900"/>
            <a:ext cx="5150000" cy="671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where X₁, X₂ and X₃ are the values shown on the three counters in the sample.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d  Hence find E(X̄) and Var(X̄).</a:t>
            </a:r>
          </a:p>
        </p:txBody>
      </p:sp>
      <p:pic>
        <p:nvPicPr>
          <p:cNvPr id="7" name="Picture 6" descr="m_s3c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2090684"/>
            <a:ext cx="1722120" cy="4206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10000" y="2070684"/>
            <a:ext cx="1700000" cy="20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(0, 0, 0)</a:t>
            </a:r>
          </a:p>
        </p:txBody>
      </p:sp>
      <p:pic>
        <p:nvPicPr>
          <p:cNvPr id="9" name="Picture 8" descr="m_s3c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0000" y="2581308"/>
            <a:ext cx="2325624" cy="42062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110000" y="2561308"/>
            <a:ext cx="1700000" cy="20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(1, 0, 0), (0, 1, 0), (0, 0, 1)</a:t>
            </a:r>
          </a:p>
        </p:txBody>
      </p:sp>
      <p:pic>
        <p:nvPicPr>
          <p:cNvPr id="11" name="Picture 10" descr="m_s3c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0000" y="3071932"/>
            <a:ext cx="2325624" cy="42062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110000" y="3051932"/>
            <a:ext cx="1700000" cy="20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(1, 1, 0), (1, 0, 1), (0, 1, 1)</a:t>
            </a:r>
          </a:p>
        </p:txBody>
      </p:sp>
      <p:pic>
        <p:nvPicPr>
          <p:cNvPr id="13" name="Picture 12" descr="m_s3c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0000" y="3562556"/>
            <a:ext cx="1722120" cy="42062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110000" y="3542556"/>
            <a:ext cx="1700000" cy="20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(1, 1, 1)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750000" y="406318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x̄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750000" y="4063180"/>
            <a:ext cx="7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50000" y="4063180"/>
            <a:ext cx="7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⅓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150000" y="4063180"/>
            <a:ext cx="7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⅔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850000" y="4063180"/>
            <a:ext cx="7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750000" y="433318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P(X̄ = x̄)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750000" y="4333180"/>
            <a:ext cx="7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27/125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50000" y="4333180"/>
            <a:ext cx="7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54/125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150000" y="4333180"/>
            <a:ext cx="7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36/125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850000" y="4333180"/>
            <a:ext cx="7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8/125</a:t>
            </a:r>
          </a:p>
        </p:txBody>
      </p:sp>
      <p:pic>
        <p:nvPicPr>
          <p:cNvPr id="25" name="Picture 24" descr="m_s3d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0000" y="4703180"/>
            <a:ext cx="3822192" cy="384048"/>
          </a:xfrm>
          <a:prstGeom prst="rect">
            <a:avLst/>
          </a:prstGeom>
        </p:spPr>
      </p:pic>
      <p:pic>
        <p:nvPicPr>
          <p:cNvPr id="26" name="Picture 25" descr="m_s3d2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0000" y="5157228"/>
            <a:ext cx="3477768" cy="420624"/>
          </a:xfrm>
          <a:prstGeom prst="rect">
            <a:avLst/>
          </a:prstGeom>
        </p:spPr>
      </p:pic>
      <p:pic>
        <p:nvPicPr>
          <p:cNvPr id="27" name="Picture 26" descr="m_s3d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50000" y="5647852"/>
            <a:ext cx="1432560" cy="384048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7110000" y="5627852"/>
            <a:ext cx="1700000" cy="20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σ²/3 = 0.08 = 2/25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  <p:bldP spid="14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8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Estimators, Bias and Standard Error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mode of a sample of three 0s and 1s is whichever value appears at least twice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Here E(X̄) = μ but E(M) ≠ μ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Neither E(X̄) nor E(M) equals the population mode, which is 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1052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large bag contains counters. 60% of the counters have the number 0 on them and 40% have the number 1.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simple random sample of size 3 is taken from this population.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e  Find the sampling distribution for the mode, M.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  Hence find E(M) and Var(M).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2149640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e  The mode can take values 0 or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2347760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M = 0 for (0, 0, 0) and the three cases with exactly one 1</a:t>
            </a:r>
          </a:p>
        </p:txBody>
      </p:sp>
      <p:pic>
        <p:nvPicPr>
          <p:cNvPr id="8" name="Picture 7" descr="m_s3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00" y="2764000"/>
            <a:ext cx="3520440" cy="38404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750000" y="3228048"/>
            <a:ext cx="10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m</a:t>
            </a:r>
          </a:p>
        </p:txBody>
      </p:sp>
      <p:sp>
        <p:nvSpPr>
          <p:cNvPr id="10" name="Rectangle 9"/>
          <p:cNvSpPr/>
          <p:nvPr/>
        </p:nvSpPr>
        <p:spPr>
          <a:xfrm>
            <a:off x="4750000" y="3228048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550000" y="3228048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750000" y="3528048"/>
            <a:ext cx="10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P(M = m)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50000" y="3528048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81/125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550000" y="3528048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44/125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50000" y="3948048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pic>
        <p:nvPicPr>
          <p:cNvPr id="16" name="Picture 15" descr="m_s3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4166168"/>
            <a:ext cx="1947672" cy="381000"/>
          </a:xfrm>
          <a:prstGeom prst="rect">
            <a:avLst/>
          </a:prstGeom>
        </p:spPr>
      </p:pic>
      <p:pic>
        <p:nvPicPr>
          <p:cNvPr id="17" name="Picture 16" descr="m_s3f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0000" y="4617168"/>
            <a:ext cx="3325368" cy="420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Estimators, Bias and Standard Error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statistic used to estimate a population parameter is an estimator; the value it gives for a particular sample is an estimate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T is an estimator for θ and E(T) = θ, then T is an unbiased estimator for θ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T is used as an estimator for θ, then bias = E(T) − θ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For an unbiased estimator, the bias is 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671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random sample X₁, X₂, …, Xₙ is taken from a population with X ~ N(μ, σ²).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Show that E(X̄) = μ.</a:t>
            </a:r>
          </a:p>
        </p:txBody>
      </p:sp>
      <p:pic>
        <p:nvPicPr>
          <p:cNvPr id="6" name="Picture 5" descr="m_s4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00" y="1797784"/>
            <a:ext cx="1444752" cy="377952"/>
          </a:xfrm>
          <a:prstGeom prst="rect">
            <a:avLst/>
          </a:prstGeom>
        </p:spPr>
      </p:pic>
      <p:pic>
        <p:nvPicPr>
          <p:cNvPr id="7" name="Picture 6" descr="m_s4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2245736"/>
            <a:ext cx="1755648" cy="37795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10000" y="2225736"/>
            <a:ext cx="1700000" cy="20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E(aX) = aE(X)</a:t>
            </a:r>
          </a:p>
        </p:txBody>
      </p:sp>
      <p:pic>
        <p:nvPicPr>
          <p:cNvPr id="9" name="Picture 8" descr="m_s4_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0000" y="2693688"/>
            <a:ext cx="1770888" cy="37795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110000" y="2673688"/>
            <a:ext cx="1700000" cy="20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E(X + Y) = E(X) + E(Y)</a:t>
            </a:r>
          </a:p>
        </p:txBody>
      </p:sp>
      <p:pic>
        <p:nvPicPr>
          <p:cNvPr id="11" name="Picture 10" descr="m_s4_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0000" y="3141640"/>
            <a:ext cx="1578864" cy="37795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750000" y="3569592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E(X̄) = 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10000" y="3569592"/>
            <a:ext cx="1700000" cy="3457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So X̄ is an unbiased estimator of μ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50000" y="3866772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In Example 3, E(M) = 44/125 but the population mode is 0,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50000" y="4263012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so M is a biased estimator: bias = 44/125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Estimators, Bias and Standard Error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variance of a sample is not an unbiased estimator of σ²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An unbiased estimator for σ² is the sample variance S²</a:t>
            </a:r>
          </a:p>
        </p:txBody>
      </p:sp>
      <p:pic>
        <p:nvPicPr>
          <p:cNvPr id="5" name="Picture 4" descr="m_k_s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468" y="2217280"/>
            <a:ext cx="1655064" cy="432816"/>
          </a:xfrm>
          <a:prstGeom prst="rect">
            <a:avLst/>
          </a:prstGeom>
        </p:spPr>
      </p:pic>
      <p:pic>
        <p:nvPicPr>
          <p:cNvPr id="6" name="Picture 5" descr="m_k_s2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048" y="2770096"/>
            <a:ext cx="2279904" cy="381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0000" y="3271096"/>
            <a:ext cx="330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standard deviation of an estimator is called its standard error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pic>
        <p:nvPicPr>
          <p:cNvPr id="8" name="Picture 7" descr="m_k_s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000" y="3971096"/>
            <a:ext cx="2535936" cy="3688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50000" y="1000000"/>
            <a:ext cx="5150000" cy="481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random sample X₁, X₂, …, Xₙ is taken from a population with X ~ N(μ, σ²).</a:t>
            </a:r>
          </a:p>
        </p:txBody>
      </p:sp>
      <p:pic>
        <p:nvPicPr>
          <p:cNvPr id="10" name="Picture 9" descr="m_q_ex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0000" y="1491856"/>
            <a:ext cx="1755648" cy="408432"/>
          </a:xfrm>
          <a:prstGeom prst="rect">
            <a:avLst/>
          </a:prstGeom>
        </p:spPr>
      </p:pic>
      <p:pic>
        <p:nvPicPr>
          <p:cNvPr id="11" name="Picture 10" descr="m_s4_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0000" y="2070288"/>
            <a:ext cx="1444752" cy="377952"/>
          </a:xfrm>
          <a:prstGeom prst="rect">
            <a:avLst/>
          </a:prstGeom>
        </p:spPr>
      </p:pic>
      <p:pic>
        <p:nvPicPr>
          <p:cNvPr id="12" name="Picture 11" descr="m_s5_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0000" y="2518240"/>
            <a:ext cx="2136648" cy="40233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110000" y="2498240"/>
            <a:ext cx="1700000" cy="20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Var(aX) = a²Var(X)</a:t>
            </a:r>
          </a:p>
        </p:txBody>
      </p:sp>
      <p:pic>
        <p:nvPicPr>
          <p:cNvPr id="14" name="Picture 13" descr="m_s5_3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0000" y="2990576"/>
            <a:ext cx="2151888" cy="40233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110000" y="2970576"/>
            <a:ext cx="1700000" cy="3457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Var(X + Y) = Var(X) + Var(Y) for independent X, Y</a:t>
            </a:r>
          </a:p>
        </p:txBody>
      </p:sp>
      <p:pic>
        <p:nvPicPr>
          <p:cNvPr id="16" name="Picture 15" descr="m_s5_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50000" y="3462912"/>
            <a:ext cx="1895856" cy="432816"/>
          </a:xfrm>
          <a:prstGeom prst="rect">
            <a:avLst/>
          </a:prstGeom>
        </p:spPr>
      </p:pic>
      <p:pic>
        <p:nvPicPr>
          <p:cNvPr id="17" name="Picture 16" descr="m_s5_5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50000" y="3965728"/>
            <a:ext cx="890016" cy="4084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750000" y="4483596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Var(X̄) decreases as n increases, so a larger sample gives a better estimator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8" grpId="0" animBg="1"/>
    </p:bld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Estimators, Bias and Standard Error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Use s² = (Σx² − nx̄²)/(n − 1) when you have Σx² and x̄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To combine samples, ‘unwrap’ the formulae for ȳ and s² to find Σy and Σy²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‘hat’ over a parameter (e.g. on μ or σ²) means an estimate of that parameter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4492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table below summarises the number of breakdowns, X, on a town’s bypass on 30 randomly chosen days.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750000" y="1460868"/>
            <a:ext cx="11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Breakdowns</a:t>
            </a:r>
          </a:p>
        </p:txBody>
      </p:sp>
      <p:sp>
        <p:nvSpPr>
          <p:cNvPr id="7" name="Rectangle 6"/>
          <p:cNvSpPr/>
          <p:nvPr/>
        </p:nvSpPr>
        <p:spPr>
          <a:xfrm>
            <a:off x="4900000" y="1460868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8" name="Rectangle 7"/>
          <p:cNvSpPr/>
          <p:nvPr/>
        </p:nvSpPr>
        <p:spPr>
          <a:xfrm>
            <a:off x="5360000" y="1460868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9" name="Rectangle 8"/>
          <p:cNvSpPr/>
          <p:nvPr/>
        </p:nvSpPr>
        <p:spPr>
          <a:xfrm>
            <a:off x="5820000" y="1460868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80000" y="1460868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740000" y="1460868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200000" y="1460868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660000" y="1460868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0000" y="1460868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750000" y="1700868"/>
            <a:ext cx="11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Days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900000" y="1700868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360000" y="1700868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20000" y="1700868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80000" y="1700868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740000" y="1700868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200000" y="1700868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660000" y="1700868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120000" y="1700868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50000" y="2000868"/>
            <a:ext cx="5150000" cy="9731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Calculate unbiased estimates of the mean and variance of the number of breakdowns.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20 more days were randomly sampled and this sample had x̄ = 6.0 and s² = 5.0.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Treating the 50 results as a single sample, obtain further unbiased estimates of the population mean and variance.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50000" y="2973038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By calculator, Σx = 160 and Σx² = 990</a:t>
            </a:r>
          </a:p>
        </p:txBody>
      </p:sp>
      <p:pic>
        <p:nvPicPr>
          <p:cNvPr id="26" name="Picture 25" descr="m_s6a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00" y="3174648"/>
            <a:ext cx="1965960" cy="384048"/>
          </a:xfrm>
          <a:prstGeom prst="rect">
            <a:avLst/>
          </a:prstGeom>
        </p:spPr>
      </p:pic>
      <p:pic>
        <p:nvPicPr>
          <p:cNvPr id="27" name="Picture 26" descr="m_s6a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3628696"/>
            <a:ext cx="3526536" cy="423672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3750000" y="4102368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ȳ = 6.0 ⇒ Σy = 20 × 6.0 = 120</a:t>
            </a:r>
          </a:p>
        </p:txBody>
      </p:sp>
      <p:pic>
        <p:nvPicPr>
          <p:cNvPr id="29" name="Picture 28" descr="m_s6b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0000" y="4303978"/>
            <a:ext cx="2170176" cy="42672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3750000" y="4780698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Σy² = 5 × 19 + 20 × 36 = 815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750000" y="4962308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Σw = 160 + 120 = 280,   Σw² = 990 + 815 = 1805</a:t>
            </a:r>
          </a:p>
        </p:txBody>
      </p:sp>
      <p:pic>
        <p:nvPicPr>
          <p:cNvPr id="32" name="Picture 31" descr="m_s6b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0000" y="5163918"/>
            <a:ext cx="1088136" cy="384048"/>
          </a:xfrm>
          <a:prstGeom prst="rect">
            <a:avLst/>
          </a:prstGeom>
        </p:spPr>
      </p:pic>
      <p:pic>
        <p:nvPicPr>
          <p:cNvPr id="33" name="Picture 32" descr="m_s6b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0000" y="5617966"/>
            <a:ext cx="3617976" cy="4114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8" grpId="0" animBg="1"/>
      <p:bldP spid="30" grpId="0" animBg="1"/>
      <p:bldP spid="31" grpId="0" animBg="1"/>
    </p:bld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Estimators, Bias and Standard Error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Use the estimate from the largest sample: here the combined estimate from all 50 results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σ is unknown, use s in the standard error</a:t>
            </a:r>
          </a:p>
        </p:txBody>
      </p:sp>
      <p:pic>
        <p:nvPicPr>
          <p:cNvPr id="5" name="Picture 4" descr="m_k_s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032" y="2034400"/>
            <a:ext cx="2535936" cy="368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50000" y="1000000"/>
            <a:ext cx="5150000" cy="862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From part b: x̄ = 5.6 and s² = 4.8367… for the combined sample of 50.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  Find the standard error of this new estimate of the mean.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d  Estimate the size of sample required to achieve a standard error of less than 0.25.</a:t>
            </a:r>
          </a:p>
        </p:txBody>
      </p:sp>
      <p:pic>
        <p:nvPicPr>
          <p:cNvPr id="7" name="Picture 6" descr="m_s6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1983712"/>
            <a:ext cx="3950200" cy="49072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50000" y="2623499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pic>
        <p:nvPicPr>
          <p:cNvPr id="9" name="Picture 8" descr="m_s6d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0000" y="2841619"/>
            <a:ext cx="1484376" cy="43586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110000" y="2821619"/>
            <a:ext cx="1700000" cy="488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You do not know σ, so use your best estimate of it (from all 50 results)</a:t>
            </a:r>
          </a:p>
        </p:txBody>
      </p:sp>
      <p:pic>
        <p:nvPicPr>
          <p:cNvPr id="11" name="Picture 10" descr="m_s6d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0000" y="3347483"/>
            <a:ext cx="2069592" cy="441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750000" y="3839443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n &gt; 77.38…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50000" y="4037563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So a sample size of at least 78 is needed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  <p:bldP spid="1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