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Random variables are independent if the outcome of one does not affect the outcome of the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74778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two random variables, then</a:t>
            </a:r>
          </a:p>
        </p:txBody>
      </p:sp>
      <p:pic>
        <p:nvPicPr>
          <p:cNvPr id="6" name="Picture 5" descr="8d926793f090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67" y="2123712"/>
            <a:ext cx="1667865" cy="2176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000" y="239133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two independent random variables, then</a:t>
            </a:r>
          </a:p>
        </p:txBody>
      </p:sp>
      <p:pic>
        <p:nvPicPr>
          <p:cNvPr id="8" name="Picture 7" descr="1c41b3af2916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11" y="2953195"/>
            <a:ext cx="2106777" cy="2176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22082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You add the variances even when you subtract the random variables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X is a random variable with E(X) = µ₁ and Var(X) = σ₁² and Y is an independent random variable with E(Y) = µ₂ and Var(Y) = σ₂², find the mean and variance of: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647784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X + Y          b  X − 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93159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3" name="Picture 12" descr="8adee9370462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1973712"/>
            <a:ext cx="2528011" cy="235762"/>
          </a:xfrm>
          <a:prstGeom prst="rect">
            <a:avLst/>
          </a:prstGeom>
        </p:spPr>
      </p:pic>
      <p:pic>
        <p:nvPicPr>
          <p:cNvPr id="14" name="Picture 13" descr="6cf698515cc4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2259474"/>
            <a:ext cx="3106521" cy="2456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0000" y="251302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6" name="Picture 15" descr="ed2be7c0bab0c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2555142"/>
            <a:ext cx="2528011" cy="235762"/>
          </a:xfrm>
          <a:prstGeom prst="rect">
            <a:avLst/>
          </a:prstGeom>
        </p:spPr>
      </p:pic>
      <p:pic>
        <p:nvPicPr>
          <p:cNvPr id="17" name="Picture 16" descr="148d3b34c673f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2840904"/>
            <a:ext cx="3106521" cy="2456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80000" y="3136572"/>
            <a:ext cx="487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Variances are always added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000" y="35825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More generally, if X and Y are random variables:</a:t>
            </a:r>
          </a:p>
        </p:txBody>
      </p:sp>
      <p:pic>
        <p:nvPicPr>
          <p:cNvPr id="20" name="Picture 19" descr="a8b4fa1b4e49f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3878428"/>
            <a:ext cx="2121865" cy="23576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50000" y="416419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and if X and Y are independent:</a:t>
            </a:r>
          </a:p>
        </p:txBody>
      </p:sp>
      <p:pic>
        <p:nvPicPr>
          <p:cNvPr id="22" name="Picture 21" descr="b2961fa4e2b03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460118"/>
            <a:ext cx="2777642" cy="235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and Y are independent with X ~ N(µ₁, σ₁²) and Y ~ N(µ₂, σ₂²), then</a:t>
            </a:r>
          </a:p>
        </p:txBody>
      </p:sp>
      <p:pic>
        <p:nvPicPr>
          <p:cNvPr id="5" name="Picture 4" descr="d7aa09512db3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6" y="1561856"/>
            <a:ext cx="2417368" cy="2078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181972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linear combination of normal random variables is also normally distributed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81585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X₁, X₂, …, Xₙ are independent and identically distributed with Xᵢ ~ N(µ, σ²), then</a:t>
            </a:r>
          </a:p>
        </p:txBody>
      </p:sp>
      <p:pic>
        <p:nvPicPr>
          <p:cNvPr id="8" name="Picture 7" descr="9a00041b39af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8" y="3129369"/>
            <a:ext cx="1397203" cy="426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605479"/>
            <a:ext cx="3250000" cy="4108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ΣXᵢ is not the same as nX₁: Var(X₁ + X₂) = 2Var(X₁) but Var(2X₁) = 4Var(X₁)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independent random variables X and Y have distributions X ~ N(5, 2²) and Y ~ N(10, 3²).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46185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 the distribution of:   i  A = X + Y      ii  B = 9X − 2Y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737784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Find P(B &gt; 30).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013712"/>
            <a:ext cx="530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independent random variables Y₁, Y₂, Y₃ and Y₄ all have the same distribution as Y. The random variable Z is defined as Z = Y₁ + Y₂ + Y₃ + Y₄.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66149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Find the mean and standard deviation of Z.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93623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i</a:t>
            </a:r>
          </a:p>
        </p:txBody>
      </p:sp>
      <p:pic>
        <p:nvPicPr>
          <p:cNvPr id="16" name="Picture 15" descr="6773ecc00be4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2987424"/>
            <a:ext cx="1559966" cy="217627"/>
          </a:xfrm>
          <a:prstGeom prst="rect">
            <a:avLst/>
          </a:prstGeom>
        </p:spPr>
      </p:pic>
      <p:pic>
        <p:nvPicPr>
          <p:cNvPr id="17" name="Picture 16" descr="6fdf6d96d86d9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255051"/>
            <a:ext cx="1199692" cy="2176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50000" y="3471491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ii</a:t>
            </a:r>
          </a:p>
        </p:txBody>
      </p:sp>
      <p:pic>
        <p:nvPicPr>
          <p:cNvPr id="19" name="Picture 18" descr="cb75d204c4db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522678"/>
            <a:ext cx="2719425" cy="2176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3522678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When you subtract random variables you still add the variances</a:t>
            </a:r>
          </a:p>
        </p:txBody>
      </p:sp>
      <p:pic>
        <p:nvPicPr>
          <p:cNvPr id="21" name="Picture 20" descr="60cd2a27907e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3790305"/>
            <a:ext cx="1276502" cy="2176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50000" y="4006745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23" name="Picture 22" descr="3317d339340b1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4057932"/>
            <a:ext cx="1916582" cy="2176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00000" y="4057932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your calculator: B has standard deviation √360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0000" y="4274372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6" name="Picture 25" descr="34b9300699076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325559"/>
            <a:ext cx="1481328" cy="217627"/>
          </a:xfrm>
          <a:prstGeom prst="rect">
            <a:avLst/>
          </a:prstGeom>
        </p:spPr>
      </p:pic>
      <p:pic>
        <p:nvPicPr>
          <p:cNvPr id="27" name="Picture 26" descr="2d8aa07c15b42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000" y="4593186"/>
            <a:ext cx="1669694" cy="21762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980000" y="4860813"/>
            <a:ext cx="282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Z has mean 40 and standard deviation 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0000" y="4860813"/>
            <a:ext cx="2000000" cy="4418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Be careful: Z has variance 36, so its standard deviation is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  <p:bldP spid="22" grpId="0" animBg="1"/>
      <p:bldP spid="24" grpId="0" animBg="1"/>
      <p:bldP spid="25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and Y are independent with X ~ N(µ₁, σ₁²) and Y ~ N(µ₂, σ₂²), then</a:t>
            </a:r>
          </a:p>
        </p:txBody>
      </p:sp>
      <p:pic>
        <p:nvPicPr>
          <p:cNvPr id="5" name="Picture 4" descr="d7aa09512db3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6" y="1561856"/>
            <a:ext cx="2417368" cy="2078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181972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linear combination of normal random variables is also normally distributed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81585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X₁, X₂, …, Xₙ are independent and identically distributed with Xᵢ ~ N(µ, σ²), then</a:t>
            </a:r>
          </a:p>
        </p:txBody>
      </p:sp>
      <p:pic>
        <p:nvPicPr>
          <p:cNvPr id="8" name="Picture 7" descr="9a00041b39af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8" y="3129369"/>
            <a:ext cx="1397203" cy="426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605479"/>
            <a:ext cx="3250000" cy="4108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ΣXᵢ is not the same as nX₁: Var(X₁ + X₂) = 2Var(X₁) but Var(2X₁) = 4Var(X₁)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independent random variables X and Y have distributions X ~ N(25, 6) and Y ~ N(22, 10).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46185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P(X &gt; Y).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787784"/>
            <a:ext cx="31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C = X − 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0000" y="1787784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Compare two normal random variables by defining a new random variable for the difference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309206"/>
            <a:ext cx="31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Then P(X &gt; Y) = P(C &gt; 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0000" y="2309206"/>
            <a:ext cx="2000000" cy="27142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If X − Y &gt; 0 then X &gt; Y</a:t>
            </a:r>
          </a:p>
        </p:txBody>
      </p:sp>
      <p:pic>
        <p:nvPicPr>
          <p:cNvPr id="16" name="Picture 15" descr="a71f01fa1a55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000" y="2730628"/>
            <a:ext cx="3005480" cy="23576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50000" y="3016390"/>
            <a:ext cx="530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P(C &gt; 0) = 0.7734, so P(X &gt; Y) = 0.7734 (4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and Y are independent with X ~ N(µ₁, σ₁²) and Y ~ N(µ₂, σ₂²), then</a:t>
            </a:r>
          </a:p>
        </p:txBody>
      </p:sp>
      <p:pic>
        <p:nvPicPr>
          <p:cNvPr id="5" name="Picture 4" descr="d7aa09512db3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6" y="1561856"/>
            <a:ext cx="2417368" cy="2078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181972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linear combination of normal random variables is also normally distributed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81585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X₁, X₂, …, Xₙ are independent and identically distributed with Xᵢ ~ N(µ, σ²), then</a:t>
            </a:r>
          </a:p>
        </p:txBody>
      </p:sp>
      <p:pic>
        <p:nvPicPr>
          <p:cNvPr id="8" name="Picture 7" descr="9a00041b39af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8" y="3129369"/>
            <a:ext cx="1397203" cy="426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605479"/>
            <a:ext cx="3250000" cy="4108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ΣXᵢ is not the same as nX₁: Var(X₁ + X₂) = 2Var(X₁) but Var(2X₁) = 4Var(X₁)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99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Bottles of mineral water are delivered to shops in crates containing 12 bottles each. The weights of bottles are normally distributed with mean weight 2 kg and standard deviation 0.05 kg. The weights of empty crates are normally distributed with mean 2.5 kg and standard deviation 0.3 kg.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201964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Assuming that all random variables are independent, find the probability that a full crate will weigh between 26 kg and 27 kg.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2481496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Two bottles are selected at random from a crate. Find the probability that they differ in weight by more than 0.1 kg.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943352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Find the weight, M, that a full crate should have on its label so that there is a 1% chance that it will weigh more than 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338310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5" name="Picture 14" descr="f4db050a2561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3435208"/>
            <a:ext cx="2225649" cy="2157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0000" y="3435208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weight of a full crate = the weight of 12 bottles + the weight of the crate</a:t>
            </a:r>
          </a:p>
        </p:txBody>
      </p:sp>
      <p:pic>
        <p:nvPicPr>
          <p:cNvPr id="17" name="Picture 16" descr="b663da091e86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701006"/>
            <a:ext cx="2791206" cy="199491"/>
          </a:xfrm>
          <a:prstGeom prst="rect">
            <a:avLst/>
          </a:prstGeom>
        </p:spPr>
      </p:pic>
      <p:pic>
        <p:nvPicPr>
          <p:cNvPr id="18" name="Picture 17" descr="218087b2a0727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950497"/>
            <a:ext cx="1810512" cy="217627"/>
          </a:xfrm>
          <a:prstGeom prst="rect">
            <a:avLst/>
          </a:prstGeom>
        </p:spPr>
      </p:pic>
      <p:pic>
        <p:nvPicPr>
          <p:cNvPr id="19" name="Picture 18" descr="c94fcc2e28c6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218124"/>
            <a:ext cx="2287828" cy="2176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4218124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12 separate bottles: 12Var(X), not 12²Var(X)</a:t>
            </a:r>
          </a:p>
        </p:txBody>
      </p:sp>
      <p:pic>
        <p:nvPicPr>
          <p:cNvPr id="21" name="Picture 20" descr="9152eb7f286f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4485751"/>
            <a:ext cx="1254556" cy="217627"/>
          </a:xfrm>
          <a:prstGeom prst="rect">
            <a:avLst/>
          </a:prstGeom>
        </p:spPr>
      </p:pic>
      <p:pic>
        <p:nvPicPr>
          <p:cNvPr id="22" name="Picture 21" descr="af1dd25705cfa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753378"/>
            <a:ext cx="2212848" cy="21762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0000" y="4753378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normal distribution function on your calculator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0" grpId="0" animBg="1"/>
      <p:bldP spid="2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Combinations of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and Y are independent with X ~ N(µ₁, σ₁²) and Y ~ N(µ₂, σ₂²), then</a:t>
            </a:r>
          </a:p>
        </p:txBody>
      </p:sp>
      <p:pic>
        <p:nvPicPr>
          <p:cNvPr id="5" name="Picture 4" descr="d7aa09512db3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6" y="1561856"/>
            <a:ext cx="2417368" cy="2078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181972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linear combination of normal random variables is also normally distributed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81585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X₁, X₂, …, Xₙ are independent and identically distributed with Xᵢ ~ N(µ, σ²), then</a:t>
            </a:r>
          </a:p>
        </p:txBody>
      </p:sp>
      <p:pic>
        <p:nvPicPr>
          <p:cNvPr id="8" name="Picture 7" descr="9a00041b39af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8" y="3129369"/>
            <a:ext cx="1397203" cy="426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605479"/>
            <a:ext cx="3250000" cy="4108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ΣXᵢ is not the same as nX₁: Var(X₁ + X₂) = 2Var(X₁) but Var(2X₁) = 4Var(X₁)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99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Bottles of mineral water are delivered to shops in crates containing 12 bottles each. The weights of bottles are normally distributed with mean weight 2 kg and standard deviation 0.05 kg. The weights of empty crates are normally distributed with mean 2.5 kg and standard deviation 0.3 kg.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201964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Assuming that all random variables are independent, find the probability that a full crate will weigh between 26 kg and 27 kg.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2481496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Two bottles are selected at random from a crate. Find the probability that they differ in weight by more than 0.1 kg.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943352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Find the weight, M, that a full crate should have on its label so that there is a 1% chance that it will weigh more than 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338310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5" name="Picture 14" descr="8244c4b61b422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3435208"/>
            <a:ext cx="1130198" cy="2157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0000" y="3435208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Define a new random variable for the difference in weight</a:t>
            </a:r>
          </a:p>
        </p:txBody>
      </p:sp>
      <p:pic>
        <p:nvPicPr>
          <p:cNvPr id="17" name="Picture 16" descr="c876f89e23409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701006"/>
            <a:ext cx="2794406" cy="217627"/>
          </a:xfrm>
          <a:prstGeom prst="rect">
            <a:avLst/>
          </a:prstGeom>
        </p:spPr>
      </p:pic>
      <p:pic>
        <p:nvPicPr>
          <p:cNvPr id="18" name="Picture 17" descr="04146f70f94e9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968633"/>
            <a:ext cx="1292961" cy="217627"/>
          </a:xfrm>
          <a:prstGeom prst="rect">
            <a:avLst/>
          </a:prstGeom>
        </p:spPr>
      </p:pic>
      <p:pic>
        <p:nvPicPr>
          <p:cNvPr id="19" name="Picture 18" descr="b6e843cc3ddd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236260"/>
            <a:ext cx="2414016" cy="2176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4236260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Either bottle could be more than 0.1 kg heavier, so consider both</a:t>
            </a:r>
          </a:p>
        </p:txBody>
      </p:sp>
      <p:pic>
        <p:nvPicPr>
          <p:cNvPr id="21" name="Picture 20" descr="0be228d19ffbc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000" y="4503887"/>
            <a:ext cx="2042769" cy="2176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50000" y="472032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3" name="Picture 22" descr="c4757daa07b18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771514"/>
            <a:ext cx="2659075" cy="217627"/>
          </a:xfrm>
          <a:prstGeom prst="rect">
            <a:avLst/>
          </a:prstGeom>
        </p:spPr>
      </p:pic>
      <p:pic>
        <p:nvPicPr>
          <p:cNvPr id="24" name="Picture 23" descr="0f51605b03dd5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000" y="5039141"/>
            <a:ext cx="1386230" cy="21762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00000" y="5039141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inverse normal function on your calculator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0" grpId="0" animBg="1"/>
      <p:bldP spid="22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