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7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Mode, Median, Percentiles and Skewness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mode of a continuous random variable is the value of x for which the p.d.f. is a maximum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74778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sketch the p.d.f.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12371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maximum is a turning point, solve f′(x)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685568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f(x) is increasing (or decreasing) across its whole range, the mode is at an end 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000" y="343335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mode does not need to be at or near the middle of the distribution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variables X and Y have probability density functions f(x) and g(y) respectively.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461856"/>
            <a:ext cx="5300000" cy="13197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" b="0" i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11" name="Picture 10" descr="3657f873d162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513832"/>
            <a:ext cx="2125675" cy="452628"/>
          </a:xfrm>
          <a:prstGeom prst="rect">
            <a:avLst/>
          </a:prstGeom>
        </p:spPr>
      </p:pic>
      <p:pic>
        <p:nvPicPr>
          <p:cNvPr id="12" name="Picture 11" descr="00947f72aeaa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000" y="1513832"/>
            <a:ext cx="1562404" cy="4526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013832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mode of:   a  X      b  Y</a:t>
            </a:r>
          </a:p>
        </p:txBody>
      </p:sp>
      <p:pic>
        <p:nvPicPr>
          <p:cNvPr id="14" name="Picture 13" descr="e11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000" y="2289760"/>
            <a:ext cx="1732495" cy="130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0000" y="228976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6" name="Picture 15" descr="fa5429c7564a1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000" y="3669760"/>
            <a:ext cx="1415491" cy="351129"/>
          </a:xfrm>
          <a:prstGeom prst="rect">
            <a:avLst/>
          </a:prstGeom>
        </p:spPr>
      </p:pic>
      <p:pic>
        <p:nvPicPr>
          <p:cNvPr id="17" name="Picture 16" descr="110c5a15234e9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000" y="4070889"/>
            <a:ext cx="1025956" cy="215798"/>
          </a:xfrm>
          <a:prstGeom prst="rect">
            <a:avLst/>
          </a:prstGeom>
        </p:spPr>
      </p:pic>
      <p:pic>
        <p:nvPicPr>
          <p:cNvPr id="18" name="Picture 17" descr="465fc55dbe8ad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000" y="4336687"/>
            <a:ext cx="1742846" cy="34564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50000" y="4732330"/>
            <a:ext cx="270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Mode = 2/3</a:t>
            </a:r>
          </a:p>
        </p:txBody>
      </p:sp>
      <p:pic>
        <p:nvPicPr>
          <p:cNvPr id="20" name="Picture 19" descr="e11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0000" y="2289760"/>
            <a:ext cx="1783960" cy="130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50000" y="228976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50000" y="3689760"/>
            <a:ext cx="2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Mode =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0000" y="4089760"/>
            <a:ext cx="20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g′(y) = 2 &gt; 0, so g(y) is strictly increasing on [0, 1] and 0 elsewhere, so the mode must be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Mode, Median, Percentiles and Skewness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has c.d.f. F(x):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375928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median m satisfies F(m) = 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1751856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lower quartile Q₁ satisfies F(Q₁) = 0.25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1371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upper quartile Q₃ satisfies F(Q₃) = 0.75</a:t>
            </a:r>
          </a:p>
        </p:txBody>
      </p:sp>
      <p:pic>
        <p:nvPicPr>
          <p:cNvPr id="8" name="Picture 7" descr="081298fd5de4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11" y="2875568"/>
            <a:ext cx="2636977" cy="286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21223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symmetrical distribution, the median equals the mean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000" y="377408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F(x) is piecewise, find F at the boundaries first to see which piece to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continuous random variable X has probability density function</a:t>
            </a:r>
          </a:p>
        </p:txBody>
      </p:sp>
      <p:pic>
        <p:nvPicPr>
          <p:cNvPr id="12" name="Picture 11" descr="50eefee0a889f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00" y="1275928"/>
            <a:ext cx="2121408" cy="49377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1829704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the c.d.f. of X      b  the median value of X.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156858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5" name="Picture 14" descr="9d31fa372a0e2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2105632"/>
            <a:ext cx="1623974" cy="422452"/>
          </a:xfrm>
          <a:prstGeom prst="rect">
            <a:avLst/>
          </a:prstGeom>
        </p:spPr>
      </p:pic>
      <p:pic>
        <p:nvPicPr>
          <p:cNvPr id="16" name="Picture 15" descr="cd6ce38fe8138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000" y="2578084"/>
            <a:ext cx="1667865" cy="230428"/>
          </a:xfrm>
          <a:prstGeom prst="rect">
            <a:avLst/>
          </a:prstGeom>
        </p:spPr>
      </p:pic>
      <p:pic>
        <p:nvPicPr>
          <p:cNvPr id="17" name="Picture 16" descr="7a18e3d85953c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000" y="2105632"/>
            <a:ext cx="1947976" cy="67726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650000" y="2826411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9" name="Picture 18" descr="03917b972f829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2878512"/>
            <a:ext cx="1089964" cy="21579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2878512"/>
            <a:ext cx="2000000" cy="21579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Solve F(m) = 0.5</a:t>
            </a:r>
          </a:p>
        </p:txBody>
      </p:sp>
      <p:pic>
        <p:nvPicPr>
          <p:cNvPr id="21" name="Picture 20" descr="60f2fc274fdca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3144310"/>
            <a:ext cx="1302105" cy="21579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00000" y="3144310"/>
            <a:ext cx="2000000" cy="21579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a quadratic equation in m²</a:t>
            </a:r>
          </a:p>
        </p:txBody>
      </p:sp>
      <p:pic>
        <p:nvPicPr>
          <p:cNvPr id="23" name="Picture 22" descr="fc31c3fe6061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3410108"/>
            <a:ext cx="1965960" cy="40050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00000" y="3410108"/>
            <a:ext cx="2000000" cy="400507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quadratic formula</a:t>
            </a:r>
          </a:p>
        </p:txBody>
      </p:sp>
      <p:pic>
        <p:nvPicPr>
          <p:cNvPr id="25" name="Picture 24" descr="9cc6c36af9d765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80000" y="3860615"/>
            <a:ext cx="2618841" cy="4572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980000" y="4367815"/>
            <a:ext cx="282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Median = 0.541 (3 s.f.)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00000" y="4367815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Select the value in the range 0 ≤ x ≤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Mode, Median, Percentiles and Skewness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has c.d.f. F(x):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375928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median m satisfies F(m) = 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1751856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lower quartile Q₁ satisfies F(Q₁) = 0.25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1371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upper quartile Q₃ satisfies F(Q₃) = 0.75</a:t>
            </a:r>
          </a:p>
        </p:txBody>
      </p:sp>
      <p:pic>
        <p:nvPicPr>
          <p:cNvPr id="8" name="Picture 7" descr="081298fd5de4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11" y="2875568"/>
            <a:ext cx="2636977" cy="286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21223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symmetrical distribution, the median equals the mean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000" y="377408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F(x) is piecewise, find F at the boundaries first to see which piece to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continuous random variable X has the cumulative distribution function</a:t>
            </a:r>
          </a:p>
        </p:txBody>
      </p:sp>
      <p:pic>
        <p:nvPicPr>
          <p:cNvPr id="12" name="Picture 11" descr="8b3fc0733c59b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00" y="1461856"/>
            <a:ext cx="2025091" cy="9371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45896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the interquartile range      b  the 10th percentile.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747712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5" name="Picture 14" descr="d66f2629087e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2734891"/>
            <a:ext cx="1444752" cy="3456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0000" y="2734891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F(2) = 0.2, so both quartiles lie in the third section of F(x)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000" y="3130534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Lower quartile:</a:t>
            </a:r>
          </a:p>
        </p:txBody>
      </p:sp>
      <p:pic>
        <p:nvPicPr>
          <p:cNvPr id="18" name="Picture 17" descr="a1fdb3a00bcbf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426462"/>
            <a:ext cx="1402689" cy="393192"/>
          </a:xfrm>
          <a:prstGeom prst="rect">
            <a:avLst/>
          </a:prstGeom>
        </p:spPr>
      </p:pic>
      <p:pic>
        <p:nvPicPr>
          <p:cNvPr id="19" name="Picture 18" descr="4d57b0026d160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869654"/>
            <a:ext cx="2820000" cy="215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3869654"/>
            <a:ext cx="2000000" cy="21532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Multiply through by 10</a:t>
            </a:r>
          </a:p>
        </p:txBody>
      </p:sp>
      <p:pic>
        <p:nvPicPr>
          <p:cNvPr id="21" name="Picture 20" descr="ff2430aa48825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134974"/>
            <a:ext cx="2388412" cy="4005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80000" y="4585481"/>
            <a:ext cx="282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Q₁ = 2.22 (3 s.f.)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00000" y="4585481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Select the value in the range 2 &lt; x &lt;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20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Mode, Median, Percentiles and Skewness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has c.d.f. F(x):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375928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median m satisfies F(m) = 0.5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1751856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lower quartile Q₁ satisfies F(Q₁) = 0.25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1371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upper quartile Q₃ satisfies F(Q₃) = 0.75</a:t>
            </a:r>
          </a:p>
        </p:txBody>
      </p:sp>
      <p:pic>
        <p:nvPicPr>
          <p:cNvPr id="8" name="Picture 7" descr="081298fd5de49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11" y="2875568"/>
            <a:ext cx="2636977" cy="2866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321223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symmetrical distribution, the median equals the mean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0000" y="377408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F(x) is piecewise, find F at the boundaries first to see which piece to 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continuous random variable X has the cumulative distribution function</a:t>
            </a:r>
          </a:p>
        </p:txBody>
      </p:sp>
      <p:pic>
        <p:nvPicPr>
          <p:cNvPr id="12" name="Picture 11" descr="8b3fc0733c59b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000" y="1461856"/>
            <a:ext cx="2025091" cy="9371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0000" y="245896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the interquartile range      b  the 10th percentile.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734891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Upper quartile:</a:t>
            </a:r>
          </a:p>
        </p:txBody>
      </p:sp>
      <p:pic>
        <p:nvPicPr>
          <p:cNvPr id="15" name="Picture 14" descr="d608e5c917d25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3030819"/>
            <a:ext cx="2820000" cy="367825"/>
          </a:xfrm>
          <a:prstGeom prst="rect">
            <a:avLst/>
          </a:prstGeom>
        </p:spPr>
      </p:pic>
      <p:pic>
        <p:nvPicPr>
          <p:cNvPr id="16" name="Picture 15" descr="1e836f197e35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448644"/>
            <a:ext cx="2388412" cy="4005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80000" y="3899151"/>
            <a:ext cx="282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Q₃ = 3.55 (3 s.f.)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0000" y="3899151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Select the value in the range 2 &lt; x &lt;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80000" y="4210573"/>
            <a:ext cx="282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Interquartile range = 3.5495… − 2.2247… = 1.32 (3 s.f.)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0000" y="4210573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IQR = Q₃ − Q₁. Use unrounded values: 3.55 − 2.22 would give 1.33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50000" y="4705250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22" name="Picture 21" descr="2e66d63aea1a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4692429"/>
            <a:ext cx="991209" cy="34564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0000" y="4692429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F(2) = 0.2, so the 10th percentile is in the second section of F(x)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80000" y="5088072"/>
            <a:ext cx="282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P₁₀ = 1.5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0000" y="5088072"/>
            <a:ext cx="2000000" cy="271422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Check that P₁₀ &lt; Q₁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Mode, Median, Percentiles and Skewness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Skewness describes the symmetry of a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Positive skew: mode &lt; median &lt; mean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193778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Negative skew: mean &lt; median &lt; mode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2313712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Comparing one pair of measures, or using a sketch, is enough to justify the skewness</a:t>
            </a:r>
          </a:p>
        </p:txBody>
      </p:sp>
      <p:pic>
        <p:nvPicPr>
          <p:cNvPr id="8" name="Picture 7" descr="skew_p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00" y="4000000"/>
            <a:ext cx="1020000" cy="6576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0000" y="4800000"/>
            <a:ext cx="10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positive skew</a:t>
            </a:r>
          </a:p>
        </p:txBody>
      </p:sp>
      <p:pic>
        <p:nvPicPr>
          <p:cNvPr id="10" name="Picture 9" descr="skew_sy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000" y="4000000"/>
            <a:ext cx="1020000" cy="6580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0000" y="4800000"/>
            <a:ext cx="10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no skew</a:t>
            </a:r>
          </a:p>
        </p:txBody>
      </p:sp>
      <p:pic>
        <p:nvPicPr>
          <p:cNvPr id="12" name="Picture 11" descr="skew_ne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0000" y="4000000"/>
            <a:ext cx="1020000" cy="65688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30000" y="4800000"/>
            <a:ext cx="10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000" b="0" i="0">
                <a:solidFill>
                  <a:srgbClr val="000000"/>
                </a:solidFill>
                <a:latin typeface="Calibri"/>
              </a:rPr>
              <a:t>negative skew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continuous random variable X has probability density function</a:t>
            </a:r>
          </a:p>
        </p:txBody>
      </p:sp>
      <p:pic>
        <p:nvPicPr>
          <p:cNvPr id="15" name="Picture 14" descr="1336668aaff0c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000" y="1275928"/>
            <a:ext cx="1865833" cy="71079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50000" y="2046721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Find:   i  the mean of X      ii  the mode of X.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000" y="232264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Comment on the skewness of the distribution.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2643936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 i</a:t>
            </a:r>
          </a:p>
        </p:txBody>
      </p:sp>
      <p:pic>
        <p:nvPicPr>
          <p:cNvPr id="19" name="Picture 18" descr="ffacfa9419c98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2598577"/>
            <a:ext cx="2236317" cy="410718"/>
          </a:xfrm>
          <a:prstGeom prst="rect">
            <a:avLst/>
          </a:prstGeom>
        </p:spPr>
      </p:pic>
      <p:pic>
        <p:nvPicPr>
          <p:cNvPr id="20" name="Picture 19" descr="702fe88c8914d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3059295"/>
            <a:ext cx="1877568" cy="353720"/>
          </a:xfrm>
          <a:prstGeom prst="rect">
            <a:avLst/>
          </a:prstGeom>
        </p:spPr>
      </p:pic>
      <p:pic>
        <p:nvPicPr>
          <p:cNvPr id="21" name="Picture 20" descr="e9101c0faad57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3463015"/>
            <a:ext cx="1404823" cy="31683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980000" y="3829854"/>
            <a:ext cx="317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Mean of X = 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0000" y="4141276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ii</a:t>
            </a:r>
          </a:p>
        </p:txBody>
      </p:sp>
      <p:pic>
        <p:nvPicPr>
          <p:cNvPr id="24" name="Picture 23" descr="e1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141276"/>
            <a:ext cx="1475395" cy="105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750000" y="4441276"/>
            <a:ext cx="15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Mode =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0000" y="5291276"/>
            <a:ext cx="35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Mode &lt; mean, so the distribution is positively skewed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00000" y="2548577"/>
            <a:ext cx="16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Integrate each section separately between the right limits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00000" y="3498577"/>
            <a:ext cx="1600000" cy="65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Correction: the book prints 8/3 here and gets 32/5. The first integral is 8/30, so the mean is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00000" y="4291276"/>
            <a:ext cx="16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When the sections are linear, the mode is easiest to find from a sketch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00000" y="5141276"/>
            <a:ext cx="16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From the sketch, the p.d.f. is more dense for smaller values of 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  <p:bldP spid="22" grpId="0" animBg="1"/>
      <p:bldP spid="28" grpId="0" animBg="1"/>
      <p:bldP spid="23" grpId="0" animBg="1"/>
      <p:bldP spid="25" grpId="0" animBg="1"/>
      <p:bldP spid="29" grpId="0" animBg="1"/>
      <p:bldP spid="26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