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5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a Continuous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continuous random variable with p.d.f. f(x):</a:t>
            </a:r>
          </a:p>
        </p:txBody>
      </p:sp>
      <p:pic>
        <p:nvPicPr>
          <p:cNvPr id="5" name="Picture 4" descr="11d34ef95cd1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4" y="1561856"/>
            <a:ext cx="1735531" cy="420624"/>
          </a:xfrm>
          <a:prstGeom prst="rect">
            <a:avLst/>
          </a:prstGeom>
        </p:spPr>
      </p:pic>
      <p:pic>
        <p:nvPicPr>
          <p:cNvPr id="6" name="Picture 5" descr="d69f1c3ef3d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22" y="2062480"/>
            <a:ext cx="2384755" cy="420624"/>
          </a:xfrm>
          <a:prstGeom prst="rect">
            <a:avLst/>
          </a:prstGeom>
        </p:spPr>
      </p:pic>
      <p:pic>
        <p:nvPicPr>
          <p:cNvPr id="7" name="Picture 6" descr="a40a8dd7c0e1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3" y="2563104"/>
            <a:ext cx="1852574" cy="420624"/>
          </a:xfrm>
          <a:prstGeom prst="rect">
            <a:avLst/>
          </a:prstGeom>
        </p:spPr>
      </p:pic>
      <p:pic>
        <p:nvPicPr>
          <p:cNvPr id="8" name="Picture 7" descr="000aff62c3b5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84" y="3063728"/>
            <a:ext cx="1856232" cy="217627"/>
          </a:xfrm>
          <a:prstGeom prst="rect">
            <a:avLst/>
          </a:prstGeom>
        </p:spPr>
      </p:pic>
      <p:pic>
        <p:nvPicPr>
          <p:cNvPr id="9" name="Picture 8" descr="6f9c6e0b47909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17" y="3361355"/>
            <a:ext cx="1559966" cy="217627"/>
          </a:xfrm>
          <a:prstGeom prst="rect">
            <a:avLst/>
          </a:prstGeom>
        </p:spPr>
      </p:pic>
      <p:pic>
        <p:nvPicPr>
          <p:cNvPr id="10" name="Picture 9" descr="ec3a1764655fa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009" y="3638982"/>
            <a:ext cx="1687982" cy="217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0000" y="395660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These are the same as for discrete random variables, with Σ replaced by ∫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variable Y has probability density function</a:t>
            </a:r>
          </a:p>
        </p:txBody>
      </p:sp>
      <p:pic>
        <p:nvPicPr>
          <p:cNvPr id="13" name="Picture 12" descr="627bc6cad442a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000" y="1275928"/>
            <a:ext cx="1671523" cy="5047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184067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E(Y)      b  Var(Y)      c  E(2Y − 3)      d  Var(2Y − 3)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17880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6" name="Picture 15" descr="75f86ade4d816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2116604"/>
            <a:ext cx="1953158" cy="44439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2116604"/>
            <a:ext cx="2000000" cy="44439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 f(y) = y × ¼y</a:t>
            </a:r>
          </a:p>
        </p:txBody>
      </p:sp>
      <p:pic>
        <p:nvPicPr>
          <p:cNvPr id="18" name="Picture 17" descr="3e94c1616ffea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0000" y="2611002"/>
            <a:ext cx="1437436" cy="34747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00000" y="2611002"/>
            <a:ext cx="2000000" cy="34747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If an exact answer is needed, leave it as a fraction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0000" y="307067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21" name="Picture 20" descr="fcdbd0e4910ae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000" y="3008474"/>
            <a:ext cx="2002536" cy="44439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00000" y="3008474"/>
            <a:ext cx="2000000" cy="44439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y² f(y) = y² × ¼y</a:t>
            </a:r>
          </a:p>
        </p:txBody>
      </p:sp>
      <p:pic>
        <p:nvPicPr>
          <p:cNvPr id="23" name="Picture 22" descr="c37e01cfb0769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0000" y="3502872"/>
            <a:ext cx="2834640" cy="3822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650000" y="3947912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5" name="Picture 24" descr="6783a0b389727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80000" y="3935091"/>
            <a:ext cx="2633472" cy="34564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00000" y="3935091"/>
            <a:ext cx="2000000" cy="34564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E(aX + b) = aE(X) + 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0000" y="4343555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pic>
        <p:nvPicPr>
          <p:cNvPr id="28" name="Picture 27" descr="c3845fdbd7a89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80000" y="4330734"/>
            <a:ext cx="2236622" cy="34564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00000" y="4330734"/>
            <a:ext cx="2000000" cy="34564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Var(aX + b) = a²Var(X)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0" grpId="0" animBg="1"/>
      <p:bldP spid="22" grpId="0" animBg="1"/>
      <p:bldP spid="24" grpId="0" animBg="1"/>
      <p:bldP spid="26" grpId="0" animBg="1"/>
      <p:bldP spid="27" grpId="0" animBg="1"/>
      <p:bldP spid="2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a Continuous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continuous random variable with p.d.f. f(x):</a:t>
            </a:r>
          </a:p>
        </p:txBody>
      </p:sp>
      <p:pic>
        <p:nvPicPr>
          <p:cNvPr id="5" name="Picture 4" descr="11d34ef95cd1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4" y="1561856"/>
            <a:ext cx="1735531" cy="420624"/>
          </a:xfrm>
          <a:prstGeom prst="rect">
            <a:avLst/>
          </a:prstGeom>
        </p:spPr>
      </p:pic>
      <p:pic>
        <p:nvPicPr>
          <p:cNvPr id="6" name="Picture 5" descr="d69f1c3ef3d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22" y="2062480"/>
            <a:ext cx="2384755" cy="420624"/>
          </a:xfrm>
          <a:prstGeom prst="rect">
            <a:avLst/>
          </a:prstGeom>
        </p:spPr>
      </p:pic>
      <p:pic>
        <p:nvPicPr>
          <p:cNvPr id="7" name="Picture 6" descr="a40a8dd7c0e1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3" y="2563104"/>
            <a:ext cx="1852574" cy="420624"/>
          </a:xfrm>
          <a:prstGeom prst="rect">
            <a:avLst/>
          </a:prstGeom>
        </p:spPr>
      </p:pic>
      <p:pic>
        <p:nvPicPr>
          <p:cNvPr id="8" name="Picture 7" descr="000aff62c3b5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84" y="3063728"/>
            <a:ext cx="1856232" cy="217627"/>
          </a:xfrm>
          <a:prstGeom prst="rect">
            <a:avLst/>
          </a:prstGeom>
        </p:spPr>
      </p:pic>
      <p:pic>
        <p:nvPicPr>
          <p:cNvPr id="9" name="Picture 8" descr="6f9c6e0b47909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17" y="3361355"/>
            <a:ext cx="1559966" cy="217627"/>
          </a:xfrm>
          <a:prstGeom prst="rect">
            <a:avLst/>
          </a:prstGeom>
        </p:spPr>
      </p:pic>
      <p:pic>
        <p:nvPicPr>
          <p:cNvPr id="10" name="Picture 9" descr="ec3a1764655fa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009" y="3638982"/>
            <a:ext cx="1687982" cy="217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0000" y="395660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p.d.f. is symmetric about x = a, then E(X) =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variable X has probability density function</a:t>
            </a:r>
          </a:p>
        </p:txBody>
      </p:sp>
      <p:pic>
        <p:nvPicPr>
          <p:cNvPr id="13" name="Picture 12" descr="08eaf38a76de8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000" y="1275928"/>
            <a:ext cx="2606040" cy="51023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184616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Sketch the probability density function.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122091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Find E(X).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0000" y="2398019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7" name="Picture 16" descr="e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0000" y="2398019"/>
            <a:ext cx="2282661" cy="170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00000" y="2698019"/>
            <a:ext cx="20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f(x) = (3/32)(3 − x)(1 + x): a ∩-shaped parabola with roots −1 and 3, maximum 3/8 at x =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000" y="4248019"/>
            <a:ext cx="3150000" cy="28691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b  By symmetry E(X) =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0000" y="4248019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could integrate (3/32)∫ x(3 + 2x − x²) dx from −1 to 3, but symmetry saves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a Continuous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continuous random variable with p.d.f. f(x):</a:t>
            </a:r>
          </a:p>
        </p:txBody>
      </p:sp>
      <p:pic>
        <p:nvPicPr>
          <p:cNvPr id="5" name="Picture 4" descr="11d34ef95cd1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4" y="1561856"/>
            <a:ext cx="1735531" cy="420624"/>
          </a:xfrm>
          <a:prstGeom prst="rect">
            <a:avLst/>
          </a:prstGeom>
        </p:spPr>
      </p:pic>
      <p:pic>
        <p:nvPicPr>
          <p:cNvPr id="6" name="Picture 5" descr="d69f1c3ef3d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22" y="2062480"/>
            <a:ext cx="2384755" cy="420624"/>
          </a:xfrm>
          <a:prstGeom prst="rect">
            <a:avLst/>
          </a:prstGeom>
        </p:spPr>
      </p:pic>
      <p:pic>
        <p:nvPicPr>
          <p:cNvPr id="7" name="Picture 6" descr="a40a8dd7c0e1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3" y="2563104"/>
            <a:ext cx="1852574" cy="420624"/>
          </a:xfrm>
          <a:prstGeom prst="rect">
            <a:avLst/>
          </a:prstGeom>
        </p:spPr>
      </p:pic>
      <p:pic>
        <p:nvPicPr>
          <p:cNvPr id="8" name="Picture 7" descr="000aff62c3b5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84" y="3063728"/>
            <a:ext cx="1856232" cy="217627"/>
          </a:xfrm>
          <a:prstGeom prst="rect">
            <a:avLst/>
          </a:prstGeom>
        </p:spPr>
      </p:pic>
      <p:pic>
        <p:nvPicPr>
          <p:cNvPr id="9" name="Picture 8" descr="6f9c6e0b47909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17" y="3361355"/>
            <a:ext cx="1559966" cy="217627"/>
          </a:xfrm>
          <a:prstGeom prst="rect">
            <a:avLst/>
          </a:prstGeom>
        </p:spPr>
      </p:pic>
      <p:pic>
        <p:nvPicPr>
          <p:cNvPr id="10" name="Picture 9" descr="ec3a1764655fa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009" y="3638982"/>
            <a:ext cx="1687982" cy="217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0000" y="3956609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piecewise p.d.f., integrate each part separately, then add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3" name="Picture 12" descr="15897adf53b06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000" y="1275928"/>
            <a:ext cx="2072030" cy="77541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211133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E(X)      b  Var(X)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441960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6" name="Picture 15" descr="fb2160b851808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2387267"/>
            <a:ext cx="2655189" cy="429387"/>
          </a:xfrm>
          <a:prstGeom prst="rect">
            <a:avLst/>
          </a:prstGeom>
        </p:spPr>
      </p:pic>
      <p:pic>
        <p:nvPicPr>
          <p:cNvPr id="17" name="Picture 16" descr="3f760a4bdcc0a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0000" y="2866654"/>
            <a:ext cx="1798167" cy="399592"/>
          </a:xfrm>
          <a:prstGeom prst="rect">
            <a:avLst/>
          </a:prstGeom>
        </p:spPr>
      </p:pic>
      <p:pic>
        <p:nvPicPr>
          <p:cNvPr id="18" name="Picture 17" descr="819854b52e8d4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0000" y="3316246"/>
            <a:ext cx="3198495" cy="3312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50000" y="3752180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20" name="Picture 19" descr="68444101b7873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000" y="3697487"/>
            <a:ext cx="3384270" cy="429387"/>
          </a:xfrm>
          <a:prstGeom prst="rect">
            <a:avLst/>
          </a:prstGeom>
        </p:spPr>
      </p:pic>
      <p:pic>
        <p:nvPicPr>
          <p:cNvPr id="21" name="Picture 20" descr="217f01b11cf59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0000" y="4176874"/>
            <a:ext cx="2134666" cy="399592"/>
          </a:xfrm>
          <a:prstGeom prst="rect">
            <a:avLst/>
          </a:prstGeom>
        </p:spPr>
      </p:pic>
      <p:pic>
        <p:nvPicPr>
          <p:cNvPr id="22" name="Picture 21" descr="571e754c799be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0000" y="4626466"/>
            <a:ext cx="2818180" cy="332994"/>
          </a:xfrm>
          <a:prstGeom prst="rect">
            <a:avLst/>
          </a:prstGeom>
        </p:spPr>
      </p:pic>
      <p:pic>
        <p:nvPicPr>
          <p:cNvPr id="23" name="Picture 22" descr="cc35036c4b98f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50000" y="5009460"/>
            <a:ext cx="1377543" cy="332994"/>
          </a:xfrm>
          <a:prstGeom prst="rect">
            <a:avLst/>
          </a:prstGeom>
        </p:spPr>
      </p:pic>
      <p:pic>
        <p:nvPicPr>
          <p:cNvPr id="24" name="Picture 23" descr="e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50000" y="1050000"/>
            <a:ext cx="1602273" cy="115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350000" y="2200000"/>
            <a:ext cx="155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p.d.f. is not symmetrical, so you need to integrate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 animBg="1"/>
      <p:bldP spid="1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a Continuous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continuous random variable with p.d.f. f(x):</a:t>
            </a:r>
          </a:p>
        </p:txBody>
      </p:sp>
      <p:pic>
        <p:nvPicPr>
          <p:cNvPr id="5" name="Picture 4" descr="11d34ef95cd1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4" y="1561856"/>
            <a:ext cx="1735531" cy="420624"/>
          </a:xfrm>
          <a:prstGeom prst="rect">
            <a:avLst/>
          </a:prstGeom>
        </p:spPr>
      </p:pic>
      <p:pic>
        <p:nvPicPr>
          <p:cNvPr id="6" name="Picture 5" descr="d69f1c3ef3d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22" y="2062480"/>
            <a:ext cx="2384755" cy="420624"/>
          </a:xfrm>
          <a:prstGeom prst="rect">
            <a:avLst/>
          </a:prstGeom>
        </p:spPr>
      </p:pic>
      <p:pic>
        <p:nvPicPr>
          <p:cNvPr id="7" name="Picture 6" descr="a40a8dd7c0e1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3" y="2563104"/>
            <a:ext cx="1852574" cy="420624"/>
          </a:xfrm>
          <a:prstGeom prst="rect">
            <a:avLst/>
          </a:prstGeom>
        </p:spPr>
      </p:pic>
      <p:pic>
        <p:nvPicPr>
          <p:cNvPr id="8" name="Picture 7" descr="000aff62c3b5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84" y="3063728"/>
            <a:ext cx="1856232" cy="217627"/>
          </a:xfrm>
          <a:prstGeom prst="rect">
            <a:avLst/>
          </a:prstGeom>
        </p:spPr>
      </p:pic>
      <p:pic>
        <p:nvPicPr>
          <p:cNvPr id="9" name="Picture 8" descr="6f9c6e0b47909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17" y="3361355"/>
            <a:ext cx="1559966" cy="217627"/>
          </a:xfrm>
          <a:prstGeom prst="rect">
            <a:avLst/>
          </a:prstGeom>
        </p:spPr>
      </p:pic>
      <p:pic>
        <p:nvPicPr>
          <p:cNvPr id="10" name="Picture 9" descr="ec3a1764655fa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009" y="3638982"/>
            <a:ext cx="1687982" cy="217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0000" y="1000000"/>
            <a:ext cx="530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a block-building video game, a cube of side length X pixels is randomly generated. X is a continuous random variable with probability density function</a:t>
            </a:r>
          </a:p>
        </p:txBody>
      </p:sp>
      <p:pic>
        <p:nvPicPr>
          <p:cNvPr id="12" name="Picture 11" descr="fdc6b281271ff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000" y="1647784"/>
            <a:ext cx="2350008" cy="5102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21801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Find:   i  E(X)     ii  E(X²)     iii  Var(X)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493947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Find the expected volume of the cube.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83390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i</a:t>
            </a:r>
          </a:p>
        </p:txBody>
      </p:sp>
      <p:pic>
        <p:nvPicPr>
          <p:cNvPr id="16" name="Picture 15" descr="c1602df2c923c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2769875"/>
            <a:ext cx="1971446" cy="448056"/>
          </a:xfrm>
          <a:prstGeom prst="rect">
            <a:avLst/>
          </a:prstGeom>
        </p:spPr>
      </p:pic>
      <p:pic>
        <p:nvPicPr>
          <p:cNvPr id="17" name="Picture 16" descr="73c82c490e14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0000" y="3267931"/>
            <a:ext cx="1402689" cy="385876"/>
          </a:xfrm>
          <a:prstGeom prst="rect">
            <a:avLst/>
          </a:prstGeom>
        </p:spPr>
      </p:pic>
      <p:pic>
        <p:nvPicPr>
          <p:cNvPr id="18" name="Picture 17" descr="b6f711ffbeabd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0000" y="3703807"/>
            <a:ext cx="2110435" cy="34564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50000" y="4163478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ii</a:t>
            </a:r>
          </a:p>
        </p:txBody>
      </p:sp>
      <p:pic>
        <p:nvPicPr>
          <p:cNvPr id="20" name="Picture 19" descr="fb43553c6763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80000" y="4099450"/>
            <a:ext cx="2137867" cy="4480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0000" y="4099450"/>
            <a:ext cx="2000000" cy="4480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E(X²) = ∫ x² f(x) dx</a:t>
            </a:r>
          </a:p>
        </p:txBody>
      </p:sp>
      <p:pic>
        <p:nvPicPr>
          <p:cNvPr id="22" name="Picture 21" descr="01ce32f03575c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0000" y="4597506"/>
            <a:ext cx="1497787" cy="385876"/>
          </a:xfrm>
          <a:prstGeom prst="rect">
            <a:avLst/>
          </a:prstGeom>
        </p:spPr>
      </p:pic>
      <p:pic>
        <p:nvPicPr>
          <p:cNvPr id="23" name="Picture 22" descr="c79e1e1af26a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50000" y="5033382"/>
            <a:ext cx="2150000" cy="30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a Continuous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continuous random variable with p.d.f. f(x):</a:t>
            </a:r>
          </a:p>
        </p:txBody>
      </p:sp>
      <p:pic>
        <p:nvPicPr>
          <p:cNvPr id="5" name="Picture 4" descr="11d34ef95cd15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34" y="1561856"/>
            <a:ext cx="1735531" cy="420624"/>
          </a:xfrm>
          <a:prstGeom prst="rect">
            <a:avLst/>
          </a:prstGeom>
        </p:spPr>
      </p:pic>
      <p:pic>
        <p:nvPicPr>
          <p:cNvPr id="6" name="Picture 5" descr="d69f1c3ef3d6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22" y="2062480"/>
            <a:ext cx="2384755" cy="420624"/>
          </a:xfrm>
          <a:prstGeom prst="rect">
            <a:avLst/>
          </a:prstGeom>
        </p:spPr>
      </p:pic>
      <p:pic>
        <p:nvPicPr>
          <p:cNvPr id="7" name="Picture 6" descr="a40a8dd7c0e1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13" y="2563104"/>
            <a:ext cx="1852574" cy="420624"/>
          </a:xfrm>
          <a:prstGeom prst="rect">
            <a:avLst/>
          </a:prstGeom>
        </p:spPr>
      </p:pic>
      <p:pic>
        <p:nvPicPr>
          <p:cNvPr id="8" name="Picture 7" descr="000aff62c3b5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84" y="3063728"/>
            <a:ext cx="1856232" cy="217627"/>
          </a:xfrm>
          <a:prstGeom prst="rect">
            <a:avLst/>
          </a:prstGeom>
        </p:spPr>
      </p:pic>
      <p:pic>
        <p:nvPicPr>
          <p:cNvPr id="9" name="Picture 8" descr="6f9c6e0b47909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17" y="3361355"/>
            <a:ext cx="1559966" cy="217627"/>
          </a:xfrm>
          <a:prstGeom prst="rect">
            <a:avLst/>
          </a:prstGeom>
        </p:spPr>
      </p:pic>
      <p:pic>
        <p:nvPicPr>
          <p:cNvPr id="10" name="Picture 9" descr="ec3a1764655fa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009" y="3638982"/>
            <a:ext cx="1687982" cy="217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0000" y="1000000"/>
            <a:ext cx="530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a block-building video game, a cube of side length X pixels is randomly generated. X is a continuous random variable with probability density function</a:t>
            </a:r>
          </a:p>
        </p:txBody>
      </p:sp>
      <p:pic>
        <p:nvPicPr>
          <p:cNvPr id="12" name="Picture 11" descr="fdc6b281271ff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000" y="1647784"/>
            <a:ext cx="2350008" cy="5102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21801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Find:   i  E(X)     ii  E(X²)     iii  Var(X)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493947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Find the expected volume of the cube.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798241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iii</a:t>
            </a:r>
          </a:p>
        </p:txBody>
      </p:sp>
      <p:pic>
        <p:nvPicPr>
          <p:cNvPr id="16" name="Picture 15" descr="7797fbf9542cd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2769875"/>
            <a:ext cx="2221992" cy="37673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2769875"/>
            <a:ext cx="2000000" cy="37673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already know E(X) and E(X²), so use Var(X) = E(X²) − (E(X))²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3260635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9" name="Picture 18" descr="f74c83c8b8615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000" y="3196607"/>
            <a:ext cx="2137867" cy="4480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3196607"/>
            <a:ext cx="2000000" cy="44805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expected volume is E(X³). This is not the same as (E(X))³</a:t>
            </a:r>
          </a:p>
        </p:txBody>
      </p:sp>
      <p:pic>
        <p:nvPicPr>
          <p:cNvPr id="21" name="Picture 20" descr="f9c429fd7a4ec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0000" y="3694663"/>
            <a:ext cx="1420977" cy="385876"/>
          </a:xfrm>
          <a:prstGeom prst="rect">
            <a:avLst/>
          </a:prstGeom>
        </p:spPr>
      </p:pic>
      <p:pic>
        <p:nvPicPr>
          <p:cNvPr id="22" name="Picture 21" descr="7522914abc30d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0000" y="4130539"/>
            <a:ext cx="2002536" cy="34564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50000" y="4526182"/>
            <a:ext cx="21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32 300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000" y="4837604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expected volume of the cube is 32 300 cubic pixels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20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