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Relationship Id="rId5" Type="http://schemas.openxmlformats.org/officeDocument/2006/relationships/image" Target="../media/image4.png"/><Relationship Id="rId6" Type="http://schemas.openxmlformats.org/officeDocument/2006/relationships/image" Target="../media/image5.png"/><Relationship Id="rId7" Type="http://schemas.openxmlformats.org/officeDocument/2006/relationships/image" Target="../media/image6.png"/><Relationship Id="rId8" Type="http://schemas.openxmlformats.org/officeDocument/2006/relationships/image" Target="../media/image7.png"/><Relationship Id="rId9" Type="http://schemas.openxmlformats.org/officeDocument/2006/relationships/image" Target="../media/image8.png"/><Relationship Id="rId10" Type="http://schemas.openxmlformats.org/officeDocument/2006/relationships/image" Target="../media/image9.png"/><Relationship Id="rId11" Type="http://schemas.openxmlformats.org/officeDocument/2006/relationships/image" Target="../media/image10.png"/><Relationship Id="rId12" Type="http://schemas.openxmlformats.org/officeDocument/2006/relationships/image" Target="../media/image1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2.png"/><Relationship Id="rId5" Type="http://schemas.openxmlformats.org/officeDocument/2006/relationships/image" Target="../media/image13.png"/><Relationship Id="rId6" Type="http://schemas.openxmlformats.org/officeDocument/2006/relationships/image" Target="../media/image14.png"/><Relationship Id="rId7" Type="http://schemas.openxmlformats.org/officeDocument/2006/relationships/image" Target="../media/image15.png"/><Relationship Id="rId8" Type="http://schemas.openxmlformats.org/officeDocument/2006/relationships/image" Target="../media/image16.png"/><Relationship Id="rId9" Type="http://schemas.openxmlformats.org/officeDocument/2006/relationships/image" Target="../media/image17.png"/><Relationship Id="rId10" Type="http://schemas.openxmlformats.org/officeDocument/2006/relationships/image" Target="../media/image18.png"/><Relationship Id="rId11" Type="http://schemas.openxmlformats.org/officeDocument/2006/relationships/image" Target="../media/image19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12.png"/><Relationship Id="rId5" Type="http://schemas.openxmlformats.org/officeDocument/2006/relationships/image" Target="../media/image20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Relationship Id="rId8" Type="http://schemas.openxmlformats.org/officeDocument/2006/relationships/image" Target="../media/image23.png"/><Relationship Id="rId9" Type="http://schemas.openxmlformats.org/officeDocument/2006/relationships/image" Target="../media/image24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image" Target="../media/image27.png"/><Relationship Id="rId7" Type="http://schemas.openxmlformats.org/officeDocument/2006/relationships/image" Target="../media/image28.png"/><Relationship Id="rId8" Type="http://schemas.openxmlformats.org/officeDocument/2006/relationships/image" Target="../media/image29.png"/><Relationship Id="rId9" Type="http://schemas.openxmlformats.org/officeDocument/2006/relationships/image" Target="../media/image30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9718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Continuous Distributions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310286" y="4159641"/>
            <a:ext cx="4720652" cy="6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Further Statistics 2 Chapter 3</a:t>
            </a:r>
          </a:p>
          <a:p>
            <a:pPr algn="ctr"/>
            <a:r>
              <a:rPr sz="1400" b="0" i="0">
                <a:solidFill>
                  <a:srgbClr val="000000"/>
                </a:solidFill>
                <a:latin typeface="Calibri"/>
              </a:rPr>
              <a:t>Westie's Workshop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3124200"/>
            <a:ext cx="8229600" cy="9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4400" b="1" i="0">
                <a:ln w="12700">
                  <a:solidFill>
                    <a:srgbClr val="000000"/>
                  </a:solidFill>
                </a:ln>
                <a:solidFill>
                  <a:srgbClr val="800000"/>
                </a:solidFill>
                <a:latin typeface="Calibri"/>
              </a:rPr>
              <a:t>Teachings for Exercise 3B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Cumulative Distribution Function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0000" y="1000000"/>
            <a:ext cx="3250000" cy="6277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For a random variable X, the cumulative distribution function (c.d.f.) is F(x) = P(X ≤ x)</a:t>
            </a:r>
          </a:p>
        </p:txBody>
      </p:sp>
      <p:pic>
        <p:nvPicPr>
          <p:cNvPr id="5" name="Picture 4" descr="893ab402f81d5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349" y="1747784"/>
            <a:ext cx="2181301" cy="4556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0000" y="2253460"/>
            <a:ext cx="3250000" cy="6277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This is the area under the p.d.f. to the left of x. Use t inside the integral so it is not confused with the limit x</a:t>
            </a:r>
          </a:p>
        </p:txBody>
      </p:sp>
      <p:pic>
        <p:nvPicPr>
          <p:cNvPr id="7" name="Picture 6" descr="6c3230c3b8a8a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4935" y="3001244"/>
            <a:ext cx="1040130" cy="38039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30000" y="3431634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Integrate the p.d.f. to get the c.d.f.; differentiate the c.d.f. to get the p.d.f.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0000" y="3993490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Always define F(x) for all x ∈ ℝ: it is 0 below the range and 1 above it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0000" y="1000000"/>
            <a:ext cx="530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random variable X has probability density function</a:t>
            </a:r>
          </a:p>
        </p:txBody>
      </p:sp>
      <p:pic>
        <p:nvPicPr>
          <p:cNvPr id="11" name="Picture 10" descr="e365230bedb827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0000" y="1275928"/>
            <a:ext cx="1840534" cy="54681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650000" y="1882739"/>
            <a:ext cx="530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Find F(x).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0000" y="2158667"/>
            <a:ext cx="255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Method 1</a:t>
            </a:r>
          </a:p>
        </p:txBody>
      </p:sp>
      <p:pic>
        <p:nvPicPr>
          <p:cNvPr id="14" name="Picture 13" descr="d0d06cb349a1d8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50000" y="2454595"/>
            <a:ext cx="1222400" cy="453694"/>
          </a:xfrm>
          <a:prstGeom prst="rect">
            <a:avLst/>
          </a:prstGeom>
        </p:spPr>
      </p:pic>
      <p:pic>
        <p:nvPicPr>
          <p:cNvPr id="15" name="Picture 14" descr="608a11d537b854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170000" y="2958289"/>
            <a:ext cx="649833" cy="421995"/>
          </a:xfrm>
          <a:prstGeom prst="rect">
            <a:avLst/>
          </a:prstGeom>
        </p:spPr>
      </p:pic>
      <p:pic>
        <p:nvPicPr>
          <p:cNvPr id="16" name="Picture 15" descr="ba99c27a758656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70000" y="3430284"/>
            <a:ext cx="729081" cy="410108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350000" y="2158667"/>
            <a:ext cx="260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Method 2</a:t>
            </a:r>
          </a:p>
        </p:txBody>
      </p:sp>
      <p:pic>
        <p:nvPicPr>
          <p:cNvPr id="18" name="Picture 17" descr="0f4f1f6fc53411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50000" y="2454595"/>
            <a:ext cx="1769211" cy="421995"/>
          </a:xfrm>
          <a:prstGeom prst="rect">
            <a:avLst/>
          </a:prstGeom>
        </p:spPr>
      </p:pic>
      <p:pic>
        <p:nvPicPr>
          <p:cNvPr id="19" name="Picture 18" descr="e1f135fe66e868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50000" y="2926590"/>
            <a:ext cx="1573072" cy="410108"/>
          </a:xfrm>
          <a:prstGeom prst="rect">
            <a:avLst/>
          </a:prstGeom>
        </p:spPr>
      </p:pic>
      <p:pic>
        <p:nvPicPr>
          <p:cNvPr id="20" name="Picture 19" descr="83a91135f5a734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7050000" y="3386698"/>
            <a:ext cx="532942" cy="374446"/>
          </a:xfrm>
          <a:prstGeom prst="rect">
            <a:avLst/>
          </a:prstGeom>
        </p:spPr>
      </p:pic>
      <p:pic>
        <p:nvPicPr>
          <p:cNvPr id="21" name="Picture 20" descr="d2e20dac2f3603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3650000" y="3950392"/>
            <a:ext cx="2082241" cy="820216"/>
          </a:xfrm>
          <a:prstGeom prst="rect">
            <a:avLst/>
          </a:prstGeom>
        </p:spPr>
      </p:pic>
      <p:pic>
        <p:nvPicPr>
          <p:cNvPr id="22" name="Picture 21" descr="e4F.png"/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850000" y="3850392"/>
            <a:ext cx="1729250" cy="1250000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3650000" y="5230392"/>
            <a:ext cx="5300000" cy="3975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000" b="0" i="0">
                <a:solidFill>
                  <a:srgbClr val="FF0000"/>
                </a:solidFill>
                <a:latin typeface="Calibri"/>
              </a:rPr>
              <a:t>The p.d.f. is 0 for x &lt; 1, so 1 can be the lower limit. Use F(1) = 0 or F(3) = 1 to find c.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7" grpId="0" animBg="1"/>
      <p:bldP spid="23" grpId="0" animBg="1"/>
    </p:bld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Cumulative Distribution Function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0000" y="1000000"/>
            <a:ext cx="3250000" cy="6277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For a random variable X, the cumulative distribution function (c.d.f.) is F(x) = P(X ≤ x)</a:t>
            </a:r>
          </a:p>
        </p:txBody>
      </p:sp>
      <p:pic>
        <p:nvPicPr>
          <p:cNvPr id="5" name="Picture 4" descr="893ab402f81d5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349" y="1747784"/>
            <a:ext cx="2181301" cy="4556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0000" y="2253460"/>
            <a:ext cx="3250000" cy="6277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This is the area under the p.d.f. to the left of x. Use t inside the integral so it is not confused with the limit x</a:t>
            </a:r>
          </a:p>
        </p:txBody>
      </p:sp>
      <p:pic>
        <p:nvPicPr>
          <p:cNvPr id="7" name="Picture 6" descr="6c3230c3b8a8a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4935" y="3001244"/>
            <a:ext cx="1040130" cy="38039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30000" y="3431634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Integrate the p.d.f. to get the c.d.f.; differentiate the c.d.f. to get the p.d.f.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0000" y="3993490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Always define F(x) for all x ∈ ℝ: it is 0 below the range and 1 above it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0000" y="1000000"/>
            <a:ext cx="530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random variable X has probability density function</a:t>
            </a:r>
          </a:p>
        </p:txBody>
      </p:sp>
      <p:pic>
        <p:nvPicPr>
          <p:cNvPr id="11" name="Picture 10" descr="f64643978b07a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0000" y="1275928"/>
            <a:ext cx="2072030" cy="77541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650000" y="2111339"/>
            <a:ext cx="530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Specify fully the cumulative distribution function of X.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0000" y="2387267"/>
            <a:ext cx="315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Method 1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0000" y="2643195"/>
            <a:ext cx="315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If x ≤ 1:   F(x) = 0, so F(1) = 0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3650000" y="2939123"/>
            <a:ext cx="315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If 1 &lt; x &lt; 2:</a:t>
            </a:r>
          </a:p>
        </p:txBody>
      </p:sp>
      <p:pic>
        <p:nvPicPr>
          <p:cNvPr id="16" name="Picture 15" descr="878c9f5f4e92ee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0000" y="3235051"/>
            <a:ext cx="2724912" cy="418795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3850000" y="3703846"/>
            <a:ext cx="295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so F(2) = 1/5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0000" y="3999774"/>
            <a:ext cx="315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If 2 ≤ x ≤ 4:</a:t>
            </a:r>
          </a:p>
        </p:txBody>
      </p:sp>
      <p:pic>
        <p:nvPicPr>
          <p:cNvPr id="19" name="Picture 18" descr="2ab6d9f38b37fa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0000" y="4295702"/>
            <a:ext cx="1975104" cy="418795"/>
          </a:xfrm>
          <a:prstGeom prst="rect">
            <a:avLst/>
          </a:prstGeom>
        </p:spPr>
      </p:pic>
      <p:pic>
        <p:nvPicPr>
          <p:cNvPr id="20" name="Picture 19" descr="3e3ba55958bbc2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600000" y="4764497"/>
            <a:ext cx="1161288" cy="389534"/>
          </a:xfrm>
          <a:prstGeom prst="rect">
            <a:avLst/>
          </a:prstGeom>
        </p:spPr>
      </p:pic>
      <p:pic>
        <p:nvPicPr>
          <p:cNvPr id="21" name="Picture 20" descr="870f0551f76ba4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600000" y="5204031"/>
            <a:ext cx="1923440" cy="331241"/>
          </a:xfrm>
          <a:prstGeom prst="rect">
            <a:avLst/>
          </a:prstGeom>
        </p:spPr>
      </p:pic>
      <p:pic>
        <p:nvPicPr>
          <p:cNvPr id="22" name="Picture 21" descr="6499b4dbc0e437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600000" y="5585272"/>
            <a:ext cx="958291" cy="378561"/>
          </a:xfrm>
          <a:prstGeom prst="rect">
            <a:avLst/>
          </a:prstGeom>
        </p:spPr>
      </p:pic>
      <p:pic>
        <p:nvPicPr>
          <p:cNvPr id="23" name="Picture 22" descr="e5a.png"/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950000" y="2487267"/>
            <a:ext cx="1727941" cy="1250000"/>
          </a:xfrm>
          <a:prstGeom prst="rect">
            <a:avLst/>
          </a:prstGeom>
        </p:spPr>
      </p:pic>
      <p:pic>
        <p:nvPicPr>
          <p:cNvPr id="24" name="Picture 23" descr="e5b.png"/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950000" y="3937267"/>
            <a:ext cx="1727941" cy="1250000"/>
          </a:xfrm>
          <a:prstGeom prst="rect">
            <a:avLst/>
          </a:prstGeom>
        </p:spPr>
      </p:pic>
      <p:sp>
        <p:nvSpPr>
          <p:cNvPr id="25" name="TextBox 24"/>
          <p:cNvSpPr txBox="1"/>
          <p:nvPr/>
        </p:nvSpPr>
        <p:spPr>
          <a:xfrm>
            <a:off x="6900000" y="5187267"/>
            <a:ext cx="2000000" cy="508625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The c.d.f. is cumulative: for each section, add on the value of F at the end of the previous section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5" grpId="0" animBg="1"/>
      <p:bldP spid="17" grpId="0" animBg="1"/>
      <p:bldP spid="18" grpId="0" animBg="1"/>
      <p:bldP spid="25" grpId="0" animBg="1"/>
    </p:bld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Cumulative Distribution Function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0000" y="1000000"/>
            <a:ext cx="3250000" cy="6277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For a random variable X, the cumulative distribution function (c.d.f.) is F(x) = P(X ≤ x)</a:t>
            </a:r>
          </a:p>
        </p:txBody>
      </p:sp>
      <p:pic>
        <p:nvPicPr>
          <p:cNvPr id="5" name="Picture 4" descr="893ab402f81d5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349" y="1747784"/>
            <a:ext cx="2181301" cy="4556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0000" y="2253460"/>
            <a:ext cx="3250000" cy="6277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This is the area under the p.d.f. to the left of x. Use t inside the integral so it is not confused with the limit x</a:t>
            </a:r>
          </a:p>
        </p:txBody>
      </p:sp>
      <p:pic>
        <p:nvPicPr>
          <p:cNvPr id="7" name="Picture 6" descr="6c3230c3b8a8a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4935" y="3001244"/>
            <a:ext cx="1040130" cy="38039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30000" y="3431634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Integrate the p.d.f. to get the c.d.f.; differentiate the c.d.f. to get the p.d.f.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0000" y="3993490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Always define F(x) for all x ∈ ℝ: it is 0 below the range and 1 above it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0000" y="1000000"/>
            <a:ext cx="530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random variable X has probability density function</a:t>
            </a:r>
          </a:p>
        </p:txBody>
      </p:sp>
      <p:pic>
        <p:nvPicPr>
          <p:cNvPr id="11" name="Picture 10" descr="f64643978b07a9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0000" y="1275928"/>
            <a:ext cx="2072030" cy="775411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650000" y="2111339"/>
            <a:ext cx="530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Specify fully the cumulative distribution function of X.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0000" y="2387267"/>
            <a:ext cx="315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1" i="0">
                <a:solidFill>
                  <a:srgbClr val="000000"/>
                </a:solidFill>
                <a:latin typeface="Calibri"/>
              </a:rPr>
              <a:t>Method 2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0000" y="2643195"/>
            <a:ext cx="315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If 1 &lt; x &lt; 2:</a:t>
            </a:r>
          </a:p>
        </p:txBody>
      </p:sp>
      <p:pic>
        <p:nvPicPr>
          <p:cNvPr id="15" name="Picture 14" descr="b9f2a9058a8e7d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850000" y="2939123"/>
            <a:ext cx="1543507" cy="373075"/>
          </a:xfrm>
          <a:prstGeom prst="rect">
            <a:avLst/>
          </a:prstGeom>
        </p:spPr>
      </p:pic>
      <p:pic>
        <p:nvPicPr>
          <p:cNvPr id="16" name="Picture 15" descr="be5ab47047a553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850000" y="3362198"/>
            <a:ext cx="1428292" cy="345643"/>
          </a:xfrm>
          <a:prstGeom prst="rect">
            <a:avLst/>
          </a:prstGeom>
        </p:spPr>
      </p:pic>
      <p:sp>
        <p:nvSpPr>
          <p:cNvPr id="17" name="TextBox 16"/>
          <p:cNvSpPr txBox="1"/>
          <p:nvPr/>
        </p:nvSpPr>
        <p:spPr>
          <a:xfrm>
            <a:off x="6900000" y="3362198"/>
            <a:ext cx="2000000" cy="345643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For the first part use F(1) = 0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0000" y="3757841"/>
            <a:ext cx="315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If 2 ≤ x ≤ 4:</a:t>
            </a:r>
          </a:p>
        </p:txBody>
      </p:sp>
      <p:pic>
        <p:nvPicPr>
          <p:cNvPr id="19" name="Picture 18" descr="cabb5b30a3e937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50000" y="4053769"/>
            <a:ext cx="2306116" cy="389534"/>
          </a:xfrm>
          <a:prstGeom prst="rect">
            <a:avLst/>
          </a:prstGeom>
        </p:spPr>
      </p:pic>
      <p:pic>
        <p:nvPicPr>
          <p:cNvPr id="20" name="Picture 19" descr="94523c51183970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850000" y="4493303"/>
            <a:ext cx="1687982" cy="378561"/>
          </a:xfrm>
          <a:prstGeom prst="rect">
            <a:avLst/>
          </a:prstGeom>
        </p:spPr>
      </p:pic>
      <p:sp>
        <p:nvSpPr>
          <p:cNvPr id="21" name="TextBox 20"/>
          <p:cNvSpPr txBox="1"/>
          <p:nvPr/>
        </p:nvSpPr>
        <p:spPr>
          <a:xfrm>
            <a:off x="6900000" y="4493303"/>
            <a:ext cx="2000000" cy="378561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For the second part use F(4) = 1</a:t>
            </a:r>
          </a:p>
        </p:txBody>
      </p:sp>
      <p:pic>
        <p:nvPicPr>
          <p:cNvPr id="22" name="Picture 21" descr="200d6cf7701b0b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650000" y="4921864"/>
            <a:ext cx="2209190" cy="1022299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6900000" y="4921864"/>
            <a:ext cx="2000000" cy="1022299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Write the c.d.f. in full: define F(x) for all values of x ∈ ℝ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14" grpId="0" animBg="1"/>
      <p:bldP spid="17" grpId="0" animBg="1"/>
      <p:bldP spid="18" grpId="0" animBg="1"/>
      <p:bldP spid="21" grpId="0" animBg="1"/>
      <p:bldP spid="23" grpId="0" animBg="1"/>
    </p:bld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gradFill rotWithShape="1">
          <a:gsLst>
            <a:gs pos="0">
              <a:srgbClr val="CCFFCC"/>
            </a:gs>
            <a:gs pos="100000">
              <a:srgbClr val="66FF66"/>
            </a:gs>
          </a:gsLst>
          <a:lin ang="5400000" scaled="0"/>
        </a:gra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457200" y="230000"/>
            <a:ext cx="8229600" cy="70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3200" b="0" i="0">
                <a:solidFill>
                  <a:srgbClr val="000000"/>
                </a:solidFill>
                <a:latin typeface="Calibri"/>
              </a:rPr>
              <a:t>The Cumulative Distribution Function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8300000" y="6400000"/>
            <a:ext cx="800000" cy="350000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r"/>
            <a:r>
              <a:rPr sz="1200" b="0" i="0">
                <a:solidFill>
                  <a:srgbClr val="000000"/>
                </a:solidFill>
                <a:latin typeface="Calibri"/>
              </a:rPr>
              <a:t>3B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230000" y="1000000"/>
            <a:ext cx="3250000" cy="6277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1" i="0">
                <a:solidFill>
                  <a:srgbClr val="000000"/>
                </a:solidFill>
                <a:latin typeface="Calibri"/>
              </a:rPr>
              <a:t>For a random variable X, the cumulative distribution function (c.d.f.) is F(x) = P(X ≤ x)</a:t>
            </a:r>
          </a:p>
        </p:txBody>
      </p:sp>
      <p:pic>
        <p:nvPicPr>
          <p:cNvPr id="5" name="Picture 4" descr="893ab402f81d5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4349" y="1747784"/>
            <a:ext cx="2181301" cy="455676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230000" y="2253460"/>
            <a:ext cx="3250000" cy="62778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This is the area under the p.d.f. to the left of x. Use t inside the integral so it is not confused with the limit x</a:t>
            </a:r>
          </a:p>
        </p:txBody>
      </p:sp>
      <p:pic>
        <p:nvPicPr>
          <p:cNvPr id="7" name="Picture 6" descr="6c3230c3b8a8a8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34935" y="3001244"/>
            <a:ext cx="1040130" cy="380390"/>
          </a:xfrm>
          <a:prstGeom prst="rect">
            <a:avLst/>
          </a:prstGeom>
        </p:spPr>
      </p:pic>
      <p:sp>
        <p:nvSpPr>
          <p:cNvPr id="8" name="TextBox 7"/>
          <p:cNvSpPr txBox="1"/>
          <p:nvPr/>
        </p:nvSpPr>
        <p:spPr>
          <a:xfrm>
            <a:off x="230000" y="3431634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Integrate the p.d.f. to get the c.d.f.; differentiate the c.d.f. to get the p.d.f.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30000" y="3993490"/>
            <a:ext cx="3250000" cy="441856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ctr"/>
            <a:r>
              <a:rPr sz="1200" b="0" i="0">
                <a:solidFill>
                  <a:srgbClr val="000000"/>
                </a:solidFill>
                <a:latin typeface="Calibri"/>
              </a:rPr>
              <a:t>Always define F(x) for all x ∈ ℝ: it is 0 below the range and 1 above it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3650000" y="1000000"/>
            <a:ext cx="530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The random variable X has cumulative distribution function</a:t>
            </a:r>
          </a:p>
        </p:txBody>
      </p:sp>
      <p:pic>
        <p:nvPicPr>
          <p:cNvPr id="11" name="Picture 10" descr="70d37263bcab7c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50000" y="1275928"/>
            <a:ext cx="2163470" cy="757123"/>
          </a:xfrm>
          <a:prstGeom prst="rect">
            <a:avLst/>
          </a:prstGeom>
        </p:spPr>
      </p:pic>
      <p:sp>
        <p:nvSpPr>
          <p:cNvPr id="12" name="TextBox 11"/>
          <p:cNvSpPr txBox="1"/>
          <p:nvPr/>
        </p:nvSpPr>
        <p:spPr>
          <a:xfrm>
            <a:off x="3650000" y="2093051"/>
            <a:ext cx="530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Find:   a  P(X ≤ 1.5)      b  P(0.5 ≤ X ≤ 1.5)      c  P(X = 1)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3650000" y="2368979"/>
            <a:ext cx="5300000" cy="255928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200" b="0" i="0">
                <a:solidFill>
                  <a:srgbClr val="000000"/>
                </a:solidFill>
                <a:latin typeface="Calibri"/>
              </a:rPr>
              <a:t>           d  the probability density function, f(x).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3650000" y="2657728"/>
            <a:ext cx="400000" cy="3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a</a:t>
            </a:r>
          </a:p>
        </p:txBody>
      </p:sp>
      <p:pic>
        <p:nvPicPr>
          <p:cNvPr id="15" name="Picture 14" descr="ecd4722b7142f3.png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80000" y="2644907"/>
            <a:ext cx="2774289" cy="345643"/>
          </a:xfrm>
          <a:prstGeom prst="rect">
            <a:avLst/>
          </a:prstGeom>
        </p:spPr>
      </p:pic>
      <p:sp>
        <p:nvSpPr>
          <p:cNvPr id="16" name="TextBox 15"/>
          <p:cNvSpPr txBox="1"/>
          <p:nvPr/>
        </p:nvSpPr>
        <p:spPr>
          <a:xfrm>
            <a:off x="6900000" y="2644907"/>
            <a:ext cx="2000000" cy="345643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Using F(x) = P(X ≤ x)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4950000" y="3040550"/>
            <a:ext cx="1850000" cy="271422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= 0.6375</a:t>
            </a:r>
          </a:p>
        </p:txBody>
      </p:sp>
      <p:sp>
        <p:nvSpPr>
          <p:cNvPr id="18" name="TextBox 17"/>
          <p:cNvSpPr txBox="1"/>
          <p:nvPr/>
        </p:nvSpPr>
        <p:spPr>
          <a:xfrm>
            <a:off x="3650000" y="3300785"/>
            <a:ext cx="400000" cy="3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b</a:t>
            </a:r>
          </a:p>
        </p:txBody>
      </p:sp>
      <p:pic>
        <p:nvPicPr>
          <p:cNvPr id="19" name="Picture 18" descr="0ef7544eadf376.png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980000" y="3351972"/>
            <a:ext cx="2284171" cy="217627"/>
          </a:xfrm>
          <a:prstGeom prst="rect">
            <a:avLst/>
          </a:prstGeom>
        </p:spPr>
      </p:pic>
      <p:sp>
        <p:nvSpPr>
          <p:cNvPr id="20" name="TextBox 19"/>
          <p:cNvSpPr txBox="1"/>
          <p:nvPr/>
        </p:nvSpPr>
        <p:spPr>
          <a:xfrm>
            <a:off x="6900000" y="3351972"/>
            <a:ext cx="2000000" cy="34575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P(0.5 ≤ X ≤ 1.5) = P(X ≤ 1.5) − P(X ≤ 0.5)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4950000" y="3619599"/>
            <a:ext cx="1850000" cy="472844"/>
          </a:xfrm>
          <a:prstGeom prst="rect">
            <a:avLst/>
          </a:prstGeom>
          <a:noFill/>
        </p:spPr>
        <p:txBody>
          <a:bodyPr wrap="square" anchor="t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= 0.6375 − 0.1375 = 0.5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3650000" y="4081256"/>
            <a:ext cx="400000" cy="3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c</a:t>
            </a:r>
          </a:p>
        </p:txBody>
      </p:sp>
      <p:pic>
        <p:nvPicPr>
          <p:cNvPr id="23" name="Picture 22" descr="6736197e937dcb.png"/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980000" y="4132443"/>
            <a:ext cx="892454" cy="217627"/>
          </a:xfrm>
          <a:prstGeom prst="rect">
            <a:avLst/>
          </a:prstGeom>
        </p:spPr>
      </p:pic>
      <p:sp>
        <p:nvSpPr>
          <p:cNvPr id="24" name="TextBox 23"/>
          <p:cNvSpPr txBox="1"/>
          <p:nvPr/>
        </p:nvSpPr>
        <p:spPr>
          <a:xfrm>
            <a:off x="6900000" y="4132443"/>
            <a:ext cx="2000000" cy="34575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For a continuous random variable P(X = x) = 0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3650000" y="4415634"/>
            <a:ext cx="400000" cy="320000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1300" b="0" i="0">
                <a:solidFill>
                  <a:srgbClr val="000000"/>
                </a:solidFill>
                <a:latin typeface="Calibri"/>
              </a:rPr>
              <a:t>d</a:t>
            </a:r>
          </a:p>
        </p:txBody>
      </p:sp>
      <p:pic>
        <p:nvPicPr>
          <p:cNvPr id="26" name="Picture 25" descr="fad612610db337.png"/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980000" y="4400070"/>
            <a:ext cx="1826971" cy="351129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6900000" y="4400070"/>
            <a:ext cx="2000000" cy="351129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Use f(x) = dF/dx</a:t>
            </a:r>
          </a:p>
        </p:txBody>
      </p:sp>
      <p:pic>
        <p:nvPicPr>
          <p:cNvPr id="28" name="Picture 27" descr="a58b3484162100.png"/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980000" y="4801199"/>
            <a:ext cx="2000707" cy="510235"/>
          </a:xfrm>
          <a:prstGeom prst="rect">
            <a:avLst/>
          </a:prstGeom>
        </p:spPr>
      </p:pic>
      <p:sp>
        <p:nvSpPr>
          <p:cNvPr id="29" name="TextBox 28"/>
          <p:cNvSpPr txBox="1"/>
          <p:nvPr/>
        </p:nvSpPr>
        <p:spPr>
          <a:xfrm>
            <a:off x="6900000" y="4801199"/>
            <a:ext cx="2000000" cy="510235"/>
          </a:xfrm>
          <a:prstGeom prst="rect">
            <a:avLst/>
          </a:prstGeom>
          <a:noFill/>
        </p:spPr>
        <p:txBody>
          <a:bodyPr wrap="square" anchor="ctr" lIns="45720" rIns="45720">
            <a:spAutoFit/>
          </a:bodyPr>
          <a:lstStyle/>
          <a:p>
            <a:pPr algn="l"/>
            <a:r>
              <a:rPr sz="900" b="0" i="0">
                <a:solidFill>
                  <a:srgbClr val="FF0000"/>
                </a:solidFill>
                <a:latin typeface="Calibri"/>
              </a:rPr>
              <a:t>Where F(x) is constant (0 or 1), f(x) = 0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 animBg="1"/>
      <p:bldP spid="16" grpId="0" animBg="1"/>
      <p:bldP spid="17" grpId="0" animBg="1"/>
      <p:bldP spid="18" grpId="0" animBg="1"/>
      <p:bldP spid="20" grpId="0" animBg="1"/>
      <p:bldP spid="21" grpId="0" animBg="1"/>
      <p:bldP spid="22" grpId="0" animBg="1"/>
      <p:bldP spid="24" grpId="0" animBg="1"/>
      <p:bldP spid="25" grpId="0" animBg="1"/>
      <p:bldP spid="27" grpId="0" animBg="1"/>
      <p:bldP spid="29" grpId="0" animBg="1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