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Correlation</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Statistics 2 Chapter 2</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2C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Hypothesis Testing for Zero Correlation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2C</a:t>
            </a:r>
          </a:p>
        </p:txBody>
      </p:sp>
      <p:sp>
        <p:nvSpPr>
          <p:cNvPr id="4" name="TextBox 3"/>
          <p:cNvSpPr txBox="1"/>
          <p:nvPr/>
        </p:nvSpPr>
        <p:spPr>
          <a:xfrm>
            <a:off x="300000" y="1050000"/>
            <a:ext cx="3300000" cy="5300000"/>
          </a:xfrm>
          <a:prstGeom prst="rect">
            <a:avLst/>
          </a:prstGeom>
          <a:noFill/>
        </p:spPr>
        <p:txBody>
          <a:bodyPr wrap="square" anchor="t" lIns="45720" rIns="45720">
            <a:spAutoFit/>
          </a:bodyPr>
          <a:lstStyle/>
          <a:p>
            <a:pPr algn="ctr"/>
            <a:r>
              <a:rPr sz="1200" b="1" i="0">
                <a:solidFill>
                  <a:srgbClr val="000000"/>
                </a:solidFill>
                <a:latin typeface="Calibri"/>
              </a:rPr>
              <a:t>Use a hypothesis test to decide whether a sample shows evidence of non-zero correlation in the whole population</a:t>
            </a:r>
          </a:p>
          <a:p>
            <a:pPr algn="ctr"/>
            <a:r>
              <a:rPr sz="1200" b="0" i="0">
                <a:solidFill>
                  <a:srgbClr val="000000"/>
                </a:solidFill>
                <a:latin typeface="Calibri"/>
              </a:rPr>
              <a:t/>
            </a:r>
          </a:p>
          <a:p>
            <a:pPr algn="ctr"/>
            <a:r>
              <a:rPr sz="1200" b="0" i="0">
                <a:solidFill>
                  <a:srgbClr val="000000"/>
                </a:solidFill>
                <a:latin typeface="Calibri"/>
              </a:rPr>
              <a:t>ρ = population correlation (r and r</a:t>
            </a:r>
            <a:r>
              <a:rPr sz="1200" b="0" i="0" baseline="-25000">
                <a:solidFill>
                  <a:srgbClr val="000000"/>
                </a:solidFill>
                <a:latin typeface="Calibri"/>
              </a:rPr>
              <a:t>s</a:t>
            </a:r>
            <a:r>
              <a:rPr sz="1200" b="0" i="0">
                <a:solidFill>
                  <a:srgbClr val="000000"/>
                </a:solidFill>
                <a:latin typeface="Calibri"/>
              </a:rPr>
              <a:t> are for the sample)</a:t>
            </a:r>
          </a:p>
          <a:p>
            <a:pPr algn="ctr"/>
            <a:r>
              <a:rPr sz="1200" b="0" i="0">
                <a:solidFill>
                  <a:srgbClr val="000000"/>
                </a:solidFill>
                <a:latin typeface="Calibri"/>
              </a:rPr>
              <a:t/>
            </a:r>
          </a:p>
          <a:p>
            <a:pPr algn="ctr"/>
            <a:r>
              <a:rPr sz="1200" b="1" i="0">
                <a:solidFill>
                  <a:srgbClr val="000000"/>
                </a:solidFill>
                <a:latin typeface="Calibri"/>
              </a:rPr>
              <a:t>One-tailed test</a:t>
            </a:r>
          </a:p>
          <a:p>
            <a:pPr algn="ctr"/>
            <a:r>
              <a:rPr sz="1200" b="0" i="0">
                <a:solidFill>
                  <a:srgbClr val="000000"/>
                </a:solidFill>
                <a:latin typeface="Calibri"/>
              </a:rPr>
              <a:t>H</a:t>
            </a:r>
            <a:r>
              <a:rPr sz="1200" b="0" i="0" baseline="-25000">
                <a:solidFill>
                  <a:srgbClr val="000000"/>
                </a:solidFill>
                <a:latin typeface="Calibri"/>
              </a:rPr>
              <a:t>0</a:t>
            </a:r>
            <a:r>
              <a:rPr sz="1200" b="0" i="0">
                <a:solidFill>
                  <a:srgbClr val="000000"/>
                </a:solidFill>
                <a:latin typeface="Calibri"/>
              </a:rPr>
              <a:t>: ρ = 0,  H</a:t>
            </a:r>
            <a:r>
              <a:rPr sz="1200" b="0" i="0" baseline="-25000">
                <a:solidFill>
                  <a:srgbClr val="000000"/>
                </a:solidFill>
                <a:latin typeface="Calibri"/>
              </a:rPr>
              <a:t>1</a:t>
            </a:r>
            <a:r>
              <a:rPr sz="1200" b="0" i="0">
                <a:solidFill>
                  <a:srgbClr val="000000"/>
                </a:solidFill>
                <a:latin typeface="Calibri"/>
              </a:rPr>
              <a:t>: ρ &gt; 0   or</a:t>
            </a:r>
          </a:p>
          <a:p>
            <a:pPr algn="ctr"/>
            <a:r>
              <a:rPr sz="1200" b="0" i="0">
                <a:solidFill>
                  <a:srgbClr val="000000"/>
                </a:solidFill>
                <a:latin typeface="Calibri"/>
              </a:rPr>
              <a:t>H</a:t>
            </a:r>
            <a:r>
              <a:rPr sz="1200" b="0" i="0" baseline="-25000">
                <a:solidFill>
                  <a:srgbClr val="000000"/>
                </a:solidFill>
                <a:latin typeface="Calibri"/>
              </a:rPr>
              <a:t>0</a:t>
            </a:r>
            <a:r>
              <a:rPr sz="1200" b="0" i="0">
                <a:solidFill>
                  <a:srgbClr val="000000"/>
                </a:solidFill>
                <a:latin typeface="Calibri"/>
              </a:rPr>
              <a:t>: ρ = 0,  H</a:t>
            </a:r>
            <a:r>
              <a:rPr sz="1200" b="0" i="0" baseline="-25000">
                <a:solidFill>
                  <a:srgbClr val="000000"/>
                </a:solidFill>
                <a:latin typeface="Calibri"/>
              </a:rPr>
              <a:t>1</a:t>
            </a:r>
            <a:r>
              <a:rPr sz="1200" b="0" i="0">
                <a:solidFill>
                  <a:srgbClr val="000000"/>
                </a:solidFill>
                <a:latin typeface="Calibri"/>
              </a:rPr>
              <a:t>: ρ &lt; 0</a:t>
            </a:r>
          </a:p>
          <a:p>
            <a:pPr algn="ctr"/>
            <a:r>
              <a:rPr sz="1200" b="0" i="0">
                <a:solidFill>
                  <a:srgbClr val="000000"/>
                </a:solidFill>
                <a:latin typeface="Calibri"/>
              </a:rPr>
              <a:t/>
            </a:r>
          </a:p>
          <a:p>
            <a:pPr algn="ctr"/>
            <a:r>
              <a:rPr sz="1200" b="1" i="0">
                <a:solidFill>
                  <a:srgbClr val="000000"/>
                </a:solidFill>
                <a:latin typeface="Calibri"/>
              </a:rPr>
              <a:t>Two-tailed test</a:t>
            </a:r>
          </a:p>
          <a:p>
            <a:pPr algn="ctr"/>
            <a:r>
              <a:rPr sz="1200" b="0" i="0">
                <a:solidFill>
                  <a:srgbClr val="000000"/>
                </a:solidFill>
                <a:latin typeface="Calibri"/>
              </a:rPr>
              <a:t>H</a:t>
            </a:r>
            <a:r>
              <a:rPr sz="1200" b="0" i="0" baseline="-25000">
                <a:solidFill>
                  <a:srgbClr val="000000"/>
                </a:solidFill>
                <a:latin typeface="Calibri"/>
              </a:rPr>
              <a:t>0</a:t>
            </a:r>
            <a:r>
              <a:rPr sz="1200" b="0" i="0">
                <a:solidFill>
                  <a:srgbClr val="000000"/>
                </a:solidFill>
                <a:latin typeface="Calibri"/>
              </a:rPr>
              <a:t>: ρ = 0,  H</a:t>
            </a:r>
            <a:r>
              <a:rPr sz="1200" b="0" i="0" baseline="-25000">
                <a:solidFill>
                  <a:srgbClr val="000000"/>
                </a:solidFill>
                <a:latin typeface="Calibri"/>
              </a:rPr>
              <a:t>1</a:t>
            </a:r>
            <a:r>
              <a:rPr sz="1200" b="0" i="0">
                <a:solidFill>
                  <a:srgbClr val="000000"/>
                </a:solidFill>
                <a:latin typeface="Calibri"/>
              </a:rPr>
              <a:t>: ρ ≠ 0</a:t>
            </a:r>
          </a:p>
          <a:p>
            <a:pPr algn="ctr"/>
            <a:r>
              <a:rPr sz="1200" b="0" i="0">
                <a:solidFill>
                  <a:srgbClr val="000000"/>
                </a:solidFill>
                <a:latin typeface="Calibri"/>
              </a:rPr>
              <a:t>halve the significance level for each tail</a:t>
            </a:r>
          </a:p>
          <a:p>
            <a:pPr algn="ctr"/>
            <a:r>
              <a:rPr sz="1200" b="0" i="0">
                <a:solidFill>
                  <a:srgbClr val="000000"/>
                </a:solidFill>
                <a:latin typeface="Calibri"/>
              </a:rPr>
              <a:t/>
            </a:r>
          </a:p>
          <a:p>
            <a:pPr algn="ctr"/>
            <a:r>
              <a:rPr sz="1200" b="0" i="0">
                <a:solidFill>
                  <a:srgbClr val="000000"/>
                </a:solidFill>
                <a:latin typeface="Calibri"/>
              </a:rPr>
              <a:t>Critical values come from the tables in the formulae booklet. The PMCC and Spearman’s tables are different!</a:t>
            </a:r>
          </a:p>
        </p:txBody>
      </p:sp>
      <p:sp>
        <p:nvSpPr>
          <p:cNvPr id="5" name="TextBox 4"/>
          <p:cNvSpPr txBox="1"/>
          <p:nvPr/>
        </p:nvSpPr>
        <p:spPr>
          <a:xfrm>
            <a:off x="3800000" y="1000000"/>
            <a:ext cx="5100000" cy="1150000"/>
          </a:xfrm>
          <a:prstGeom prst="rect">
            <a:avLst/>
          </a:prstGeom>
          <a:noFill/>
        </p:spPr>
        <p:txBody>
          <a:bodyPr wrap="square" anchor="t" lIns="45720" rIns="45720">
            <a:spAutoFit/>
          </a:bodyPr>
          <a:lstStyle/>
          <a:p>
            <a:pPr algn="l"/>
            <a:r>
              <a:rPr sz="1100" b="0" i="0">
                <a:solidFill>
                  <a:srgbClr val="000000"/>
                </a:solidFill>
                <a:latin typeface="Calibri"/>
              </a:rPr>
              <a:t>A chemist observed 20 reactions, and recorded the mass of the reactant, x grams, and the duration of a reaction, y minutes. She summarised her findings as follows:</a:t>
            </a:r>
          </a:p>
          <a:p>
            <a:pPr algn="l"/>
            <a:r>
              <a:rPr sz="1100" b="0" i="0">
                <a:solidFill>
                  <a:srgbClr val="000000"/>
                </a:solidFill>
                <a:latin typeface="Calibri"/>
              </a:rPr>
              <a:t>Σx = 20    Σy = 35    Σxy = 65    Σx</a:t>
            </a:r>
            <a:r>
              <a:rPr sz="1100" b="0" i="0" baseline="30000">
                <a:solidFill>
                  <a:srgbClr val="000000"/>
                </a:solidFill>
                <a:latin typeface="Calibri"/>
              </a:rPr>
              <a:t>2</a:t>
            </a:r>
            <a:r>
              <a:rPr sz="1100" b="0" i="0">
                <a:solidFill>
                  <a:srgbClr val="000000"/>
                </a:solidFill>
                <a:latin typeface="Calibri"/>
              </a:rPr>
              <a:t> = 35    Σy</a:t>
            </a:r>
            <a:r>
              <a:rPr sz="1100" b="0" i="0" baseline="30000">
                <a:solidFill>
                  <a:srgbClr val="000000"/>
                </a:solidFill>
                <a:latin typeface="Calibri"/>
              </a:rPr>
              <a:t>2</a:t>
            </a:r>
            <a:r>
              <a:rPr sz="1100" b="0" i="0">
                <a:solidFill>
                  <a:srgbClr val="000000"/>
                </a:solidFill>
                <a:latin typeface="Calibri"/>
              </a:rPr>
              <a:t> = 130</a:t>
            </a:r>
          </a:p>
          <a:p>
            <a:pPr algn="l"/>
            <a:r>
              <a:rPr sz="1100" b="0" i="0">
                <a:solidFill>
                  <a:srgbClr val="000000"/>
                </a:solidFill>
                <a:latin typeface="Calibri"/>
              </a:rPr>
              <a:t>Test, at the 5% significance level, whether these results show evidence of any correlation between the mass of the reactant and the duration of the reaction.</a:t>
            </a:r>
          </a:p>
        </p:txBody>
      </p:sp>
      <p:sp>
        <p:nvSpPr>
          <p:cNvPr id="6" name="TextBox 5"/>
          <p:cNvSpPr txBox="1"/>
          <p:nvPr/>
        </p:nvSpPr>
        <p:spPr>
          <a:xfrm>
            <a:off x="3800000" y="2250000"/>
            <a:ext cx="5100000" cy="300000"/>
          </a:xfrm>
          <a:prstGeom prst="rect">
            <a:avLst/>
          </a:prstGeom>
          <a:noFill/>
        </p:spPr>
        <p:txBody>
          <a:bodyPr wrap="square" anchor="t" lIns="45720" rIns="45720">
            <a:spAutoFit/>
          </a:bodyPr>
          <a:lstStyle/>
          <a:p>
            <a:pPr algn="l"/>
            <a:r>
              <a:rPr sz="1200" b="1" i="0">
                <a:solidFill>
                  <a:srgbClr val="000000"/>
                </a:solidFill>
                <a:latin typeface="Calibri"/>
              </a:rPr>
              <a:t>H</a:t>
            </a:r>
            <a:r>
              <a:rPr sz="1200" b="1" i="0" baseline="-25000">
                <a:solidFill>
                  <a:srgbClr val="000000"/>
                </a:solidFill>
                <a:latin typeface="Calibri"/>
              </a:rPr>
              <a:t>0</a:t>
            </a:r>
            <a:r>
              <a:rPr sz="1200" b="1" i="0">
                <a:solidFill>
                  <a:srgbClr val="000000"/>
                </a:solidFill>
                <a:latin typeface="Calibri"/>
              </a:rPr>
              <a:t>: ρ = 0,   H</a:t>
            </a:r>
            <a:r>
              <a:rPr sz="1200" b="1" i="0" baseline="-25000">
                <a:solidFill>
                  <a:srgbClr val="000000"/>
                </a:solidFill>
                <a:latin typeface="Calibri"/>
              </a:rPr>
              <a:t>1</a:t>
            </a:r>
            <a:r>
              <a:rPr sz="1200" b="1" i="0">
                <a:solidFill>
                  <a:srgbClr val="000000"/>
                </a:solidFill>
                <a:latin typeface="Calibri"/>
              </a:rPr>
              <a:t>: ρ ≠ 0</a:t>
            </a:r>
          </a:p>
        </p:txBody>
      </p:sp>
      <p:sp>
        <p:nvSpPr>
          <p:cNvPr id="7" name="Right Brace 6"/>
          <p:cNvSpPr/>
          <p:nvPr/>
        </p:nvSpPr>
        <p:spPr>
          <a:xfrm>
            <a:off x="6200000" y="2250000"/>
            <a:ext cx="90000" cy="30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10000" y="2220000"/>
            <a:ext cx="1600000" cy="360000"/>
          </a:xfrm>
          <a:prstGeom prst="rect">
            <a:avLst/>
          </a:prstGeom>
          <a:noFill/>
        </p:spPr>
        <p:txBody>
          <a:bodyPr wrap="square" anchor="ctr" lIns="45720" rIns="45720">
            <a:spAutoFit/>
          </a:bodyPr>
          <a:lstStyle/>
          <a:p>
            <a:pPr algn="l"/>
            <a:r>
              <a:rPr sz="900" b="0" i="0">
                <a:solidFill>
                  <a:srgbClr val="FF0000"/>
                </a:solidFill>
                <a:latin typeface="Calibri"/>
              </a:rPr>
              <a:t>any correlation: two-tailed</a:t>
            </a:r>
          </a:p>
        </p:txBody>
      </p:sp>
      <p:sp>
        <p:nvSpPr>
          <p:cNvPr id="9" name="TextBox 8"/>
          <p:cNvSpPr txBox="1"/>
          <p:nvPr/>
        </p:nvSpPr>
        <p:spPr>
          <a:xfrm>
            <a:off x="3800000" y="2550000"/>
            <a:ext cx="5100000" cy="290000"/>
          </a:xfrm>
          <a:prstGeom prst="rect">
            <a:avLst/>
          </a:prstGeom>
          <a:noFill/>
        </p:spPr>
        <p:txBody>
          <a:bodyPr wrap="square" anchor="t" lIns="45720" rIns="45720">
            <a:spAutoFit/>
          </a:bodyPr>
          <a:lstStyle/>
          <a:p>
            <a:pPr algn="l"/>
            <a:r>
              <a:rPr sz="1100" b="0" i="0">
                <a:solidFill>
                  <a:srgbClr val="000000"/>
                </a:solidFill>
                <a:latin typeface="Calibri"/>
              </a:rPr>
              <a:t>Sample size = 20,  significance level in each tail = 0.025</a:t>
            </a:r>
          </a:p>
        </p:txBody>
      </p:sp>
      <p:sp>
        <p:nvSpPr>
          <p:cNvPr id="10" name="TextBox 9"/>
          <p:cNvSpPr txBox="1"/>
          <p:nvPr/>
        </p:nvSpPr>
        <p:spPr>
          <a:xfrm>
            <a:off x="3800000" y="2840000"/>
            <a:ext cx="5100000" cy="409250"/>
          </a:xfrm>
          <a:prstGeom prst="rect">
            <a:avLst/>
          </a:prstGeom>
          <a:noFill/>
        </p:spPr>
        <p:txBody>
          <a:bodyPr wrap="square" anchor="t" lIns="45720" rIns="45720">
            <a:spAutoFit/>
          </a:bodyPr>
          <a:lstStyle/>
          <a:p>
            <a:pPr algn="l"/>
            <a:r>
              <a:rPr sz="1100" b="0" i="0">
                <a:solidFill>
                  <a:srgbClr val="000000"/>
                </a:solidFill>
                <a:latin typeface="Calibri"/>
              </a:rPr>
              <a:t>From the PMCC table (0.025, n = 20) the critical values are ±0.4438, so the critical region is r &lt; −0.4438 or r &gt; 0.4438</a:t>
            </a:r>
          </a:p>
        </p:txBody>
      </p:sp>
      <p:pic>
        <p:nvPicPr>
          <p:cNvPr id="11" name="Picture 10" descr="4b92b610f4ae.png"/>
          <p:cNvPicPr>
            <a:picLocks noChangeAspect="1"/>
          </p:cNvPicPr>
          <p:nvPr/>
        </p:nvPicPr>
        <p:blipFill>
          <a:blip r:embed="rId2"/>
          <a:stretch>
            <a:fillRect/>
          </a:stretch>
        </p:blipFill>
        <p:spPr>
          <a:xfrm>
            <a:off x="3800000" y="3289250"/>
            <a:ext cx="4617720" cy="819912"/>
          </a:xfrm>
          <a:prstGeom prst="rect">
            <a:avLst/>
          </a:prstGeom>
        </p:spPr>
      </p:pic>
      <p:sp>
        <p:nvSpPr>
          <p:cNvPr id="12" name="TextBox 11"/>
          <p:cNvSpPr txBox="1"/>
          <p:nvPr/>
        </p:nvSpPr>
        <p:spPr>
          <a:xfrm>
            <a:off x="3800000" y="4199162"/>
            <a:ext cx="5100000" cy="234625"/>
          </a:xfrm>
          <a:prstGeom prst="rect">
            <a:avLst/>
          </a:prstGeom>
          <a:noFill/>
        </p:spPr>
        <p:txBody>
          <a:bodyPr wrap="square" anchor="t" lIns="45720" rIns="45720">
            <a:spAutoFit/>
          </a:bodyPr>
          <a:lstStyle/>
          <a:p>
            <a:pPr algn="l"/>
            <a:r>
              <a:rPr sz="1100" b="0" i="0">
                <a:solidFill>
                  <a:srgbClr val="000000"/>
                </a:solidFill>
                <a:latin typeface="Calibri"/>
              </a:rPr>
              <a:t>0.934… &gt; 0.4438, so r lies in the critical region: reject H</a:t>
            </a:r>
            <a:r>
              <a:rPr sz="1100" b="0" i="0" baseline="-25000">
                <a:solidFill>
                  <a:srgbClr val="000000"/>
                </a:solidFill>
                <a:latin typeface="Calibri"/>
              </a:rPr>
              <a:t>0</a:t>
            </a:r>
            <a:r>
              <a:rPr sz="1100" b="0" i="0">
                <a:solidFill>
                  <a:srgbClr val="000000"/>
                </a:solidFill>
                <a:latin typeface="Calibri"/>
              </a:rPr>
              <a:t>.</a:t>
            </a:r>
          </a:p>
        </p:txBody>
      </p:sp>
      <p:sp>
        <p:nvSpPr>
          <p:cNvPr id="13" name="TextBox 12"/>
          <p:cNvSpPr txBox="1"/>
          <p:nvPr/>
        </p:nvSpPr>
        <p:spPr>
          <a:xfrm>
            <a:off x="3800000" y="4433787"/>
            <a:ext cx="5100000" cy="409250"/>
          </a:xfrm>
          <a:prstGeom prst="rect">
            <a:avLst/>
          </a:prstGeom>
          <a:noFill/>
        </p:spPr>
        <p:txBody>
          <a:bodyPr wrap="square" anchor="t" lIns="45720" rIns="45720">
            <a:spAutoFit/>
          </a:bodyPr>
          <a:lstStyle/>
          <a:p>
            <a:pPr algn="l"/>
            <a:r>
              <a:rPr sz="1100" b="0" i="0">
                <a:solidFill>
                  <a:srgbClr val="FF0000"/>
                </a:solidFill>
                <a:latin typeface="Calibri"/>
              </a:rPr>
              <a:t>There is evidence, at the 5% level of significance, that there is a correlation between the mass of the reactant and the duration of the reaction.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3"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Hypothesis Testing for Zero Correlation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2C</a:t>
            </a:r>
          </a:p>
        </p:txBody>
      </p:sp>
      <p:sp>
        <p:nvSpPr>
          <p:cNvPr id="4" name="TextBox 3"/>
          <p:cNvSpPr txBox="1"/>
          <p:nvPr/>
        </p:nvSpPr>
        <p:spPr>
          <a:xfrm>
            <a:off x="300000" y="1000000"/>
            <a:ext cx="8500000" cy="700000"/>
          </a:xfrm>
          <a:prstGeom prst="rect">
            <a:avLst/>
          </a:prstGeom>
          <a:noFill/>
        </p:spPr>
        <p:txBody>
          <a:bodyPr wrap="square" anchor="t" lIns="45720" rIns="45720">
            <a:spAutoFit/>
          </a:bodyPr>
          <a:lstStyle/>
          <a:p>
            <a:pPr algn="l"/>
            <a:r>
              <a:rPr sz="1100" b="0" i="0">
                <a:solidFill>
                  <a:srgbClr val="000000"/>
                </a:solidFill>
                <a:latin typeface="Calibri"/>
              </a:rPr>
              <a:t>The popularity of 16 subjects at a comprehensive school was found by counting the number of boys and the number of girls who chose each subject and then ranking the subjects. The results are shown in the table below.</a:t>
            </a:r>
          </a:p>
          <a:p>
            <a:pPr algn="l"/>
            <a:r>
              <a:rPr sz="1100" b="0" i="0">
                <a:solidFill>
                  <a:srgbClr val="000000"/>
                </a:solidFill>
                <a:latin typeface="Calibri"/>
              </a:rPr>
              <a:t>a)  Calculate Spearman’s rank correlation coefficient.        b)  Using a suitable test, at the 1% level of significance, test the assertion that boys’ and girls’ choices are positively correlated.</a:t>
            </a:r>
          </a:p>
        </p:txBody>
      </p:sp>
      <p:sp>
        <p:nvSpPr>
          <p:cNvPr id="5" name="Rectangle 4"/>
          <p:cNvSpPr/>
          <p:nvPr/>
        </p:nvSpPr>
        <p:spPr>
          <a:xfrm>
            <a:off x="300000" y="1850000"/>
            <a:ext cx="12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Subject</a:t>
            </a:r>
          </a:p>
        </p:txBody>
      </p:sp>
      <p:sp>
        <p:nvSpPr>
          <p:cNvPr id="6" name="Rectangle 5"/>
          <p:cNvSpPr/>
          <p:nvPr/>
        </p:nvSpPr>
        <p:spPr>
          <a:xfrm>
            <a:off x="155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a:t>
            </a:r>
          </a:p>
        </p:txBody>
      </p:sp>
      <p:sp>
        <p:nvSpPr>
          <p:cNvPr id="7" name="Rectangle 6"/>
          <p:cNvSpPr/>
          <p:nvPr/>
        </p:nvSpPr>
        <p:spPr>
          <a:xfrm>
            <a:off x="200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B</a:t>
            </a:r>
          </a:p>
        </p:txBody>
      </p:sp>
      <p:sp>
        <p:nvSpPr>
          <p:cNvPr id="8" name="Rectangle 7"/>
          <p:cNvSpPr/>
          <p:nvPr/>
        </p:nvSpPr>
        <p:spPr>
          <a:xfrm>
            <a:off x="245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C</a:t>
            </a:r>
          </a:p>
        </p:txBody>
      </p:sp>
      <p:sp>
        <p:nvSpPr>
          <p:cNvPr id="9" name="Rectangle 8"/>
          <p:cNvSpPr/>
          <p:nvPr/>
        </p:nvSpPr>
        <p:spPr>
          <a:xfrm>
            <a:off x="290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a:t>
            </a:r>
          </a:p>
        </p:txBody>
      </p:sp>
      <p:sp>
        <p:nvSpPr>
          <p:cNvPr id="10" name="Rectangle 9"/>
          <p:cNvSpPr/>
          <p:nvPr/>
        </p:nvSpPr>
        <p:spPr>
          <a:xfrm>
            <a:off x="335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a:t>
            </a:r>
          </a:p>
        </p:txBody>
      </p:sp>
      <p:sp>
        <p:nvSpPr>
          <p:cNvPr id="11" name="Rectangle 10"/>
          <p:cNvSpPr/>
          <p:nvPr/>
        </p:nvSpPr>
        <p:spPr>
          <a:xfrm>
            <a:off x="380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a:t>
            </a:r>
          </a:p>
        </p:txBody>
      </p:sp>
      <p:sp>
        <p:nvSpPr>
          <p:cNvPr id="12" name="Rectangle 11"/>
          <p:cNvSpPr/>
          <p:nvPr/>
        </p:nvSpPr>
        <p:spPr>
          <a:xfrm>
            <a:off x="425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G</a:t>
            </a:r>
          </a:p>
        </p:txBody>
      </p:sp>
      <p:sp>
        <p:nvSpPr>
          <p:cNvPr id="13" name="Rectangle 12"/>
          <p:cNvSpPr/>
          <p:nvPr/>
        </p:nvSpPr>
        <p:spPr>
          <a:xfrm>
            <a:off x="470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H</a:t>
            </a:r>
          </a:p>
        </p:txBody>
      </p:sp>
      <p:sp>
        <p:nvSpPr>
          <p:cNvPr id="14" name="Rectangle 13"/>
          <p:cNvSpPr/>
          <p:nvPr/>
        </p:nvSpPr>
        <p:spPr>
          <a:xfrm>
            <a:off x="515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I</a:t>
            </a:r>
          </a:p>
        </p:txBody>
      </p:sp>
      <p:sp>
        <p:nvSpPr>
          <p:cNvPr id="15" name="Rectangle 14"/>
          <p:cNvSpPr/>
          <p:nvPr/>
        </p:nvSpPr>
        <p:spPr>
          <a:xfrm>
            <a:off x="560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J</a:t>
            </a:r>
          </a:p>
        </p:txBody>
      </p:sp>
      <p:sp>
        <p:nvSpPr>
          <p:cNvPr id="16" name="Rectangle 15"/>
          <p:cNvSpPr/>
          <p:nvPr/>
        </p:nvSpPr>
        <p:spPr>
          <a:xfrm>
            <a:off x="605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K</a:t>
            </a:r>
          </a:p>
        </p:txBody>
      </p:sp>
      <p:sp>
        <p:nvSpPr>
          <p:cNvPr id="17" name="Rectangle 16"/>
          <p:cNvSpPr/>
          <p:nvPr/>
        </p:nvSpPr>
        <p:spPr>
          <a:xfrm>
            <a:off x="650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L</a:t>
            </a:r>
          </a:p>
        </p:txBody>
      </p:sp>
      <p:sp>
        <p:nvSpPr>
          <p:cNvPr id="18" name="Rectangle 17"/>
          <p:cNvSpPr/>
          <p:nvPr/>
        </p:nvSpPr>
        <p:spPr>
          <a:xfrm>
            <a:off x="695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M</a:t>
            </a:r>
          </a:p>
        </p:txBody>
      </p:sp>
      <p:sp>
        <p:nvSpPr>
          <p:cNvPr id="19" name="Rectangle 18"/>
          <p:cNvSpPr/>
          <p:nvPr/>
        </p:nvSpPr>
        <p:spPr>
          <a:xfrm>
            <a:off x="740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N</a:t>
            </a:r>
          </a:p>
        </p:txBody>
      </p:sp>
      <p:sp>
        <p:nvSpPr>
          <p:cNvPr id="20" name="Rectangle 19"/>
          <p:cNvSpPr/>
          <p:nvPr/>
        </p:nvSpPr>
        <p:spPr>
          <a:xfrm>
            <a:off x="785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O</a:t>
            </a:r>
          </a:p>
        </p:txBody>
      </p:sp>
      <p:sp>
        <p:nvSpPr>
          <p:cNvPr id="21" name="Rectangle 20"/>
          <p:cNvSpPr/>
          <p:nvPr/>
        </p:nvSpPr>
        <p:spPr>
          <a:xfrm>
            <a:off x="8300000" y="1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P</a:t>
            </a:r>
          </a:p>
        </p:txBody>
      </p:sp>
      <p:sp>
        <p:nvSpPr>
          <p:cNvPr id="22" name="Rectangle 21"/>
          <p:cNvSpPr/>
          <p:nvPr/>
        </p:nvSpPr>
        <p:spPr>
          <a:xfrm>
            <a:off x="300000" y="2100000"/>
            <a:ext cx="12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Boys’ ranks, b</a:t>
            </a:r>
          </a:p>
        </p:txBody>
      </p:sp>
      <p:sp>
        <p:nvSpPr>
          <p:cNvPr id="23" name="Rectangle 22"/>
          <p:cNvSpPr/>
          <p:nvPr/>
        </p:nvSpPr>
        <p:spPr>
          <a:xfrm>
            <a:off x="155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24" name="Rectangle 23"/>
          <p:cNvSpPr/>
          <p:nvPr/>
        </p:nvSpPr>
        <p:spPr>
          <a:xfrm>
            <a:off x="200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25" name="Rectangle 24"/>
          <p:cNvSpPr/>
          <p:nvPr/>
        </p:nvSpPr>
        <p:spPr>
          <a:xfrm>
            <a:off x="245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a:t>
            </a:r>
          </a:p>
        </p:txBody>
      </p:sp>
      <p:sp>
        <p:nvSpPr>
          <p:cNvPr id="26" name="Rectangle 25"/>
          <p:cNvSpPr/>
          <p:nvPr/>
        </p:nvSpPr>
        <p:spPr>
          <a:xfrm>
            <a:off x="290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27" name="Rectangle 26"/>
          <p:cNvSpPr/>
          <p:nvPr/>
        </p:nvSpPr>
        <p:spPr>
          <a:xfrm>
            <a:off x="335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28" name="Rectangle 27"/>
          <p:cNvSpPr/>
          <p:nvPr/>
        </p:nvSpPr>
        <p:spPr>
          <a:xfrm>
            <a:off x="380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29" name="Rectangle 28"/>
          <p:cNvSpPr/>
          <p:nvPr/>
        </p:nvSpPr>
        <p:spPr>
          <a:xfrm>
            <a:off x="425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15</a:t>
            </a:r>
          </a:p>
        </p:txBody>
      </p:sp>
      <p:sp>
        <p:nvSpPr>
          <p:cNvPr id="30" name="Rectangle 29"/>
          <p:cNvSpPr/>
          <p:nvPr/>
        </p:nvSpPr>
        <p:spPr>
          <a:xfrm>
            <a:off x="470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a:t>
            </a:r>
          </a:p>
        </p:txBody>
      </p:sp>
      <p:sp>
        <p:nvSpPr>
          <p:cNvPr id="31" name="Rectangle 30"/>
          <p:cNvSpPr/>
          <p:nvPr/>
        </p:nvSpPr>
        <p:spPr>
          <a:xfrm>
            <a:off x="515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a:t>
            </a:r>
          </a:p>
        </p:txBody>
      </p:sp>
      <p:sp>
        <p:nvSpPr>
          <p:cNvPr id="32" name="Rectangle 31"/>
          <p:cNvSpPr/>
          <p:nvPr/>
        </p:nvSpPr>
        <p:spPr>
          <a:xfrm>
            <a:off x="560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33" name="Rectangle 32"/>
          <p:cNvSpPr/>
          <p:nvPr/>
        </p:nvSpPr>
        <p:spPr>
          <a:xfrm>
            <a:off x="605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34" name="Rectangle 33"/>
          <p:cNvSpPr/>
          <p:nvPr/>
        </p:nvSpPr>
        <p:spPr>
          <a:xfrm>
            <a:off x="650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a:t>
            </a:r>
          </a:p>
        </p:txBody>
      </p:sp>
      <p:sp>
        <p:nvSpPr>
          <p:cNvPr id="35" name="Rectangle 34"/>
          <p:cNvSpPr/>
          <p:nvPr/>
        </p:nvSpPr>
        <p:spPr>
          <a:xfrm>
            <a:off x="695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36" name="Rectangle 35"/>
          <p:cNvSpPr/>
          <p:nvPr/>
        </p:nvSpPr>
        <p:spPr>
          <a:xfrm>
            <a:off x="740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a:t>
            </a:r>
          </a:p>
        </p:txBody>
      </p:sp>
      <p:sp>
        <p:nvSpPr>
          <p:cNvPr id="37" name="Rectangle 36"/>
          <p:cNvSpPr/>
          <p:nvPr/>
        </p:nvSpPr>
        <p:spPr>
          <a:xfrm>
            <a:off x="785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a:t>
            </a:r>
          </a:p>
        </p:txBody>
      </p:sp>
      <p:sp>
        <p:nvSpPr>
          <p:cNvPr id="38" name="Rectangle 37"/>
          <p:cNvSpPr/>
          <p:nvPr/>
        </p:nvSpPr>
        <p:spPr>
          <a:xfrm>
            <a:off x="8300000" y="21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13</a:t>
            </a:r>
          </a:p>
        </p:txBody>
      </p:sp>
      <p:sp>
        <p:nvSpPr>
          <p:cNvPr id="39" name="Rectangle 38"/>
          <p:cNvSpPr/>
          <p:nvPr/>
        </p:nvSpPr>
        <p:spPr>
          <a:xfrm>
            <a:off x="300000" y="2350000"/>
            <a:ext cx="12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Girls’ ranks, g</a:t>
            </a:r>
          </a:p>
        </p:txBody>
      </p:sp>
      <p:sp>
        <p:nvSpPr>
          <p:cNvPr id="40" name="Rectangle 39"/>
          <p:cNvSpPr/>
          <p:nvPr/>
        </p:nvSpPr>
        <p:spPr>
          <a:xfrm>
            <a:off x="155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41" name="Rectangle 40"/>
          <p:cNvSpPr/>
          <p:nvPr/>
        </p:nvSpPr>
        <p:spPr>
          <a:xfrm>
            <a:off x="200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a:t>
            </a:r>
          </a:p>
        </p:txBody>
      </p:sp>
      <p:sp>
        <p:nvSpPr>
          <p:cNvPr id="42" name="Rectangle 41"/>
          <p:cNvSpPr/>
          <p:nvPr/>
        </p:nvSpPr>
        <p:spPr>
          <a:xfrm>
            <a:off x="245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a:t>
            </a:r>
          </a:p>
        </p:txBody>
      </p:sp>
      <p:sp>
        <p:nvSpPr>
          <p:cNvPr id="43" name="Rectangle 42"/>
          <p:cNvSpPr/>
          <p:nvPr/>
        </p:nvSpPr>
        <p:spPr>
          <a:xfrm>
            <a:off x="290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44" name="Rectangle 43"/>
          <p:cNvSpPr/>
          <p:nvPr/>
        </p:nvSpPr>
        <p:spPr>
          <a:xfrm>
            <a:off x="335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a:t>
            </a:r>
          </a:p>
        </p:txBody>
      </p:sp>
      <p:sp>
        <p:nvSpPr>
          <p:cNvPr id="45" name="Rectangle 44"/>
          <p:cNvSpPr/>
          <p:nvPr/>
        </p:nvSpPr>
        <p:spPr>
          <a:xfrm>
            <a:off x="380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a:t>
            </a:r>
          </a:p>
        </p:txBody>
      </p:sp>
      <p:sp>
        <p:nvSpPr>
          <p:cNvPr id="46" name="Rectangle 45"/>
          <p:cNvSpPr/>
          <p:nvPr/>
        </p:nvSpPr>
        <p:spPr>
          <a:xfrm>
            <a:off x="425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47" name="Rectangle 46"/>
          <p:cNvSpPr/>
          <p:nvPr/>
        </p:nvSpPr>
        <p:spPr>
          <a:xfrm>
            <a:off x="470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a:t>
            </a:r>
          </a:p>
        </p:txBody>
      </p:sp>
      <p:sp>
        <p:nvSpPr>
          <p:cNvPr id="48" name="Rectangle 47"/>
          <p:cNvSpPr/>
          <p:nvPr/>
        </p:nvSpPr>
        <p:spPr>
          <a:xfrm>
            <a:off x="515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49" name="Rectangle 48"/>
          <p:cNvSpPr/>
          <p:nvPr/>
        </p:nvSpPr>
        <p:spPr>
          <a:xfrm>
            <a:off x="560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13</a:t>
            </a:r>
          </a:p>
        </p:txBody>
      </p:sp>
      <p:sp>
        <p:nvSpPr>
          <p:cNvPr id="50" name="Rectangle 49"/>
          <p:cNvSpPr/>
          <p:nvPr/>
        </p:nvSpPr>
        <p:spPr>
          <a:xfrm>
            <a:off x="605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51" name="Rectangle 50"/>
          <p:cNvSpPr/>
          <p:nvPr/>
        </p:nvSpPr>
        <p:spPr>
          <a:xfrm>
            <a:off x="650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52" name="Rectangle 51"/>
          <p:cNvSpPr/>
          <p:nvPr/>
        </p:nvSpPr>
        <p:spPr>
          <a:xfrm>
            <a:off x="695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53" name="Rectangle 52"/>
          <p:cNvSpPr/>
          <p:nvPr/>
        </p:nvSpPr>
        <p:spPr>
          <a:xfrm>
            <a:off x="740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54" name="Rectangle 53"/>
          <p:cNvSpPr/>
          <p:nvPr/>
        </p:nvSpPr>
        <p:spPr>
          <a:xfrm>
            <a:off x="785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15</a:t>
            </a:r>
          </a:p>
        </p:txBody>
      </p:sp>
      <p:sp>
        <p:nvSpPr>
          <p:cNvPr id="55" name="Rectangle 54"/>
          <p:cNvSpPr/>
          <p:nvPr/>
        </p:nvSpPr>
        <p:spPr>
          <a:xfrm>
            <a:off x="8300000" y="23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a:t>
            </a:r>
          </a:p>
        </p:txBody>
      </p:sp>
      <p:sp>
        <p:nvSpPr>
          <p:cNvPr id="56" name="Rectangle 55"/>
          <p:cNvSpPr/>
          <p:nvPr/>
        </p:nvSpPr>
        <p:spPr>
          <a:xfrm>
            <a:off x="300000" y="2600000"/>
            <a:ext cx="12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a:t>
            </a:r>
          </a:p>
        </p:txBody>
      </p:sp>
      <p:sp>
        <p:nvSpPr>
          <p:cNvPr id="57" name="Rectangle 56"/>
          <p:cNvSpPr/>
          <p:nvPr/>
        </p:nvSpPr>
        <p:spPr>
          <a:xfrm>
            <a:off x="155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8" name="Rectangle 57"/>
          <p:cNvSpPr/>
          <p:nvPr/>
        </p:nvSpPr>
        <p:spPr>
          <a:xfrm>
            <a:off x="200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9" name="Rectangle 58"/>
          <p:cNvSpPr/>
          <p:nvPr/>
        </p:nvSpPr>
        <p:spPr>
          <a:xfrm>
            <a:off x="245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0" name="Rectangle 59"/>
          <p:cNvSpPr/>
          <p:nvPr/>
        </p:nvSpPr>
        <p:spPr>
          <a:xfrm>
            <a:off x="290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1" name="Rectangle 60"/>
          <p:cNvSpPr/>
          <p:nvPr/>
        </p:nvSpPr>
        <p:spPr>
          <a:xfrm>
            <a:off x="335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2" name="Rectangle 61"/>
          <p:cNvSpPr/>
          <p:nvPr/>
        </p:nvSpPr>
        <p:spPr>
          <a:xfrm>
            <a:off x="380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3" name="Rectangle 62"/>
          <p:cNvSpPr/>
          <p:nvPr/>
        </p:nvSpPr>
        <p:spPr>
          <a:xfrm>
            <a:off x="425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4" name="Rectangle 63"/>
          <p:cNvSpPr/>
          <p:nvPr/>
        </p:nvSpPr>
        <p:spPr>
          <a:xfrm>
            <a:off x="470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5" name="Rectangle 64"/>
          <p:cNvSpPr/>
          <p:nvPr/>
        </p:nvSpPr>
        <p:spPr>
          <a:xfrm>
            <a:off x="515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6" name="Rectangle 65"/>
          <p:cNvSpPr/>
          <p:nvPr/>
        </p:nvSpPr>
        <p:spPr>
          <a:xfrm>
            <a:off x="560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7" name="Rectangle 66"/>
          <p:cNvSpPr/>
          <p:nvPr/>
        </p:nvSpPr>
        <p:spPr>
          <a:xfrm>
            <a:off x="605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8" name="Rectangle 67"/>
          <p:cNvSpPr/>
          <p:nvPr/>
        </p:nvSpPr>
        <p:spPr>
          <a:xfrm>
            <a:off x="650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9" name="Rectangle 68"/>
          <p:cNvSpPr/>
          <p:nvPr/>
        </p:nvSpPr>
        <p:spPr>
          <a:xfrm>
            <a:off x="695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0" name="Rectangle 69"/>
          <p:cNvSpPr/>
          <p:nvPr/>
        </p:nvSpPr>
        <p:spPr>
          <a:xfrm>
            <a:off x="740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1" name="Rectangle 70"/>
          <p:cNvSpPr/>
          <p:nvPr/>
        </p:nvSpPr>
        <p:spPr>
          <a:xfrm>
            <a:off x="785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2" name="Rectangle 71"/>
          <p:cNvSpPr/>
          <p:nvPr/>
        </p:nvSpPr>
        <p:spPr>
          <a:xfrm>
            <a:off x="8300000" y="260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3" name="Rectangle 72"/>
          <p:cNvSpPr/>
          <p:nvPr/>
        </p:nvSpPr>
        <p:spPr>
          <a:xfrm>
            <a:off x="300000" y="2850000"/>
            <a:ext cx="12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d²</a:t>
            </a:r>
          </a:p>
        </p:txBody>
      </p:sp>
      <p:sp>
        <p:nvSpPr>
          <p:cNvPr id="74" name="Rectangle 73"/>
          <p:cNvSpPr/>
          <p:nvPr/>
        </p:nvSpPr>
        <p:spPr>
          <a:xfrm>
            <a:off x="155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5" name="Rectangle 74"/>
          <p:cNvSpPr/>
          <p:nvPr/>
        </p:nvSpPr>
        <p:spPr>
          <a:xfrm>
            <a:off x="200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6" name="Rectangle 75"/>
          <p:cNvSpPr/>
          <p:nvPr/>
        </p:nvSpPr>
        <p:spPr>
          <a:xfrm>
            <a:off x="245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7" name="Rectangle 76"/>
          <p:cNvSpPr/>
          <p:nvPr/>
        </p:nvSpPr>
        <p:spPr>
          <a:xfrm>
            <a:off x="290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8" name="Rectangle 77"/>
          <p:cNvSpPr/>
          <p:nvPr/>
        </p:nvSpPr>
        <p:spPr>
          <a:xfrm>
            <a:off x="335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9" name="Rectangle 78"/>
          <p:cNvSpPr/>
          <p:nvPr/>
        </p:nvSpPr>
        <p:spPr>
          <a:xfrm>
            <a:off x="380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0" name="Rectangle 79"/>
          <p:cNvSpPr/>
          <p:nvPr/>
        </p:nvSpPr>
        <p:spPr>
          <a:xfrm>
            <a:off x="425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1" name="Rectangle 80"/>
          <p:cNvSpPr/>
          <p:nvPr/>
        </p:nvSpPr>
        <p:spPr>
          <a:xfrm>
            <a:off x="470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2" name="Rectangle 81"/>
          <p:cNvSpPr/>
          <p:nvPr/>
        </p:nvSpPr>
        <p:spPr>
          <a:xfrm>
            <a:off x="515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3" name="Rectangle 82"/>
          <p:cNvSpPr/>
          <p:nvPr/>
        </p:nvSpPr>
        <p:spPr>
          <a:xfrm>
            <a:off x="560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4" name="Rectangle 83"/>
          <p:cNvSpPr/>
          <p:nvPr/>
        </p:nvSpPr>
        <p:spPr>
          <a:xfrm>
            <a:off x="605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5" name="Rectangle 84"/>
          <p:cNvSpPr/>
          <p:nvPr/>
        </p:nvSpPr>
        <p:spPr>
          <a:xfrm>
            <a:off x="650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6" name="Rectangle 85"/>
          <p:cNvSpPr/>
          <p:nvPr/>
        </p:nvSpPr>
        <p:spPr>
          <a:xfrm>
            <a:off x="695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7" name="Rectangle 86"/>
          <p:cNvSpPr/>
          <p:nvPr/>
        </p:nvSpPr>
        <p:spPr>
          <a:xfrm>
            <a:off x="740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8" name="Rectangle 87"/>
          <p:cNvSpPr/>
          <p:nvPr/>
        </p:nvSpPr>
        <p:spPr>
          <a:xfrm>
            <a:off x="785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9" name="Rectangle 88"/>
          <p:cNvSpPr/>
          <p:nvPr/>
        </p:nvSpPr>
        <p:spPr>
          <a:xfrm>
            <a:off x="8300000" y="2850000"/>
            <a:ext cx="4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90" name="TextBox 89"/>
          <p:cNvSpPr txBox="1"/>
          <p:nvPr/>
        </p:nvSpPr>
        <p:spPr>
          <a:xfrm>
            <a:off x="155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−2</a:t>
            </a:r>
          </a:p>
        </p:txBody>
      </p:sp>
      <p:sp>
        <p:nvSpPr>
          <p:cNvPr id="91" name="TextBox 90"/>
          <p:cNvSpPr txBox="1"/>
          <p:nvPr/>
        </p:nvSpPr>
        <p:spPr>
          <a:xfrm>
            <a:off x="200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−2</a:t>
            </a:r>
          </a:p>
        </p:txBody>
      </p:sp>
      <p:sp>
        <p:nvSpPr>
          <p:cNvPr id="92" name="TextBox 91"/>
          <p:cNvSpPr txBox="1"/>
          <p:nvPr/>
        </p:nvSpPr>
        <p:spPr>
          <a:xfrm>
            <a:off x="245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−2</a:t>
            </a:r>
          </a:p>
        </p:txBody>
      </p:sp>
      <p:sp>
        <p:nvSpPr>
          <p:cNvPr id="93" name="TextBox 92"/>
          <p:cNvSpPr txBox="1"/>
          <p:nvPr/>
        </p:nvSpPr>
        <p:spPr>
          <a:xfrm>
            <a:off x="290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5</a:t>
            </a:r>
          </a:p>
        </p:txBody>
      </p:sp>
      <p:sp>
        <p:nvSpPr>
          <p:cNvPr id="94" name="TextBox 93"/>
          <p:cNvSpPr txBox="1"/>
          <p:nvPr/>
        </p:nvSpPr>
        <p:spPr>
          <a:xfrm>
            <a:off x="335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−5</a:t>
            </a:r>
          </a:p>
        </p:txBody>
      </p:sp>
      <p:sp>
        <p:nvSpPr>
          <p:cNvPr id="95" name="TextBox 94"/>
          <p:cNvSpPr txBox="1"/>
          <p:nvPr/>
        </p:nvSpPr>
        <p:spPr>
          <a:xfrm>
            <a:off x="380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−6</a:t>
            </a:r>
          </a:p>
        </p:txBody>
      </p:sp>
      <p:sp>
        <p:nvSpPr>
          <p:cNvPr id="96" name="TextBox 95"/>
          <p:cNvSpPr txBox="1"/>
          <p:nvPr/>
        </p:nvSpPr>
        <p:spPr>
          <a:xfrm>
            <a:off x="425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3</a:t>
            </a:r>
          </a:p>
        </p:txBody>
      </p:sp>
      <p:sp>
        <p:nvSpPr>
          <p:cNvPr id="97" name="TextBox 96"/>
          <p:cNvSpPr txBox="1"/>
          <p:nvPr/>
        </p:nvSpPr>
        <p:spPr>
          <a:xfrm>
            <a:off x="470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0</a:t>
            </a:r>
          </a:p>
        </p:txBody>
      </p:sp>
      <p:sp>
        <p:nvSpPr>
          <p:cNvPr id="98" name="TextBox 97"/>
          <p:cNvSpPr txBox="1"/>
          <p:nvPr/>
        </p:nvSpPr>
        <p:spPr>
          <a:xfrm>
            <a:off x="515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99" name="TextBox 98"/>
          <p:cNvSpPr txBox="1"/>
          <p:nvPr/>
        </p:nvSpPr>
        <p:spPr>
          <a:xfrm>
            <a:off x="560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−3</a:t>
            </a:r>
          </a:p>
        </p:txBody>
      </p:sp>
      <p:sp>
        <p:nvSpPr>
          <p:cNvPr id="100" name="TextBox 99"/>
          <p:cNvSpPr txBox="1"/>
          <p:nvPr/>
        </p:nvSpPr>
        <p:spPr>
          <a:xfrm>
            <a:off x="605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2</a:t>
            </a:r>
          </a:p>
        </p:txBody>
      </p:sp>
      <p:sp>
        <p:nvSpPr>
          <p:cNvPr id="101" name="TextBox 100"/>
          <p:cNvSpPr txBox="1"/>
          <p:nvPr/>
        </p:nvSpPr>
        <p:spPr>
          <a:xfrm>
            <a:off x="650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6</a:t>
            </a:r>
          </a:p>
        </p:txBody>
      </p:sp>
      <p:sp>
        <p:nvSpPr>
          <p:cNvPr id="102" name="TextBox 101"/>
          <p:cNvSpPr txBox="1"/>
          <p:nvPr/>
        </p:nvSpPr>
        <p:spPr>
          <a:xfrm>
            <a:off x="695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2</a:t>
            </a:r>
          </a:p>
        </p:txBody>
      </p:sp>
      <p:sp>
        <p:nvSpPr>
          <p:cNvPr id="103" name="TextBox 102"/>
          <p:cNvSpPr txBox="1"/>
          <p:nvPr/>
        </p:nvSpPr>
        <p:spPr>
          <a:xfrm>
            <a:off x="740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6</a:t>
            </a:r>
          </a:p>
        </p:txBody>
      </p:sp>
      <p:sp>
        <p:nvSpPr>
          <p:cNvPr id="104" name="TextBox 103"/>
          <p:cNvSpPr txBox="1"/>
          <p:nvPr/>
        </p:nvSpPr>
        <p:spPr>
          <a:xfrm>
            <a:off x="785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105" name="TextBox 104"/>
          <p:cNvSpPr txBox="1"/>
          <p:nvPr/>
        </p:nvSpPr>
        <p:spPr>
          <a:xfrm>
            <a:off x="8300000" y="2600000"/>
            <a:ext cx="450000" cy="25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106" name="TextBox 105"/>
          <p:cNvSpPr txBox="1"/>
          <p:nvPr/>
        </p:nvSpPr>
        <p:spPr>
          <a:xfrm>
            <a:off x="155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107" name="TextBox 106"/>
          <p:cNvSpPr txBox="1"/>
          <p:nvPr/>
        </p:nvSpPr>
        <p:spPr>
          <a:xfrm>
            <a:off x="200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108" name="TextBox 107"/>
          <p:cNvSpPr txBox="1"/>
          <p:nvPr/>
        </p:nvSpPr>
        <p:spPr>
          <a:xfrm>
            <a:off x="245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109" name="TextBox 108"/>
          <p:cNvSpPr txBox="1"/>
          <p:nvPr/>
        </p:nvSpPr>
        <p:spPr>
          <a:xfrm>
            <a:off x="290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25</a:t>
            </a:r>
          </a:p>
        </p:txBody>
      </p:sp>
      <p:sp>
        <p:nvSpPr>
          <p:cNvPr id="110" name="TextBox 109"/>
          <p:cNvSpPr txBox="1"/>
          <p:nvPr/>
        </p:nvSpPr>
        <p:spPr>
          <a:xfrm>
            <a:off x="335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25</a:t>
            </a:r>
          </a:p>
        </p:txBody>
      </p:sp>
      <p:sp>
        <p:nvSpPr>
          <p:cNvPr id="111" name="TextBox 110"/>
          <p:cNvSpPr txBox="1"/>
          <p:nvPr/>
        </p:nvSpPr>
        <p:spPr>
          <a:xfrm>
            <a:off x="380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36</a:t>
            </a:r>
          </a:p>
        </p:txBody>
      </p:sp>
      <p:sp>
        <p:nvSpPr>
          <p:cNvPr id="112" name="TextBox 111"/>
          <p:cNvSpPr txBox="1"/>
          <p:nvPr/>
        </p:nvSpPr>
        <p:spPr>
          <a:xfrm>
            <a:off x="425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9</a:t>
            </a:r>
          </a:p>
        </p:txBody>
      </p:sp>
      <p:sp>
        <p:nvSpPr>
          <p:cNvPr id="113" name="TextBox 112"/>
          <p:cNvSpPr txBox="1"/>
          <p:nvPr/>
        </p:nvSpPr>
        <p:spPr>
          <a:xfrm>
            <a:off x="470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0</a:t>
            </a:r>
          </a:p>
        </p:txBody>
      </p:sp>
      <p:sp>
        <p:nvSpPr>
          <p:cNvPr id="114" name="TextBox 113"/>
          <p:cNvSpPr txBox="1"/>
          <p:nvPr/>
        </p:nvSpPr>
        <p:spPr>
          <a:xfrm>
            <a:off x="515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115" name="TextBox 114"/>
          <p:cNvSpPr txBox="1"/>
          <p:nvPr/>
        </p:nvSpPr>
        <p:spPr>
          <a:xfrm>
            <a:off x="560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9</a:t>
            </a:r>
          </a:p>
        </p:txBody>
      </p:sp>
      <p:sp>
        <p:nvSpPr>
          <p:cNvPr id="116" name="TextBox 115"/>
          <p:cNvSpPr txBox="1"/>
          <p:nvPr/>
        </p:nvSpPr>
        <p:spPr>
          <a:xfrm>
            <a:off x="605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117" name="TextBox 116"/>
          <p:cNvSpPr txBox="1"/>
          <p:nvPr/>
        </p:nvSpPr>
        <p:spPr>
          <a:xfrm>
            <a:off x="650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36</a:t>
            </a:r>
          </a:p>
        </p:txBody>
      </p:sp>
      <p:sp>
        <p:nvSpPr>
          <p:cNvPr id="118" name="TextBox 117"/>
          <p:cNvSpPr txBox="1"/>
          <p:nvPr/>
        </p:nvSpPr>
        <p:spPr>
          <a:xfrm>
            <a:off x="695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4</a:t>
            </a:r>
          </a:p>
        </p:txBody>
      </p:sp>
      <p:sp>
        <p:nvSpPr>
          <p:cNvPr id="119" name="TextBox 118"/>
          <p:cNvSpPr txBox="1"/>
          <p:nvPr/>
        </p:nvSpPr>
        <p:spPr>
          <a:xfrm>
            <a:off x="740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36</a:t>
            </a:r>
          </a:p>
        </p:txBody>
      </p:sp>
      <p:sp>
        <p:nvSpPr>
          <p:cNvPr id="120" name="TextBox 119"/>
          <p:cNvSpPr txBox="1"/>
          <p:nvPr/>
        </p:nvSpPr>
        <p:spPr>
          <a:xfrm>
            <a:off x="785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16</a:t>
            </a:r>
          </a:p>
        </p:txBody>
      </p:sp>
      <p:sp>
        <p:nvSpPr>
          <p:cNvPr id="121" name="TextBox 120"/>
          <p:cNvSpPr txBox="1"/>
          <p:nvPr/>
        </p:nvSpPr>
        <p:spPr>
          <a:xfrm>
            <a:off x="8300000" y="2850000"/>
            <a:ext cx="450000" cy="250000"/>
          </a:xfrm>
          <a:prstGeom prst="rect">
            <a:avLst/>
          </a:prstGeom>
          <a:noFill/>
        </p:spPr>
        <p:txBody>
          <a:bodyPr wrap="square" anchor="ctr" lIns="45720" rIns="45720">
            <a:spAutoFit/>
          </a:bodyPr>
          <a:lstStyle/>
          <a:p>
            <a:pPr algn="ctr"/>
            <a:r>
              <a:rPr sz="1000" b="0" i="0">
                <a:solidFill>
                  <a:srgbClr val="000000"/>
                </a:solidFill>
                <a:latin typeface="Calibri"/>
              </a:rPr>
              <a:t>1</a:t>
            </a:r>
          </a:p>
        </p:txBody>
      </p:sp>
      <p:sp>
        <p:nvSpPr>
          <p:cNvPr id="122" name="TextBox 121"/>
          <p:cNvSpPr txBox="1"/>
          <p:nvPr/>
        </p:nvSpPr>
        <p:spPr>
          <a:xfrm>
            <a:off x="3400000" y="3350000"/>
            <a:ext cx="5500000" cy="330000"/>
          </a:xfrm>
          <a:prstGeom prst="rect">
            <a:avLst/>
          </a:prstGeom>
          <a:noFill/>
        </p:spPr>
        <p:txBody>
          <a:bodyPr wrap="square" anchor="t" lIns="45720" rIns="45720">
            <a:spAutoFit/>
          </a:bodyPr>
          <a:lstStyle/>
          <a:p>
            <a:pPr algn="l"/>
            <a:r>
              <a:rPr sz="1200" b="1" i="0">
                <a:solidFill>
                  <a:srgbClr val="000000"/>
                </a:solidFill>
                <a:latin typeface="Calibri"/>
              </a:rPr>
              <a:t>a)   Σd</a:t>
            </a:r>
            <a:r>
              <a:rPr sz="1200" b="1" i="0" baseline="30000">
                <a:solidFill>
                  <a:srgbClr val="000000"/>
                </a:solidFill>
                <a:latin typeface="Calibri"/>
              </a:rPr>
              <a:t>2</a:t>
            </a:r>
            <a:r>
              <a:rPr sz="1200" b="1" i="0">
                <a:solidFill>
                  <a:srgbClr val="000000"/>
                </a:solidFill>
                <a:latin typeface="Calibri"/>
              </a:rPr>
              <a:t> = 214</a:t>
            </a:r>
          </a:p>
        </p:txBody>
      </p:sp>
      <p:pic>
        <p:nvPicPr>
          <p:cNvPr id="123" name="Picture 122" descr="be024ef41a2e.png"/>
          <p:cNvPicPr>
            <a:picLocks noChangeAspect="1"/>
          </p:cNvPicPr>
          <p:nvPr/>
        </p:nvPicPr>
        <p:blipFill>
          <a:blip r:embed="rId2"/>
          <a:stretch>
            <a:fillRect/>
          </a:stretch>
        </p:blipFill>
        <p:spPr>
          <a:xfrm>
            <a:off x="3750000" y="3680000"/>
            <a:ext cx="3651504" cy="566928"/>
          </a:xfrm>
          <a:prstGeom prst="rect">
            <a:avLst/>
          </a:prstGeom>
        </p:spPr>
      </p:pic>
      <p:sp>
        <p:nvSpPr>
          <p:cNvPr id="124" name="TextBox 123"/>
          <p:cNvSpPr txBox="1"/>
          <p:nvPr/>
        </p:nvSpPr>
        <p:spPr>
          <a:xfrm>
            <a:off x="300000" y="3350000"/>
            <a:ext cx="3200000" cy="1500000"/>
          </a:xfrm>
          <a:prstGeom prst="rect">
            <a:avLst/>
          </a:prstGeom>
          <a:noFill/>
        </p:spPr>
        <p:txBody>
          <a:bodyPr wrap="square" anchor="t" lIns="45720" rIns="45720">
            <a:spAutoFit/>
          </a:bodyPr>
          <a:lstStyle/>
          <a:p>
            <a:pPr algn="ctr"/>
            <a:r>
              <a:rPr sz="1200" b="1" i="0">
                <a:solidFill>
                  <a:srgbClr val="000000"/>
                </a:solidFill>
                <a:latin typeface="Calibri"/>
              </a:rPr>
              <a:t>Extend the table</a:t>
            </a:r>
          </a:p>
          <a:p>
            <a:pPr algn="ctr"/>
            <a:r>
              <a:rPr sz="1200" b="0" i="0">
                <a:solidFill>
                  <a:srgbClr val="000000"/>
                </a:solidFill>
                <a:latin typeface="Calibri"/>
              </a:rPr>
              <a:t>Add rows for d and d²</a:t>
            </a:r>
          </a:p>
          <a:p>
            <a:pPr algn="ctr"/>
            <a:r>
              <a:rPr sz="1200" b="0" i="0">
                <a:solidFill>
                  <a:srgbClr val="000000"/>
                </a:solidFill>
                <a:latin typeface="Calibri"/>
              </a:rPr>
              <a:t/>
            </a:r>
          </a:p>
          <a:p>
            <a:pPr algn="ctr"/>
            <a:r>
              <a:rPr sz="1200" b="0" i="0">
                <a:solidFill>
                  <a:srgbClr val="000000"/>
                </a:solidFill>
                <a:latin typeface="Calibri"/>
              </a:rPr>
              <a:t>There are no tied ranks, so the formula gives r</a:t>
            </a:r>
            <a:r>
              <a:rPr sz="1200" b="0" i="0" baseline="-25000">
                <a:solidFill>
                  <a:srgbClr val="000000"/>
                </a:solidFill>
                <a:latin typeface="Calibri"/>
              </a:rPr>
              <a:t>s</a:t>
            </a:r>
            <a:r>
              <a:rPr sz="1200" b="0" i="0">
                <a:solidFill>
                  <a:srgbClr val="000000"/>
                </a:solidFill>
                <a:latin typeface="Calibri"/>
              </a:rPr>
              <a:t> exactly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1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1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2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2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Hypothesis Testing for Zero Correlation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2C</a:t>
            </a:r>
          </a:p>
        </p:txBody>
      </p:sp>
      <p:sp>
        <p:nvSpPr>
          <p:cNvPr id="4" name="TextBox 3"/>
          <p:cNvSpPr txBox="1"/>
          <p:nvPr/>
        </p:nvSpPr>
        <p:spPr>
          <a:xfrm>
            <a:off x="300000" y="1050000"/>
            <a:ext cx="3300000" cy="4000000"/>
          </a:xfrm>
          <a:prstGeom prst="rect">
            <a:avLst/>
          </a:prstGeom>
          <a:noFill/>
        </p:spPr>
        <p:txBody>
          <a:bodyPr wrap="square" anchor="t" lIns="45720" rIns="45720">
            <a:spAutoFit/>
          </a:bodyPr>
          <a:lstStyle/>
          <a:p>
            <a:pPr algn="ctr"/>
            <a:r>
              <a:rPr sz="1200" b="1" i="0">
                <a:solidFill>
                  <a:srgbClr val="000000"/>
                </a:solidFill>
                <a:latin typeface="Calibri"/>
              </a:rPr>
              <a:t>Testing with Spearman’s coefficient</a:t>
            </a:r>
          </a:p>
          <a:p>
            <a:pPr algn="ctr"/>
            <a:r>
              <a:rPr sz="1200" b="0" i="0">
                <a:solidFill>
                  <a:srgbClr val="000000"/>
                </a:solidFill>
                <a:latin typeface="Calibri"/>
              </a:rPr>
              <a:t/>
            </a:r>
          </a:p>
          <a:p>
            <a:pPr algn="ctr"/>
            <a:r>
              <a:rPr sz="1200" b="0" i="0">
                <a:solidFill>
                  <a:srgbClr val="000000"/>
                </a:solidFill>
                <a:latin typeface="Calibri"/>
              </a:rPr>
              <a:t>Use exactly the same method, but with the table of critical values for Spearman’s coefficient</a:t>
            </a:r>
          </a:p>
          <a:p>
            <a:pPr algn="ctr"/>
            <a:r>
              <a:rPr sz="1200" b="0" i="0">
                <a:solidFill>
                  <a:srgbClr val="000000"/>
                </a:solidFill>
                <a:latin typeface="Calibri"/>
              </a:rPr>
              <a:t/>
            </a:r>
          </a:p>
          <a:p>
            <a:pPr algn="ctr"/>
            <a:r>
              <a:rPr sz="1200" b="0" i="0">
                <a:solidFill>
                  <a:srgbClr val="000000"/>
                </a:solidFill>
                <a:latin typeface="Calibri"/>
              </a:rPr>
              <a:t>Testing for positive correlation, so this is a one-tailed test</a:t>
            </a:r>
          </a:p>
          <a:p>
            <a:pPr algn="ctr"/>
            <a:r>
              <a:rPr sz="1200" b="0" i="0">
                <a:solidFill>
                  <a:srgbClr val="000000"/>
                </a:solidFill>
                <a:latin typeface="Calibri"/>
              </a:rPr>
              <a:t/>
            </a:r>
          </a:p>
          <a:p>
            <a:pPr algn="ctr"/>
            <a:r>
              <a:rPr sz="1200" b="0" i="0">
                <a:solidFill>
                  <a:srgbClr val="000000"/>
                </a:solidFill>
                <a:latin typeface="Calibri"/>
              </a:rPr>
              <a:t>Write a conclusion in context</a:t>
            </a:r>
          </a:p>
        </p:txBody>
      </p:sp>
      <p:sp>
        <p:nvSpPr>
          <p:cNvPr id="5" name="TextBox 4"/>
          <p:cNvSpPr txBox="1"/>
          <p:nvPr/>
        </p:nvSpPr>
        <p:spPr>
          <a:xfrm>
            <a:off x="3800000" y="1000000"/>
            <a:ext cx="5100000" cy="800000"/>
          </a:xfrm>
          <a:prstGeom prst="rect">
            <a:avLst/>
          </a:prstGeom>
          <a:noFill/>
        </p:spPr>
        <p:txBody>
          <a:bodyPr wrap="square" anchor="t" lIns="45720" rIns="45720">
            <a:spAutoFit/>
          </a:bodyPr>
          <a:lstStyle/>
          <a:p>
            <a:pPr algn="l"/>
            <a:r>
              <a:rPr sz="1100" b="0" i="0">
                <a:solidFill>
                  <a:srgbClr val="000000"/>
                </a:solidFill>
                <a:latin typeface="Calibri"/>
              </a:rPr>
              <a:t>16 subjects ranked by boys and by girls:  r</a:t>
            </a:r>
            <a:r>
              <a:rPr sz="1100" b="0" i="0" baseline="-25000">
                <a:solidFill>
                  <a:srgbClr val="000000"/>
                </a:solidFill>
                <a:latin typeface="Calibri"/>
              </a:rPr>
              <a:t>s</a:t>
            </a:r>
            <a:r>
              <a:rPr sz="1100" b="0" i="0">
                <a:solidFill>
                  <a:srgbClr val="000000"/>
                </a:solidFill>
                <a:latin typeface="Calibri"/>
              </a:rPr>
              <a:t> = 0.685…  (from part a)</a:t>
            </a:r>
          </a:p>
          <a:p>
            <a:pPr algn="l"/>
            <a:r>
              <a:rPr sz="1100" b="0" i="0">
                <a:solidFill>
                  <a:srgbClr val="000000"/>
                </a:solidFill>
                <a:latin typeface="Calibri"/>
              </a:rPr>
              <a:t>b)  Using a suitable test, at the 1% level of significance, test the assertion that boys’ and girls’ choices are positively correlated.</a:t>
            </a:r>
          </a:p>
        </p:txBody>
      </p:sp>
      <p:sp>
        <p:nvSpPr>
          <p:cNvPr id="6" name="TextBox 5"/>
          <p:cNvSpPr txBox="1"/>
          <p:nvPr/>
        </p:nvSpPr>
        <p:spPr>
          <a:xfrm>
            <a:off x="3800000" y="2000000"/>
            <a:ext cx="350000" cy="300000"/>
          </a:xfrm>
          <a:prstGeom prst="rect">
            <a:avLst/>
          </a:prstGeom>
          <a:noFill/>
        </p:spPr>
        <p:txBody>
          <a:bodyPr wrap="square" anchor="t" lIns="45720" rIns="45720">
            <a:spAutoFit/>
          </a:bodyPr>
          <a:lstStyle/>
          <a:p>
            <a:pPr algn="l"/>
            <a:r>
              <a:rPr sz="1200" b="1" i="0">
                <a:solidFill>
                  <a:srgbClr val="000000"/>
                </a:solidFill>
                <a:latin typeface="Calibri"/>
              </a:rPr>
              <a:t>b)</a:t>
            </a:r>
          </a:p>
        </p:txBody>
      </p:sp>
      <p:sp>
        <p:nvSpPr>
          <p:cNvPr id="7" name="TextBox 6"/>
          <p:cNvSpPr txBox="1"/>
          <p:nvPr/>
        </p:nvSpPr>
        <p:spPr>
          <a:xfrm>
            <a:off x="4150000" y="2000000"/>
            <a:ext cx="4750000" cy="310000"/>
          </a:xfrm>
          <a:prstGeom prst="rect">
            <a:avLst/>
          </a:prstGeom>
          <a:noFill/>
        </p:spPr>
        <p:txBody>
          <a:bodyPr wrap="square" anchor="t" lIns="45720" rIns="45720">
            <a:spAutoFit/>
          </a:bodyPr>
          <a:lstStyle/>
          <a:p>
            <a:pPr algn="l"/>
            <a:r>
              <a:rPr sz="1200" b="1" i="0">
                <a:solidFill>
                  <a:srgbClr val="000000"/>
                </a:solidFill>
                <a:latin typeface="Calibri"/>
              </a:rPr>
              <a:t>H</a:t>
            </a:r>
            <a:r>
              <a:rPr sz="1200" b="1" i="0" baseline="-25000">
                <a:solidFill>
                  <a:srgbClr val="000000"/>
                </a:solidFill>
                <a:latin typeface="Calibri"/>
              </a:rPr>
              <a:t>0</a:t>
            </a:r>
            <a:r>
              <a:rPr sz="1200" b="1" i="0">
                <a:solidFill>
                  <a:srgbClr val="000000"/>
                </a:solidFill>
                <a:latin typeface="Calibri"/>
              </a:rPr>
              <a:t>: ρ = 0,   H</a:t>
            </a:r>
            <a:r>
              <a:rPr sz="1200" b="1" i="0" baseline="-25000">
                <a:solidFill>
                  <a:srgbClr val="000000"/>
                </a:solidFill>
                <a:latin typeface="Calibri"/>
              </a:rPr>
              <a:t>1</a:t>
            </a:r>
            <a:r>
              <a:rPr sz="1200" b="1" i="0">
                <a:solidFill>
                  <a:srgbClr val="000000"/>
                </a:solidFill>
                <a:latin typeface="Calibri"/>
              </a:rPr>
              <a:t>: ρ &gt; 0</a:t>
            </a:r>
          </a:p>
        </p:txBody>
      </p:sp>
      <p:sp>
        <p:nvSpPr>
          <p:cNvPr id="8" name="Right Brace 7"/>
          <p:cNvSpPr/>
          <p:nvPr/>
        </p:nvSpPr>
        <p:spPr>
          <a:xfrm>
            <a:off x="6600000" y="2000000"/>
            <a:ext cx="90000" cy="31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10000" y="1975000"/>
            <a:ext cx="1800000" cy="360000"/>
          </a:xfrm>
          <a:prstGeom prst="rect">
            <a:avLst/>
          </a:prstGeom>
          <a:noFill/>
        </p:spPr>
        <p:txBody>
          <a:bodyPr wrap="square" anchor="ctr" lIns="45720" rIns="45720">
            <a:spAutoFit/>
          </a:bodyPr>
          <a:lstStyle/>
          <a:p>
            <a:pPr algn="l"/>
            <a:r>
              <a:rPr sz="900" b="0" i="0">
                <a:solidFill>
                  <a:srgbClr val="FF0000"/>
                </a:solidFill>
                <a:latin typeface="Calibri"/>
              </a:rPr>
              <a:t>one-tailed: positive correlation</a:t>
            </a:r>
          </a:p>
        </p:txBody>
      </p:sp>
      <p:sp>
        <p:nvSpPr>
          <p:cNvPr id="10" name="TextBox 9"/>
          <p:cNvSpPr txBox="1"/>
          <p:nvPr/>
        </p:nvSpPr>
        <p:spPr>
          <a:xfrm>
            <a:off x="4150000" y="2310000"/>
            <a:ext cx="4750000" cy="409250"/>
          </a:xfrm>
          <a:prstGeom prst="rect">
            <a:avLst/>
          </a:prstGeom>
          <a:noFill/>
        </p:spPr>
        <p:txBody>
          <a:bodyPr wrap="square" anchor="t" lIns="45720" rIns="45720">
            <a:spAutoFit/>
          </a:bodyPr>
          <a:lstStyle/>
          <a:p>
            <a:pPr algn="l"/>
            <a:r>
              <a:rPr sz="1100" b="0" i="0">
                <a:solidFill>
                  <a:srgbClr val="000000"/>
                </a:solidFill>
                <a:latin typeface="Calibri"/>
              </a:rPr>
              <a:t>From the Spearman’s table (0.01, n = 16) the critical value is 0.5824</a:t>
            </a:r>
          </a:p>
        </p:txBody>
      </p:sp>
      <p:sp>
        <p:nvSpPr>
          <p:cNvPr id="11" name="TextBox 10"/>
          <p:cNvSpPr txBox="1"/>
          <p:nvPr/>
        </p:nvSpPr>
        <p:spPr>
          <a:xfrm>
            <a:off x="4150000" y="2779250"/>
            <a:ext cx="4750000" cy="234625"/>
          </a:xfrm>
          <a:prstGeom prst="rect">
            <a:avLst/>
          </a:prstGeom>
          <a:noFill/>
        </p:spPr>
        <p:txBody>
          <a:bodyPr wrap="square" anchor="t" lIns="45720" rIns="45720">
            <a:spAutoFit/>
          </a:bodyPr>
          <a:lstStyle/>
          <a:p>
            <a:pPr algn="l"/>
            <a:r>
              <a:rPr sz="1100" b="0" i="0">
                <a:solidFill>
                  <a:srgbClr val="000000"/>
                </a:solidFill>
                <a:latin typeface="Calibri"/>
              </a:rPr>
              <a:t>Since 0.685… &gt; 0.5824, the result is significant at the 1% level.</a:t>
            </a:r>
          </a:p>
        </p:txBody>
      </p:sp>
      <p:sp>
        <p:nvSpPr>
          <p:cNvPr id="12" name="TextBox 11"/>
          <p:cNvSpPr txBox="1"/>
          <p:nvPr/>
        </p:nvSpPr>
        <p:spPr>
          <a:xfrm>
            <a:off x="4150000" y="3073875"/>
            <a:ext cx="4750000" cy="441000"/>
          </a:xfrm>
          <a:prstGeom prst="rect">
            <a:avLst/>
          </a:prstGeom>
          <a:noFill/>
        </p:spPr>
        <p:txBody>
          <a:bodyPr wrap="square" anchor="t" lIns="45720" rIns="45720">
            <a:spAutoFit/>
          </a:bodyPr>
          <a:lstStyle/>
          <a:p>
            <a:pPr algn="l"/>
            <a:r>
              <a:rPr sz="1200" b="0" i="0">
                <a:solidFill>
                  <a:srgbClr val="FF0000"/>
                </a:solidFill>
                <a:latin typeface="Calibri"/>
              </a:rPr>
              <a:t>Reject H</a:t>
            </a:r>
            <a:r>
              <a:rPr sz="1200" b="0" i="0" baseline="-25000">
                <a:solidFill>
                  <a:srgbClr val="FF0000"/>
                </a:solidFill>
                <a:latin typeface="Calibri"/>
              </a:rPr>
              <a:t>0</a:t>
            </a:r>
            <a:r>
              <a:rPr sz="1200" b="0" i="0">
                <a:solidFill>
                  <a:srgbClr val="FF0000"/>
                </a:solidFill>
                <a:latin typeface="Calibri"/>
              </a:rPr>
              <a:t>: there is evidence that boys’ and girls’ choices are positively correlated.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