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Correlation</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2 Chapter 2</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2B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Spearman's Rank Correlation Coefficient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2B</a:t>
            </a:r>
          </a:p>
        </p:txBody>
      </p:sp>
      <p:sp>
        <p:nvSpPr>
          <p:cNvPr id="4" name="TextBox 3"/>
          <p:cNvSpPr txBox="1"/>
          <p:nvPr/>
        </p:nvSpPr>
        <p:spPr>
          <a:xfrm>
            <a:off x="300000" y="1050000"/>
            <a:ext cx="3300000" cy="5000000"/>
          </a:xfrm>
          <a:prstGeom prst="rect">
            <a:avLst/>
          </a:prstGeom>
          <a:noFill/>
        </p:spPr>
        <p:txBody>
          <a:bodyPr wrap="square" anchor="t" lIns="45720" rIns="45720">
            <a:spAutoFit/>
          </a:bodyPr>
          <a:lstStyle/>
          <a:p>
            <a:pPr algn="ctr"/>
            <a:r>
              <a:rPr sz="1200" b="1" i="0">
                <a:solidFill>
                  <a:srgbClr val="000000"/>
                </a:solidFill>
                <a:latin typeface="Calibri"/>
              </a:rPr>
              <a:t>Spearman's rank correlation coefficient, r</a:t>
            </a:r>
            <a:r>
              <a:rPr sz="1200" b="1" i="0" baseline="-25000">
                <a:solidFill>
                  <a:srgbClr val="000000"/>
                </a:solidFill>
                <a:latin typeface="Calibri"/>
              </a:rPr>
              <a:t>s</a:t>
            </a:r>
            <a:r>
              <a:rPr sz="1200" b="1" i="0">
                <a:solidFill>
                  <a:srgbClr val="000000"/>
                </a:solidFill>
                <a:latin typeface="Calibri"/>
              </a:rPr>
              <a:t>, is the PMCC of the ranks</a:t>
            </a:r>
          </a:p>
          <a:p>
            <a:pPr algn="ctr"/>
            <a:r>
              <a:rPr sz="1200" b="0" i="0">
                <a:solidFill>
                  <a:srgbClr val="000000"/>
                </a:solidFill>
                <a:latin typeface="Calibri"/>
              </a:rPr>
              <a:t/>
            </a:r>
          </a:p>
          <a:p>
            <a:pPr algn="ctr"/>
            <a:r>
              <a:rPr sz="1200" b="0" i="0">
                <a:solidFill>
                  <a:srgbClr val="000000"/>
                </a:solidFill>
                <a:latin typeface="Calibri"/>
              </a:rPr>
              <a:t>Rank both sets of data: 1 for the highest, 2 for the next, and so on (or smallest first, as long as you do the same for both)</a:t>
            </a:r>
          </a:p>
          <a:p>
            <a:pPr algn="ctr"/>
            <a:r>
              <a:rPr sz="1200" b="0" i="0">
                <a:solidFill>
                  <a:srgbClr val="000000"/>
                </a:solidFill>
                <a:latin typeface="Calibri"/>
              </a:rPr>
              <a:t/>
            </a:r>
          </a:p>
          <a:p>
            <a:pPr algn="ctr"/>
            <a:r>
              <a:rPr sz="1200" b="1" i="0">
                <a:solidFill>
                  <a:srgbClr val="000000"/>
                </a:solidFill>
                <a:latin typeface="Calibri"/>
              </a:rPr>
              <a:t>Use r</a:t>
            </a:r>
            <a:r>
              <a:rPr sz="1200" b="1" i="0" baseline="-25000">
                <a:solidFill>
                  <a:srgbClr val="000000"/>
                </a:solidFill>
                <a:latin typeface="Calibri"/>
              </a:rPr>
              <a:t>s</a:t>
            </a:r>
            <a:r>
              <a:rPr sz="1200" b="1" i="0">
                <a:solidFill>
                  <a:srgbClr val="000000"/>
                </a:solidFill>
                <a:latin typeface="Calibri"/>
              </a:rPr>
              <a:t> rather than the PMCC when</a:t>
            </a:r>
          </a:p>
          <a:p>
            <a:pPr algn="ctr"/>
            <a:r>
              <a:rPr sz="1200" b="0" i="0">
                <a:solidFill>
                  <a:srgbClr val="000000"/>
                </a:solidFill>
                <a:latin typeface="Calibri"/>
              </a:rPr>
              <a:t>one or both data sets are not from a normally distributed population</a:t>
            </a:r>
          </a:p>
          <a:p>
            <a:pPr algn="ctr"/>
            <a:r>
              <a:rPr sz="1200" b="0" i="0">
                <a:solidFill>
                  <a:srgbClr val="000000"/>
                </a:solidFill>
                <a:latin typeface="Calibri"/>
              </a:rPr>
              <a:t>there is a non-linear relationship</a:t>
            </a:r>
          </a:p>
          <a:p>
            <a:pPr algn="ctr"/>
            <a:r>
              <a:rPr sz="1200" b="0" i="0">
                <a:solidFill>
                  <a:srgbClr val="000000"/>
                </a:solidFill>
                <a:latin typeface="Calibri"/>
              </a:rPr>
              <a:t>the data already represent a ranking</a:t>
            </a:r>
          </a:p>
        </p:txBody>
      </p:sp>
      <p:sp>
        <p:nvSpPr>
          <p:cNvPr id="5" name="TextBox 4"/>
          <p:cNvSpPr txBox="1"/>
          <p:nvPr/>
        </p:nvSpPr>
        <p:spPr>
          <a:xfrm>
            <a:off x="3800000" y="1000000"/>
            <a:ext cx="5100000" cy="650000"/>
          </a:xfrm>
          <a:prstGeom prst="rect">
            <a:avLst/>
          </a:prstGeom>
          <a:noFill/>
        </p:spPr>
        <p:txBody>
          <a:bodyPr wrap="square" anchor="t" lIns="45720" rIns="45720">
            <a:spAutoFit/>
          </a:bodyPr>
          <a:lstStyle/>
          <a:p>
            <a:pPr algn="l"/>
            <a:r>
              <a:rPr sz="1100" b="0" i="0">
                <a:solidFill>
                  <a:srgbClr val="000000"/>
                </a:solidFill>
                <a:latin typeface="Calibri"/>
              </a:rPr>
              <a:t>Two tea tasters were asked to rank nine blends of tea in their order of preference. The tea they liked best was ranked 1. Their orders of preference are shown in the table. Calculate Spearman’s rank correlation coefficient for these data.</a:t>
            </a:r>
          </a:p>
        </p:txBody>
      </p:sp>
      <p:sp>
        <p:nvSpPr>
          <p:cNvPr id="6" name="Rectangle 5"/>
          <p:cNvSpPr/>
          <p:nvPr/>
        </p:nvSpPr>
        <p:spPr>
          <a:xfrm>
            <a:off x="3800000" y="1700000"/>
            <a:ext cx="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Blend</a:t>
            </a:r>
          </a:p>
        </p:txBody>
      </p:sp>
      <p:sp>
        <p:nvSpPr>
          <p:cNvPr id="7" name="Rectangle 6"/>
          <p:cNvSpPr/>
          <p:nvPr/>
        </p:nvSpPr>
        <p:spPr>
          <a:xfrm>
            <a:off x="455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8" name="Rectangle 7"/>
          <p:cNvSpPr/>
          <p:nvPr/>
        </p:nvSpPr>
        <p:spPr>
          <a:xfrm>
            <a:off x="496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9" name="Rectangle 8"/>
          <p:cNvSpPr/>
          <p:nvPr/>
        </p:nvSpPr>
        <p:spPr>
          <a:xfrm>
            <a:off x="537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10" name="Rectangle 9"/>
          <p:cNvSpPr/>
          <p:nvPr/>
        </p:nvSpPr>
        <p:spPr>
          <a:xfrm>
            <a:off x="578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11" name="Rectangle 10"/>
          <p:cNvSpPr/>
          <p:nvPr/>
        </p:nvSpPr>
        <p:spPr>
          <a:xfrm>
            <a:off x="619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a:t>
            </a:r>
          </a:p>
        </p:txBody>
      </p:sp>
      <p:sp>
        <p:nvSpPr>
          <p:cNvPr id="12" name="Rectangle 11"/>
          <p:cNvSpPr/>
          <p:nvPr/>
        </p:nvSpPr>
        <p:spPr>
          <a:xfrm>
            <a:off x="660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a:t>
            </a:r>
          </a:p>
        </p:txBody>
      </p:sp>
      <p:sp>
        <p:nvSpPr>
          <p:cNvPr id="13" name="Rectangle 12"/>
          <p:cNvSpPr/>
          <p:nvPr/>
        </p:nvSpPr>
        <p:spPr>
          <a:xfrm>
            <a:off x="701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t>
            </a:r>
          </a:p>
        </p:txBody>
      </p:sp>
      <p:sp>
        <p:nvSpPr>
          <p:cNvPr id="14" name="Rectangle 13"/>
          <p:cNvSpPr/>
          <p:nvPr/>
        </p:nvSpPr>
        <p:spPr>
          <a:xfrm>
            <a:off x="742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a:t>
            </a:r>
          </a:p>
        </p:txBody>
      </p:sp>
      <p:sp>
        <p:nvSpPr>
          <p:cNvPr id="15" name="Rectangle 14"/>
          <p:cNvSpPr/>
          <p:nvPr/>
        </p:nvSpPr>
        <p:spPr>
          <a:xfrm>
            <a:off x="783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I</a:t>
            </a:r>
          </a:p>
        </p:txBody>
      </p:sp>
      <p:sp>
        <p:nvSpPr>
          <p:cNvPr id="16" name="Rectangle 15"/>
          <p:cNvSpPr/>
          <p:nvPr/>
        </p:nvSpPr>
        <p:spPr>
          <a:xfrm>
            <a:off x="8240000" y="17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Σ</a:t>
            </a:r>
          </a:p>
        </p:txBody>
      </p:sp>
      <p:sp>
        <p:nvSpPr>
          <p:cNvPr id="17" name="Rectangle 16"/>
          <p:cNvSpPr/>
          <p:nvPr/>
        </p:nvSpPr>
        <p:spPr>
          <a:xfrm>
            <a:off x="3800000" y="1940000"/>
            <a:ext cx="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Taster 1 (x)</a:t>
            </a:r>
          </a:p>
        </p:txBody>
      </p:sp>
      <p:sp>
        <p:nvSpPr>
          <p:cNvPr id="18" name="Rectangle 17"/>
          <p:cNvSpPr/>
          <p:nvPr/>
        </p:nvSpPr>
        <p:spPr>
          <a:xfrm>
            <a:off x="455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9" name="Rectangle 18"/>
          <p:cNvSpPr/>
          <p:nvPr/>
        </p:nvSpPr>
        <p:spPr>
          <a:xfrm>
            <a:off x="496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20" name="Rectangle 19"/>
          <p:cNvSpPr/>
          <p:nvPr/>
        </p:nvSpPr>
        <p:spPr>
          <a:xfrm>
            <a:off x="537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1" name="Rectangle 20"/>
          <p:cNvSpPr/>
          <p:nvPr/>
        </p:nvSpPr>
        <p:spPr>
          <a:xfrm>
            <a:off x="578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22" name="Rectangle 21"/>
          <p:cNvSpPr/>
          <p:nvPr/>
        </p:nvSpPr>
        <p:spPr>
          <a:xfrm>
            <a:off x="619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23" name="Rectangle 22"/>
          <p:cNvSpPr/>
          <p:nvPr/>
        </p:nvSpPr>
        <p:spPr>
          <a:xfrm>
            <a:off x="660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24" name="Rectangle 23"/>
          <p:cNvSpPr/>
          <p:nvPr/>
        </p:nvSpPr>
        <p:spPr>
          <a:xfrm>
            <a:off x="701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25" name="Rectangle 24"/>
          <p:cNvSpPr/>
          <p:nvPr/>
        </p:nvSpPr>
        <p:spPr>
          <a:xfrm>
            <a:off x="742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26" name="Rectangle 25"/>
          <p:cNvSpPr/>
          <p:nvPr/>
        </p:nvSpPr>
        <p:spPr>
          <a:xfrm>
            <a:off x="783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27" name="Rectangle 26"/>
          <p:cNvSpPr/>
          <p:nvPr/>
        </p:nvSpPr>
        <p:spPr>
          <a:xfrm>
            <a:off x="8240000" y="194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8" name="Rectangle 27"/>
          <p:cNvSpPr/>
          <p:nvPr/>
        </p:nvSpPr>
        <p:spPr>
          <a:xfrm>
            <a:off x="3800000" y="2180000"/>
            <a:ext cx="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Taster 2 (y)</a:t>
            </a:r>
          </a:p>
        </p:txBody>
      </p:sp>
      <p:sp>
        <p:nvSpPr>
          <p:cNvPr id="29" name="Rectangle 28"/>
          <p:cNvSpPr/>
          <p:nvPr/>
        </p:nvSpPr>
        <p:spPr>
          <a:xfrm>
            <a:off x="455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30" name="Rectangle 29"/>
          <p:cNvSpPr/>
          <p:nvPr/>
        </p:nvSpPr>
        <p:spPr>
          <a:xfrm>
            <a:off x="496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31" name="Rectangle 30"/>
          <p:cNvSpPr/>
          <p:nvPr/>
        </p:nvSpPr>
        <p:spPr>
          <a:xfrm>
            <a:off x="537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32" name="Rectangle 31"/>
          <p:cNvSpPr/>
          <p:nvPr/>
        </p:nvSpPr>
        <p:spPr>
          <a:xfrm>
            <a:off x="578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33" name="Rectangle 32"/>
          <p:cNvSpPr/>
          <p:nvPr/>
        </p:nvSpPr>
        <p:spPr>
          <a:xfrm>
            <a:off x="619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34" name="Rectangle 33"/>
          <p:cNvSpPr/>
          <p:nvPr/>
        </p:nvSpPr>
        <p:spPr>
          <a:xfrm>
            <a:off x="660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35" name="Rectangle 34"/>
          <p:cNvSpPr/>
          <p:nvPr/>
        </p:nvSpPr>
        <p:spPr>
          <a:xfrm>
            <a:off x="701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36" name="Rectangle 35"/>
          <p:cNvSpPr/>
          <p:nvPr/>
        </p:nvSpPr>
        <p:spPr>
          <a:xfrm>
            <a:off x="742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37" name="Rectangle 36"/>
          <p:cNvSpPr/>
          <p:nvPr/>
        </p:nvSpPr>
        <p:spPr>
          <a:xfrm>
            <a:off x="783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38" name="Rectangle 37"/>
          <p:cNvSpPr/>
          <p:nvPr/>
        </p:nvSpPr>
        <p:spPr>
          <a:xfrm>
            <a:off x="8240000" y="218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9" name="Rectangle 38"/>
          <p:cNvSpPr/>
          <p:nvPr/>
        </p:nvSpPr>
        <p:spPr>
          <a:xfrm>
            <a:off x="3800000" y="2420000"/>
            <a:ext cx="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x²</a:t>
            </a:r>
          </a:p>
        </p:txBody>
      </p:sp>
      <p:sp>
        <p:nvSpPr>
          <p:cNvPr id="40" name="Rectangle 39"/>
          <p:cNvSpPr/>
          <p:nvPr/>
        </p:nvSpPr>
        <p:spPr>
          <a:xfrm>
            <a:off x="455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1" name="Rectangle 40"/>
          <p:cNvSpPr/>
          <p:nvPr/>
        </p:nvSpPr>
        <p:spPr>
          <a:xfrm>
            <a:off x="496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2" name="Rectangle 41"/>
          <p:cNvSpPr/>
          <p:nvPr/>
        </p:nvSpPr>
        <p:spPr>
          <a:xfrm>
            <a:off x="537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3" name="Rectangle 42"/>
          <p:cNvSpPr/>
          <p:nvPr/>
        </p:nvSpPr>
        <p:spPr>
          <a:xfrm>
            <a:off x="578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4" name="Rectangle 43"/>
          <p:cNvSpPr/>
          <p:nvPr/>
        </p:nvSpPr>
        <p:spPr>
          <a:xfrm>
            <a:off x="619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5" name="Rectangle 44"/>
          <p:cNvSpPr/>
          <p:nvPr/>
        </p:nvSpPr>
        <p:spPr>
          <a:xfrm>
            <a:off x="660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6" name="Rectangle 45"/>
          <p:cNvSpPr/>
          <p:nvPr/>
        </p:nvSpPr>
        <p:spPr>
          <a:xfrm>
            <a:off x="701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742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8" name="Rectangle 47"/>
          <p:cNvSpPr/>
          <p:nvPr/>
        </p:nvSpPr>
        <p:spPr>
          <a:xfrm>
            <a:off x="783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9" name="Rectangle 48"/>
          <p:cNvSpPr/>
          <p:nvPr/>
        </p:nvSpPr>
        <p:spPr>
          <a:xfrm>
            <a:off x="8240000" y="242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0" name="Rectangle 49"/>
          <p:cNvSpPr/>
          <p:nvPr/>
        </p:nvSpPr>
        <p:spPr>
          <a:xfrm>
            <a:off x="3800000" y="2660000"/>
            <a:ext cx="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y²</a:t>
            </a:r>
          </a:p>
        </p:txBody>
      </p:sp>
      <p:sp>
        <p:nvSpPr>
          <p:cNvPr id="51" name="Rectangle 50"/>
          <p:cNvSpPr/>
          <p:nvPr/>
        </p:nvSpPr>
        <p:spPr>
          <a:xfrm>
            <a:off x="455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2" name="Rectangle 51"/>
          <p:cNvSpPr/>
          <p:nvPr/>
        </p:nvSpPr>
        <p:spPr>
          <a:xfrm>
            <a:off x="496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3" name="Rectangle 52"/>
          <p:cNvSpPr/>
          <p:nvPr/>
        </p:nvSpPr>
        <p:spPr>
          <a:xfrm>
            <a:off x="537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4" name="Rectangle 53"/>
          <p:cNvSpPr/>
          <p:nvPr/>
        </p:nvSpPr>
        <p:spPr>
          <a:xfrm>
            <a:off x="578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5" name="Rectangle 54"/>
          <p:cNvSpPr/>
          <p:nvPr/>
        </p:nvSpPr>
        <p:spPr>
          <a:xfrm>
            <a:off x="619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6" name="Rectangle 55"/>
          <p:cNvSpPr/>
          <p:nvPr/>
        </p:nvSpPr>
        <p:spPr>
          <a:xfrm>
            <a:off x="660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701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742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9" name="Rectangle 58"/>
          <p:cNvSpPr/>
          <p:nvPr/>
        </p:nvSpPr>
        <p:spPr>
          <a:xfrm>
            <a:off x="783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0" name="Rectangle 59"/>
          <p:cNvSpPr/>
          <p:nvPr/>
        </p:nvSpPr>
        <p:spPr>
          <a:xfrm>
            <a:off x="8240000" y="266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1" name="Rectangle 60"/>
          <p:cNvSpPr/>
          <p:nvPr/>
        </p:nvSpPr>
        <p:spPr>
          <a:xfrm>
            <a:off x="3800000" y="2900000"/>
            <a:ext cx="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xy</a:t>
            </a:r>
          </a:p>
        </p:txBody>
      </p:sp>
      <p:sp>
        <p:nvSpPr>
          <p:cNvPr id="62" name="Rectangle 61"/>
          <p:cNvSpPr/>
          <p:nvPr/>
        </p:nvSpPr>
        <p:spPr>
          <a:xfrm>
            <a:off x="455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3" name="Rectangle 62"/>
          <p:cNvSpPr/>
          <p:nvPr/>
        </p:nvSpPr>
        <p:spPr>
          <a:xfrm>
            <a:off x="496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4" name="Rectangle 63"/>
          <p:cNvSpPr/>
          <p:nvPr/>
        </p:nvSpPr>
        <p:spPr>
          <a:xfrm>
            <a:off x="537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5" name="Rectangle 64"/>
          <p:cNvSpPr/>
          <p:nvPr/>
        </p:nvSpPr>
        <p:spPr>
          <a:xfrm>
            <a:off x="578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6" name="Rectangle 65"/>
          <p:cNvSpPr/>
          <p:nvPr/>
        </p:nvSpPr>
        <p:spPr>
          <a:xfrm>
            <a:off x="619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660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Rectangle 67"/>
          <p:cNvSpPr/>
          <p:nvPr/>
        </p:nvSpPr>
        <p:spPr>
          <a:xfrm>
            <a:off x="701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9" name="Rectangle 68"/>
          <p:cNvSpPr/>
          <p:nvPr/>
        </p:nvSpPr>
        <p:spPr>
          <a:xfrm>
            <a:off x="742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0" name="Rectangle 69"/>
          <p:cNvSpPr/>
          <p:nvPr/>
        </p:nvSpPr>
        <p:spPr>
          <a:xfrm>
            <a:off x="783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1" name="Rectangle 70"/>
          <p:cNvSpPr/>
          <p:nvPr/>
        </p:nvSpPr>
        <p:spPr>
          <a:xfrm>
            <a:off x="8240000" y="2900000"/>
            <a:ext cx="41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2" name="TextBox 71"/>
          <p:cNvSpPr txBox="1"/>
          <p:nvPr/>
        </p:nvSpPr>
        <p:spPr>
          <a:xfrm>
            <a:off x="455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9</a:t>
            </a:r>
          </a:p>
        </p:txBody>
      </p:sp>
      <p:sp>
        <p:nvSpPr>
          <p:cNvPr id="73" name="TextBox 72"/>
          <p:cNvSpPr txBox="1"/>
          <p:nvPr/>
        </p:nvSpPr>
        <p:spPr>
          <a:xfrm>
            <a:off x="496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36</a:t>
            </a:r>
          </a:p>
        </p:txBody>
      </p:sp>
      <p:sp>
        <p:nvSpPr>
          <p:cNvPr id="74" name="TextBox 73"/>
          <p:cNvSpPr txBox="1"/>
          <p:nvPr/>
        </p:nvSpPr>
        <p:spPr>
          <a:xfrm>
            <a:off x="537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75" name="TextBox 74"/>
          <p:cNvSpPr txBox="1"/>
          <p:nvPr/>
        </p:nvSpPr>
        <p:spPr>
          <a:xfrm>
            <a:off x="578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64</a:t>
            </a:r>
          </a:p>
        </p:txBody>
      </p:sp>
      <p:sp>
        <p:nvSpPr>
          <p:cNvPr id="76" name="TextBox 75"/>
          <p:cNvSpPr txBox="1"/>
          <p:nvPr/>
        </p:nvSpPr>
        <p:spPr>
          <a:xfrm>
            <a:off x="619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25</a:t>
            </a:r>
          </a:p>
        </p:txBody>
      </p:sp>
      <p:sp>
        <p:nvSpPr>
          <p:cNvPr id="77" name="TextBox 76"/>
          <p:cNvSpPr txBox="1"/>
          <p:nvPr/>
        </p:nvSpPr>
        <p:spPr>
          <a:xfrm>
            <a:off x="660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81</a:t>
            </a:r>
          </a:p>
        </p:txBody>
      </p:sp>
      <p:sp>
        <p:nvSpPr>
          <p:cNvPr id="78" name="TextBox 77"/>
          <p:cNvSpPr txBox="1"/>
          <p:nvPr/>
        </p:nvSpPr>
        <p:spPr>
          <a:xfrm>
            <a:off x="701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49</a:t>
            </a:r>
          </a:p>
        </p:txBody>
      </p:sp>
      <p:sp>
        <p:nvSpPr>
          <p:cNvPr id="79" name="TextBox 78"/>
          <p:cNvSpPr txBox="1"/>
          <p:nvPr/>
        </p:nvSpPr>
        <p:spPr>
          <a:xfrm>
            <a:off x="742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80" name="TextBox 79"/>
          <p:cNvSpPr txBox="1"/>
          <p:nvPr/>
        </p:nvSpPr>
        <p:spPr>
          <a:xfrm>
            <a:off x="7830000" y="2420000"/>
            <a:ext cx="410000" cy="240000"/>
          </a:xfrm>
          <a:prstGeom prst="rect">
            <a:avLst/>
          </a:prstGeom>
          <a:noFill/>
        </p:spPr>
        <p:txBody>
          <a:bodyPr wrap="square" anchor="ctr" lIns="45720" rIns="45720">
            <a:spAutoFit/>
          </a:bodyPr>
          <a:lstStyle/>
          <a:p>
            <a:pPr algn="ctr"/>
            <a:r>
              <a:rPr sz="1000" b="0" i="0">
                <a:solidFill>
                  <a:srgbClr val="000000"/>
                </a:solidFill>
                <a:latin typeface="Calibri"/>
              </a:rPr>
              <a:t>16</a:t>
            </a:r>
          </a:p>
        </p:txBody>
      </p:sp>
      <p:sp>
        <p:nvSpPr>
          <p:cNvPr id="81" name="TextBox 80"/>
          <p:cNvSpPr txBox="1"/>
          <p:nvPr/>
        </p:nvSpPr>
        <p:spPr>
          <a:xfrm>
            <a:off x="455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25</a:t>
            </a:r>
          </a:p>
        </p:txBody>
      </p:sp>
      <p:sp>
        <p:nvSpPr>
          <p:cNvPr id="82" name="TextBox 81"/>
          <p:cNvSpPr txBox="1"/>
          <p:nvPr/>
        </p:nvSpPr>
        <p:spPr>
          <a:xfrm>
            <a:off x="496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36</a:t>
            </a:r>
          </a:p>
        </p:txBody>
      </p:sp>
      <p:sp>
        <p:nvSpPr>
          <p:cNvPr id="83" name="TextBox 82"/>
          <p:cNvSpPr txBox="1"/>
          <p:nvPr/>
        </p:nvSpPr>
        <p:spPr>
          <a:xfrm>
            <a:off x="537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16</a:t>
            </a:r>
          </a:p>
        </p:txBody>
      </p:sp>
      <p:sp>
        <p:nvSpPr>
          <p:cNvPr id="84" name="TextBox 83"/>
          <p:cNvSpPr txBox="1"/>
          <p:nvPr/>
        </p:nvSpPr>
        <p:spPr>
          <a:xfrm>
            <a:off x="578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85" name="TextBox 84"/>
          <p:cNvSpPr txBox="1"/>
          <p:nvPr/>
        </p:nvSpPr>
        <p:spPr>
          <a:xfrm>
            <a:off x="619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49</a:t>
            </a:r>
          </a:p>
        </p:txBody>
      </p:sp>
      <p:sp>
        <p:nvSpPr>
          <p:cNvPr id="86" name="TextBox 85"/>
          <p:cNvSpPr txBox="1"/>
          <p:nvPr/>
        </p:nvSpPr>
        <p:spPr>
          <a:xfrm>
            <a:off x="660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64</a:t>
            </a:r>
          </a:p>
        </p:txBody>
      </p:sp>
      <p:sp>
        <p:nvSpPr>
          <p:cNvPr id="87" name="TextBox 86"/>
          <p:cNvSpPr txBox="1"/>
          <p:nvPr/>
        </p:nvSpPr>
        <p:spPr>
          <a:xfrm>
            <a:off x="701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81</a:t>
            </a:r>
          </a:p>
        </p:txBody>
      </p:sp>
      <p:sp>
        <p:nvSpPr>
          <p:cNvPr id="88" name="TextBox 87"/>
          <p:cNvSpPr txBox="1"/>
          <p:nvPr/>
        </p:nvSpPr>
        <p:spPr>
          <a:xfrm>
            <a:off x="742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89" name="TextBox 88"/>
          <p:cNvSpPr txBox="1"/>
          <p:nvPr/>
        </p:nvSpPr>
        <p:spPr>
          <a:xfrm>
            <a:off x="7830000" y="2660000"/>
            <a:ext cx="410000" cy="240000"/>
          </a:xfrm>
          <a:prstGeom prst="rect">
            <a:avLst/>
          </a:prstGeom>
          <a:noFill/>
        </p:spPr>
        <p:txBody>
          <a:bodyPr wrap="square" anchor="ctr" lIns="45720" rIns="45720">
            <a:spAutoFit/>
          </a:bodyPr>
          <a:lstStyle/>
          <a:p>
            <a:pPr algn="ctr"/>
            <a:r>
              <a:rPr sz="1000" b="0" i="0">
                <a:solidFill>
                  <a:srgbClr val="000000"/>
                </a:solidFill>
                <a:latin typeface="Calibri"/>
              </a:rPr>
              <a:t>9</a:t>
            </a:r>
          </a:p>
        </p:txBody>
      </p:sp>
      <p:sp>
        <p:nvSpPr>
          <p:cNvPr id="90" name="TextBox 89"/>
          <p:cNvSpPr txBox="1"/>
          <p:nvPr/>
        </p:nvSpPr>
        <p:spPr>
          <a:xfrm>
            <a:off x="455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15</a:t>
            </a:r>
          </a:p>
        </p:txBody>
      </p:sp>
      <p:sp>
        <p:nvSpPr>
          <p:cNvPr id="91" name="TextBox 90"/>
          <p:cNvSpPr txBox="1"/>
          <p:nvPr/>
        </p:nvSpPr>
        <p:spPr>
          <a:xfrm>
            <a:off x="496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36</a:t>
            </a:r>
          </a:p>
        </p:txBody>
      </p:sp>
      <p:sp>
        <p:nvSpPr>
          <p:cNvPr id="92" name="TextBox 91"/>
          <p:cNvSpPr txBox="1"/>
          <p:nvPr/>
        </p:nvSpPr>
        <p:spPr>
          <a:xfrm>
            <a:off x="537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8</a:t>
            </a:r>
          </a:p>
        </p:txBody>
      </p:sp>
      <p:sp>
        <p:nvSpPr>
          <p:cNvPr id="93" name="TextBox 92"/>
          <p:cNvSpPr txBox="1"/>
          <p:nvPr/>
        </p:nvSpPr>
        <p:spPr>
          <a:xfrm>
            <a:off x="578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16</a:t>
            </a:r>
          </a:p>
        </p:txBody>
      </p:sp>
      <p:sp>
        <p:nvSpPr>
          <p:cNvPr id="94" name="TextBox 93"/>
          <p:cNvSpPr txBox="1"/>
          <p:nvPr/>
        </p:nvSpPr>
        <p:spPr>
          <a:xfrm>
            <a:off x="619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35</a:t>
            </a:r>
          </a:p>
        </p:txBody>
      </p:sp>
      <p:sp>
        <p:nvSpPr>
          <p:cNvPr id="95" name="TextBox 94"/>
          <p:cNvSpPr txBox="1"/>
          <p:nvPr/>
        </p:nvSpPr>
        <p:spPr>
          <a:xfrm>
            <a:off x="660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72</a:t>
            </a:r>
          </a:p>
        </p:txBody>
      </p:sp>
      <p:sp>
        <p:nvSpPr>
          <p:cNvPr id="96" name="TextBox 95"/>
          <p:cNvSpPr txBox="1"/>
          <p:nvPr/>
        </p:nvSpPr>
        <p:spPr>
          <a:xfrm>
            <a:off x="701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63</a:t>
            </a:r>
          </a:p>
        </p:txBody>
      </p:sp>
      <p:sp>
        <p:nvSpPr>
          <p:cNvPr id="97" name="TextBox 96"/>
          <p:cNvSpPr txBox="1"/>
          <p:nvPr/>
        </p:nvSpPr>
        <p:spPr>
          <a:xfrm>
            <a:off x="742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98" name="TextBox 97"/>
          <p:cNvSpPr txBox="1"/>
          <p:nvPr/>
        </p:nvSpPr>
        <p:spPr>
          <a:xfrm>
            <a:off x="7830000" y="2900000"/>
            <a:ext cx="410000" cy="240000"/>
          </a:xfrm>
          <a:prstGeom prst="rect">
            <a:avLst/>
          </a:prstGeom>
          <a:noFill/>
        </p:spPr>
        <p:txBody>
          <a:bodyPr wrap="square" anchor="ctr" lIns="45720" rIns="45720">
            <a:spAutoFit/>
          </a:bodyPr>
          <a:lstStyle/>
          <a:p>
            <a:pPr algn="ctr"/>
            <a:r>
              <a:rPr sz="1000" b="0" i="0">
                <a:solidFill>
                  <a:srgbClr val="000000"/>
                </a:solidFill>
                <a:latin typeface="Calibri"/>
              </a:rPr>
              <a:t>12</a:t>
            </a:r>
          </a:p>
        </p:txBody>
      </p:sp>
      <p:sp>
        <p:nvSpPr>
          <p:cNvPr id="99" name="TextBox 98"/>
          <p:cNvSpPr txBox="1"/>
          <p:nvPr/>
        </p:nvSpPr>
        <p:spPr>
          <a:xfrm>
            <a:off x="8240000" y="1940000"/>
            <a:ext cx="410000" cy="240000"/>
          </a:xfrm>
          <a:prstGeom prst="rect">
            <a:avLst/>
          </a:prstGeom>
          <a:noFill/>
        </p:spPr>
        <p:txBody>
          <a:bodyPr wrap="square" anchor="ctr" lIns="45720" rIns="45720">
            <a:spAutoFit/>
          </a:bodyPr>
          <a:lstStyle/>
          <a:p>
            <a:pPr algn="ctr"/>
            <a:r>
              <a:rPr sz="1000" b="1" i="0">
                <a:solidFill>
                  <a:srgbClr val="FF0000"/>
                </a:solidFill>
                <a:latin typeface="Calibri"/>
              </a:rPr>
              <a:t>45</a:t>
            </a:r>
          </a:p>
        </p:txBody>
      </p:sp>
      <p:sp>
        <p:nvSpPr>
          <p:cNvPr id="100" name="TextBox 99"/>
          <p:cNvSpPr txBox="1"/>
          <p:nvPr/>
        </p:nvSpPr>
        <p:spPr>
          <a:xfrm>
            <a:off x="8240000" y="2180000"/>
            <a:ext cx="410000" cy="240000"/>
          </a:xfrm>
          <a:prstGeom prst="rect">
            <a:avLst/>
          </a:prstGeom>
          <a:noFill/>
        </p:spPr>
        <p:txBody>
          <a:bodyPr wrap="square" anchor="ctr" lIns="45720" rIns="45720">
            <a:spAutoFit/>
          </a:bodyPr>
          <a:lstStyle/>
          <a:p>
            <a:pPr algn="ctr"/>
            <a:r>
              <a:rPr sz="1000" b="1" i="0">
                <a:solidFill>
                  <a:srgbClr val="FF0000"/>
                </a:solidFill>
                <a:latin typeface="Calibri"/>
              </a:rPr>
              <a:t>45</a:t>
            </a:r>
          </a:p>
        </p:txBody>
      </p:sp>
      <p:sp>
        <p:nvSpPr>
          <p:cNvPr id="101" name="TextBox 100"/>
          <p:cNvSpPr txBox="1"/>
          <p:nvPr/>
        </p:nvSpPr>
        <p:spPr>
          <a:xfrm>
            <a:off x="8240000" y="2420000"/>
            <a:ext cx="410000" cy="240000"/>
          </a:xfrm>
          <a:prstGeom prst="rect">
            <a:avLst/>
          </a:prstGeom>
          <a:noFill/>
        </p:spPr>
        <p:txBody>
          <a:bodyPr wrap="square" anchor="ctr" lIns="45720" rIns="45720">
            <a:spAutoFit/>
          </a:bodyPr>
          <a:lstStyle/>
          <a:p>
            <a:pPr algn="ctr"/>
            <a:r>
              <a:rPr sz="1000" b="1" i="0">
                <a:solidFill>
                  <a:srgbClr val="FF0000"/>
                </a:solidFill>
                <a:latin typeface="Calibri"/>
              </a:rPr>
              <a:t>285</a:t>
            </a:r>
          </a:p>
        </p:txBody>
      </p:sp>
      <p:sp>
        <p:nvSpPr>
          <p:cNvPr id="102" name="TextBox 101"/>
          <p:cNvSpPr txBox="1"/>
          <p:nvPr/>
        </p:nvSpPr>
        <p:spPr>
          <a:xfrm>
            <a:off x="8240000" y="2660000"/>
            <a:ext cx="410000" cy="240000"/>
          </a:xfrm>
          <a:prstGeom prst="rect">
            <a:avLst/>
          </a:prstGeom>
          <a:noFill/>
        </p:spPr>
        <p:txBody>
          <a:bodyPr wrap="square" anchor="ctr" lIns="45720" rIns="45720">
            <a:spAutoFit/>
          </a:bodyPr>
          <a:lstStyle/>
          <a:p>
            <a:pPr algn="ctr"/>
            <a:r>
              <a:rPr sz="1000" b="1" i="0">
                <a:solidFill>
                  <a:srgbClr val="FF0000"/>
                </a:solidFill>
                <a:latin typeface="Calibri"/>
              </a:rPr>
              <a:t>285</a:t>
            </a:r>
          </a:p>
        </p:txBody>
      </p:sp>
      <p:sp>
        <p:nvSpPr>
          <p:cNvPr id="103" name="TextBox 102"/>
          <p:cNvSpPr txBox="1"/>
          <p:nvPr/>
        </p:nvSpPr>
        <p:spPr>
          <a:xfrm>
            <a:off x="8240000" y="2900000"/>
            <a:ext cx="410000" cy="240000"/>
          </a:xfrm>
          <a:prstGeom prst="rect">
            <a:avLst/>
          </a:prstGeom>
          <a:noFill/>
        </p:spPr>
        <p:txBody>
          <a:bodyPr wrap="square" anchor="ctr" lIns="45720" rIns="45720">
            <a:spAutoFit/>
          </a:bodyPr>
          <a:lstStyle/>
          <a:p>
            <a:pPr algn="ctr"/>
            <a:r>
              <a:rPr sz="1000" b="1" i="0">
                <a:solidFill>
                  <a:srgbClr val="FF0000"/>
                </a:solidFill>
                <a:latin typeface="Calibri"/>
              </a:rPr>
              <a:t>258</a:t>
            </a:r>
          </a:p>
        </p:txBody>
      </p:sp>
      <p:pic>
        <p:nvPicPr>
          <p:cNvPr id="104" name="Picture 103" descr="a66590f0c562.png"/>
          <p:cNvPicPr>
            <a:picLocks noChangeAspect="1"/>
          </p:cNvPicPr>
          <p:nvPr/>
        </p:nvPicPr>
        <p:blipFill>
          <a:blip r:embed="rId2"/>
          <a:stretch>
            <a:fillRect/>
          </a:stretch>
        </p:blipFill>
        <p:spPr>
          <a:xfrm>
            <a:off x="3800000" y="3290000"/>
            <a:ext cx="3870960" cy="944880"/>
          </a:xfrm>
          <a:prstGeom prst="rect">
            <a:avLst/>
          </a:prstGeom>
        </p:spPr>
      </p:pic>
      <p:pic>
        <p:nvPicPr>
          <p:cNvPr id="105" name="Picture 104" descr="bea3f038ef40.png"/>
          <p:cNvPicPr>
            <a:picLocks noChangeAspect="1"/>
          </p:cNvPicPr>
          <p:nvPr/>
        </p:nvPicPr>
        <p:blipFill>
          <a:blip r:embed="rId3"/>
          <a:stretch>
            <a:fillRect/>
          </a:stretch>
        </p:blipFill>
        <p:spPr>
          <a:xfrm>
            <a:off x="4100000" y="4284880"/>
            <a:ext cx="3928872" cy="7863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0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Spearman's Rank Correlation Coefficient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2B</a:t>
            </a:r>
          </a:p>
        </p:txBody>
      </p:sp>
      <p:sp>
        <p:nvSpPr>
          <p:cNvPr id="4" name="TextBox 3"/>
          <p:cNvSpPr txBox="1"/>
          <p:nvPr/>
        </p:nvSpPr>
        <p:spPr>
          <a:xfrm>
            <a:off x="300000" y="1050000"/>
            <a:ext cx="3300000" cy="2200000"/>
          </a:xfrm>
          <a:prstGeom prst="rect">
            <a:avLst/>
          </a:prstGeom>
          <a:noFill/>
        </p:spPr>
        <p:txBody>
          <a:bodyPr wrap="square" anchor="t" lIns="45720" rIns="45720">
            <a:spAutoFit/>
          </a:bodyPr>
          <a:lstStyle/>
          <a:p>
            <a:pPr algn="ctr"/>
            <a:r>
              <a:rPr sz="1200" b="1" i="0">
                <a:solidFill>
                  <a:srgbClr val="000000"/>
                </a:solidFill>
                <a:latin typeface="Calibri"/>
              </a:rPr>
              <a:t>A Spearman’s rank correlation coefficient of</a:t>
            </a:r>
          </a:p>
          <a:p>
            <a:pPr algn="ctr"/>
            <a:r>
              <a:rPr sz="1200" b="0" i="0">
                <a:solidFill>
                  <a:srgbClr val="000000"/>
                </a:solidFill>
                <a:latin typeface="Calibri"/>
              </a:rPr>
              <a:t>+1: rankings in perfect agreement</a:t>
            </a:r>
          </a:p>
          <a:p>
            <a:pPr algn="ctr"/>
            <a:r>
              <a:rPr sz="1200" b="0" i="0">
                <a:solidFill>
                  <a:srgbClr val="000000"/>
                </a:solidFill>
                <a:latin typeface="Calibri"/>
              </a:rPr>
              <a:t>−1: rankings in exact reverse order</a:t>
            </a:r>
          </a:p>
          <a:p>
            <a:pPr algn="ctr"/>
            <a:r>
              <a:rPr sz="1200" b="0" i="0">
                <a:solidFill>
                  <a:srgbClr val="000000"/>
                </a:solidFill>
                <a:latin typeface="Calibri"/>
              </a:rPr>
              <a:t>0: no correlation between the rankings</a:t>
            </a:r>
          </a:p>
          <a:p>
            <a:pPr algn="ctr"/>
            <a:r>
              <a:rPr sz="1200" b="0" i="0">
                <a:solidFill>
                  <a:srgbClr val="000000"/>
                </a:solidFill>
                <a:latin typeface="Calibri"/>
              </a:rPr>
              <a:t/>
            </a:r>
          </a:p>
          <a:p>
            <a:pPr algn="ctr"/>
            <a:r>
              <a:rPr sz="1200" b="1" i="0">
                <a:solidFill>
                  <a:srgbClr val="000000"/>
                </a:solidFill>
                <a:latin typeface="Calibri"/>
              </a:rPr>
              <a:t>If there are no tied ranks</a:t>
            </a:r>
          </a:p>
        </p:txBody>
      </p:sp>
      <p:pic>
        <p:nvPicPr>
          <p:cNvPr id="5" name="Picture 4" descr="186f1f88c88e.png"/>
          <p:cNvPicPr>
            <a:picLocks noChangeAspect="1"/>
          </p:cNvPicPr>
          <p:nvPr/>
        </p:nvPicPr>
        <p:blipFill>
          <a:blip r:embed="rId2"/>
          <a:stretch>
            <a:fillRect/>
          </a:stretch>
        </p:blipFill>
        <p:spPr>
          <a:xfrm>
            <a:off x="1200000" y="3250000"/>
            <a:ext cx="1560576" cy="603504"/>
          </a:xfrm>
          <a:prstGeom prst="rect">
            <a:avLst/>
          </a:prstGeom>
        </p:spPr>
      </p:pic>
      <p:sp>
        <p:nvSpPr>
          <p:cNvPr id="6" name="TextBox 5"/>
          <p:cNvSpPr txBox="1"/>
          <p:nvPr/>
        </p:nvSpPr>
        <p:spPr>
          <a:xfrm>
            <a:off x="300000" y="4100000"/>
            <a:ext cx="3300000" cy="900000"/>
          </a:xfrm>
          <a:prstGeom prst="rect">
            <a:avLst/>
          </a:prstGeom>
          <a:noFill/>
        </p:spPr>
        <p:txBody>
          <a:bodyPr wrap="square" anchor="t" lIns="45720" rIns="45720">
            <a:spAutoFit/>
          </a:bodyPr>
          <a:lstStyle/>
          <a:p>
            <a:pPr algn="ctr"/>
            <a:r>
              <a:rPr sz="1200" b="0" i="0">
                <a:solidFill>
                  <a:srgbClr val="000000"/>
                </a:solidFill>
                <a:latin typeface="Calibri"/>
              </a:rPr>
              <a:t>d = difference between the ranks of each observation</a:t>
            </a:r>
          </a:p>
          <a:p>
            <a:pPr algn="ctr"/>
            <a:r>
              <a:rPr sz="1200" b="0" i="0">
                <a:solidFill>
                  <a:srgbClr val="000000"/>
                </a:solidFill>
                <a:latin typeface="Calibri"/>
              </a:rPr>
              <a:t>n = number of pairs of observations</a:t>
            </a:r>
          </a:p>
        </p:txBody>
      </p:sp>
      <p:sp>
        <p:nvSpPr>
          <p:cNvPr id="7" name="TextBox 6"/>
          <p:cNvSpPr txBox="1"/>
          <p:nvPr/>
        </p:nvSpPr>
        <p:spPr>
          <a:xfrm>
            <a:off x="3800000" y="1000000"/>
            <a:ext cx="5100000" cy="650000"/>
          </a:xfrm>
          <a:prstGeom prst="rect">
            <a:avLst/>
          </a:prstGeom>
          <a:noFill/>
        </p:spPr>
        <p:txBody>
          <a:bodyPr wrap="square" anchor="t" lIns="45720" rIns="45720">
            <a:spAutoFit/>
          </a:bodyPr>
          <a:lstStyle/>
          <a:p>
            <a:pPr algn="l"/>
            <a:r>
              <a:rPr sz="1100" b="0" i="0">
                <a:solidFill>
                  <a:srgbClr val="000000"/>
                </a:solidFill>
                <a:latin typeface="Calibri"/>
              </a:rPr>
              <a:t>During a cattle show, two judges ranked ten cattle for quality according to the following table. Find Spearman’s rank correlation coefficient between the two judges and comment on the result.</a:t>
            </a:r>
          </a:p>
        </p:txBody>
      </p:sp>
      <p:sp>
        <p:nvSpPr>
          <p:cNvPr id="8" name="Rectangle 7"/>
          <p:cNvSpPr/>
          <p:nvPr/>
        </p:nvSpPr>
        <p:spPr>
          <a:xfrm>
            <a:off x="3800000" y="1700000"/>
            <a:ext cx="7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Cattle</a:t>
            </a:r>
          </a:p>
        </p:txBody>
      </p:sp>
      <p:sp>
        <p:nvSpPr>
          <p:cNvPr id="9" name="Rectangle 8"/>
          <p:cNvSpPr/>
          <p:nvPr/>
        </p:nvSpPr>
        <p:spPr>
          <a:xfrm>
            <a:off x="455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10" name="Rectangle 9"/>
          <p:cNvSpPr/>
          <p:nvPr/>
        </p:nvSpPr>
        <p:spPr>
          <a:xfrm>
            <a:off x="494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11" name="Rectangle 10"/>
          <p:cNvSpPr/>
          <p:nvPr/>
        </p:nvSpPr>
        <p:spPr>
          <a:xfrm>
            <a:off x="533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12" name="Rectangle 11"/>
          <p:cNvSpPr/>
          <p:nvPr/>
        </p:nvSpPr>
        <p:spPr>
          <a:xfrm>
            <a:off x="572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13" name="Rectangle 12"/>
          <p:cNvSpPr/>
          <p:nvPr/>
        </p:nvSpPr>
        <p:spPr>
          <a:xfrm>
            <a:off x="611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a:t>
            </a:r>
          </a:p>
        </p:txBody>
      </p:sp>
      <p:sp>
        <p:nvSpPr>
          <p:cNvPr id="14" name="Rectangle 13"/>
          <p:cNvSpPr/>
          <p:nvPr/>
        </p:nvSpPr>
        <p:spPr>
          <a:xfrm>
            <a:off x="650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a:t>
            </a:r>
          </a:p>
        </p:txBody>
      </p:sp>
      <p:sp>
        <p:nvSpPr>
          <p:cNvPr id="15" name="Rectangle 14"/>
          <p:cNvSpPr/>
          <p:nvPr/>
        </p:nvSpPr>
        <p:spPr>
          <a:xfrm>
            <a:off x="689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t>
            </a:r>
          </a:p>
        </p:txBody>
      </p:sp>
      <p:sp>
        <p:nvSpPr>
          <p:cNvPr id="16" name="Rectangle 15"/>
          <p:cNvSpPr/>
          <p:nvPr/>
        </p:nvSpPr>
        <p:spPr>
          <a:xfrm>
            <a:off x="728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a:t>
            </a:r>
          </a:p>
        </p:txBody>
      </p:sp>
      <p:sp>
        <p:nvSpPr>
          <p:cNvPr id="17" name="Rectangle 16"/>
          <p:cNvSpPr/>
          <p:nvPr/>
        </p:nvSpPr>
        <p:spPr>
          <a:xfrm>
            <a:off x="767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I</a:t>
            </a:r>
          </a:p>
        </p:txBody>
      </p:sp>
      <p:sp>
        <p:nvSpPr>
          <p:cNvPr id="18" name="Rectangle 17"/>
          <p:cNvSpPr/>
          <p:nvPr/>
        </p:nvSpPr>
        <p:spPr>
          <a:xfrm>
            <a:off x="806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J</a:t>
            </a:r>
          </a:p>
        </p:txBody>
      </p:sp>
      <p:sp>
        <p:nvSpPr>
          <p:cNvPr id="19" name="Rectangle 18"/>
          <p:cNvSpPr/>
          <p:nvPr/>
        </p:nvSpPr>
        <p:spPr>
          <a:xfrm>
            <a:off x="8450000" y="1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Σ</a:t>
            </a:r>
          </a:p>
        </p:txBody>
      </p:sp>
      <p:sp>
        <p:nvSpPr>
          <p:cNvPr id="20" name="Rectangle 19"/>
          <p:cNvSpPr/>
          <p:nvPr/>
        </p:nvSpPr>
        <p:spPr>
          <a:xfrm>
            <a:off x="3800000" y="1950000"/>
            <a:ext cx="7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Judge A</a:t>
            </a:r>
          </a:p>
        </p:txBody>
      </p:sp>
      <p:sp>
        <p:nvSpPr>
          <p:cNvPr id="21" name="Rectangle 20"/>
          <p:cNvSpPr/>
          <p:nvPr/>
        </p:nvSpPr>
        <p:spPr>
          <a:xfrm>
            <a:off x="455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22" name="Rectangle 21"/>
          <p:cNvSpPr/>
          <p:nvPr/>
        </p:nvSpPr>
        <p:spPr>
          <a:xfrm>
            <a:off x="494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23" name="Rectangle 22"/>
          <p:cNvSpPr/>
          <p:nvPr/>
        </p:nvSpPr>
        <p:spPr>
          <a:xfrm>
            <a:off x="533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4" name="Rectangle 23"/>
          <p:cNvSpPr/>
          <p:nvPr/>
        </p:nvSpPr>
        <p:spPr>
          <a:xfrm>
            <a:off x="572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25" name="Rectangle 24"/>
          <p:cNvSpPr/>
          <p:nvPr/>
        </p:nvSpPr>
        <p:spPr>
          <a:xfrm>
            <a:off x="611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26" name="Rectangle 25"/>
          <p:cNvSpPr/>
          <p:nvPr/>
        </p:nvSpPr>
        <p:spPr>
          <a:xfrm>
            <a:off x="650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27" name="Rectangle 26"/>
          <p:cNvSpPr/>
          <p:nvPr/>
        </p:nvSpPr>
        <p:spPr>
          <a:xfrm>
            <a:off x="689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28" name="Rectangle 27"/>
          <p:cNvSpPr/>
          <p:nvPr/>
        </p:nvSpPr>
        <p:spPr>
          <a:xfrm>
            <a:off x="728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29" name="Rectangle 28"/>
          <p:cNvSpPr/>
          <p:nvPr/>
        </p:nvSpPr>
        <p:spPr>
          <a:xfrm>
            <a:off x="767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30" name="Rectangle 29"/>
          <p:cNvSpPr/>
          <p:nvPr/>
        </p:nvSpPr>
        <p:spPr>
          <a:xfrm>
            <a:off x="806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31" name="Rectangle 30"/>
          <p:cNvSpPr/>
          <p:nvPr/>
        </p:nvSpPr>
        <p:spPr>
          <a:xfrm>
            <a:off x="8450000" y="19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2" name="Rectangle 31"/>
          <p:cNvSpPr/>
          <p:nvPr/>
        </p:nvSpPr>
        <p:spPr>
          <a:xfrm>
            <a:off x="3800000" y="2200000"/>
            <a:ext cx="7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Judge B</a:t>
            </a:r>
          </a:p>
        </p:txBody>
      </p:sp>
      <p:sp>
        <p:nvSpPr>
          <p:cNvPr id="33" name="Rectangle 32"/>
          <p:cNvSpPr/>
          <p:nvPr/>
        </p:nvSpPr>
        <p:spPr>
          <a:xfrm>
            <a:off x="455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34" name="Rectangle 33"/>
          <p:cNvSpPr/>
          <p:nvPr/>
        </p:nvSpPr>
        <p:spPr>
          <a:xfrm>
            <a:off x="494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35" name="Rectangle 34"/>
          <p:cNvSpPr/>
          <p:nvPr/>
        </p:nvSpPr>
        <p:spPr>
          <a:xfrm>
            <a:off x="533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36" name="Rectangle 35"/>
          <p:cNvSpPr/>
          <p:nvPr/>
        </p:nvSpPr>
        <p:spPr>
          <a:xfrm>
            <a:off x="572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37" name="Rectangle 36"/>
          <p:cNvSpPr/>
          <p:nvPr/>
        </p:nvSpPr>
        <p:spPr>
          <a:xfrm>
            <a:off x="611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38" name="Rectangle 37"/>
          <p:cNvSpPr/>
          <p:nvPr/>
        </p:nvSpPr>
        <p:spPr>
          <a:xfrm>
            <a:off x="650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39" name="Rectangle 38"/>
          <p:cNvSpPr/>
          <p:nvPr/>
        </p:nvSpPr>
        <p:spPr>
          <a:xfrm>
            <a:off x="689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40" name="Rectangle 39"/>
          <p:cNvSpPr/>
          <p:nvPr/>
        </p:nvSpPr>
        <p:spPr>
          <a:xfrm>
            <a:off x="728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41" name="Rectangle 40"/>
          <p:cNvSpPr/>
          <p:nvPr/>
        </p:nvSpPr>
        <p:spPr>
          <a:xfrm>
            <a:off x="767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42" name="Rectangle 41"/>
          <p:cNvSpPr/>
          <p:nvPr/>
        </p:nvSpPr>
        <p:spPr>
          <a:xfrm>
            <a:off x="806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43" name="Rectangle 42"/>
          <p:cNvSpPr/>
          <p:nvPr/>
        </p:nvSpPr>
        <p:spPr>
          <a:xfrm>
            <a:off x="8450000" y="22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4" name="Rectangle 43"/>
          <p:cNvSpPr/>
          <p:nvPr/>
        </p:nvSpPr>
        <p:spPr>
          <a:xfrm>
            <a:off x="3800000" y="2450000"/>
            <a:ext cx="7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45" name="Rectangle 44"/>
          <p:cNvSpPr/>
          <p:nvPr/>
        </p:nvSpPr>
        <p:spPr>
          <a:xfrm>
            <a:off x="455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6" name="Rectangle 45"/>
          <p:cNvSpPr/>
          <p:nvPr/>
        </p:nvSpPr>
        <p:spPr>
          <a:xfrm>
            <a:off x="494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533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8" name="Rectangle 47"/>
          <p:cNvSpPr/>
          <p:nvPr/>
        </p:nvSpPr>
        <p:spPr>
          <a:xfrm>
            <a:off x="572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9" name="Rectangle 48"/>
          <p:cNvSpPr/>
          <p:nvPr/>
        </p:nvSpPr>
        <p:spPr>
          <a:xfrm>
            <a:off x="611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0" name="Rectangle 49"/>
          <p:cNvSpPr/>
          <p:nvPr/>
        </p:nvSpPr>
        <p:spPr>
          <a:xfrm>
            <a:off x="650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1" name="Rectangle 50"/>
          <p:cNvSpPr/>
          <p:nvPr/>
        </p:nvSpPr>
        <p:spPr>
          <a:xfrm>
            <a:off x="689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2" name="Rectangle 51"/>
          <p:cNvSpPr/>
          <p:nvPr/>
        </p:nvSpPr>
        <p:spPr>
          <a:xfrm>
            <a:off x="728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3" name="Rectangle 52"/>
          <p:cNvSpPr/>
          <p:nvPr/>
        </p:nvSpPr>
        <p:spPr>
          <a:xfrm>
            <a:off x="767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4" name="Rectangle 53"/>
          <p:cNvSpPr/>
          <p:nvPr/>
        </p:nvSpPr>
        <p:spPr>
          <a:xfrm>
            <a:off x="806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5" name="Rectangle 54"/>
          <p:cNvSpPr/>
          <p:nvPr/>
        </p:nvSpPr>
        <p:spPr>
          <a:xfrm>
            <a:off x="8450000" y="245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6" name="Rectangle 55"/>
          <p:cNvSpPr/>
          <p:nvPr/>
        </p:nvSpPr>
        <p:spPr>
          <a:xfrm>
            <a:off x="3800000" y="2700000"/>
            <a:ext cx="7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d²</a:t>
            </a:r>
          </a:p>
        </p:txBody>
      </p:sp>
      <p:sp>
        <p:nvSpPr>
          <p:cNvPr id="57" name="Rectangle 56"/>
          <p:cNvSpPr/>
          <p:nvPr/>
        </p:nvSpPr>
        <p:spPr>
          <a:xfrm>
            <a:off x="455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494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9" name="Rectangle 58"/>
          <p:cNvSpPr/>
          <p:nvPr/>
        </p:nvSpPr>
        <p:spPr>
          <a:xfrm>
            <a:off x="533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0" name="Rectangle 59"/>
          <p:cNvSpPr/>
          <p:nvPr/>
        </p:nvSpPr>
        <p:spPr>
          <a:xfrm>
            <a:off x="572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1" name="Rectangle 60"/>
          <p:cNvSpPr/>
          <p:nvPr/>
        </p:nvSpPr>
        <p:spPr>
          <a:xfrm>
            <a:off x="611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2" name="Rectangle 61"/>
          <p:cNvSpPr/>
          <p:nvPr/>
        </p:nvSpPr>
        <p:spPr>
          <a:xfrm>
            <a:off x="650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3" name="Rectangle 62"/>
          <p:cNvSpPr/>
          <p:nvPr/>
        </p:nvSpPr>
        <p:spPr>
          <a:xfrm>
            <a:off x="689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4" name="Rectangle 63"/>
          <p:cNvSpPr/>
          <p:nvPr/>
        </p:nvSpPr>
        <p:spPr>
          <a:xfrm>
            <a:off x="728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5" name="Rectangle 64"/>
          <p:cNvSpPr/>
          <p:nvPr/>
        </p:nvSpPr>
        <p:spPr>
          <a:xfrm>
            <a:off x="767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6" name="Rectangle 65"/>
          <p:cNvSpPr/>
          <p:nvPr/>
        </p:nvSpPr>
        <p:spPr>
          <a:xfrm>
            <a:off x="806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8450000" y="2700000"/>
            <a:ext cx="39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TextBox 67"/>
          <p:cNvSpPr txBox="1"/>
          <p:nvPr/>
        </p:nvSpPr>
        <p:spPr>
          <a:xfrm>
            <a:off x="455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69" name="TextBox 68"/>
          <p:cNvSpPr txBox="1"/>
          <p:nvPr/>
        </p:nvSpPr>
        <p:spPr>
          <a:xfrm>
            <a:off x="494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70" name="TextBox 69"/>
          <p:cNvSpPr txBox="1"/>
          <p:nvPr/>
        </p:nvSpPr>
        <p:spPr>
          <a:xfrm>
            <a:off x="533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0</a:t>
            </a:r>
          </a:p>
        </p:txBody>
      </p:sp>
      <p:sp>
        <p:nvSpPr>
          <p:cNvPr id="71" name="TextBox 70"/>
          <p:cNvSpPr txBox="1"/>
          <p:nvPr/>
        </p:nvSpPr>
        <p:spPr>
          <a:xfrm>
            <a:off x="572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72" name="TextBox 71"/>
          <p:cNvSpPr txBox="1"/>
          <p:nvPr/>
        </p:nvSpPr>
        <p:spPr>
          <a:xfrm>
            <a:off x="611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73" name="TextBox 72"/>
          <p:cNvSpPr txBox="1"/>
          <p:nvPr/>
        </p:nvSpPr>
        <p:spPr>
          <a:xfrm>
            <a:off x="650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0</a:t>
            </a:r>
          </a:p>
        </p:txBody>
      </p:sp>
      <p:sp>
        <p:nvSpPr>
          <p:cNvPr id="74" name="TextBox 73"/>
          <p:cNvSpPr txBox="1"/>
          <p:nvPr/>
        </p:nvSpPr>
        <p:spPr>
          <a:xfrm>
            <a:off x="689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75" name="TextBox 74"/>
          <p:cNvSpPr txBox="1"/>
          <p:nvPr/>
        </p:nvSpPr>
        <p:spPr>
          <a:xfrm>
            <a:off x="728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3</a:t>
            </a:r>
          </a:p>
        </p:txBody>
      </p:sp>
      <p:sp>
        <p:nvSpPr>
          <p:cNvPr id="76" name="TextBox 75"/>
          <p:cNvSpPr txBox="1"/>
          <p:nvPr/>
        </p:nvSpPr>
        <p:spPr>
          <a:xfrm>
            <a:off x="767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77" name="TextBox 76"/>
          <p:cNvSpPr txBox="1"/>
          <p:nvPr/>
        </p:nvSpPr>
        <p:spPr>
          <a:xfrm>
            <a:off x="8060000" y="245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78" name="TextBox 77"/>
          <p:cNvSpPr txBox="1"/>
          <p:nvPr/>
        </p:nvSpPr>
        <p:spPr>
          <a:xfrm>
            <a:off x="455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79" name="TextBox 78"/>
          <p:cNvSpPr txBox="1"/>
          <p:nvPr/>
        </p:nvSpPr>
        <p:spPr>
          <a:xfrm>
            <a:off x="494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80" name="TextBox 79"/>
          <p:cNvSpPr txBox="1"/>
          <p:nvPr/>
        </p:nvSpPr>
        <p:spPr>
          <a:xfrm>
            <a:off x="533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0</a:t>
            </a:r>
          </a:p>
        </p:txBody>
      </p:sp>
      <p:sp>
        <p:nvSpPr>
          <p:cNvPr id="81" name="TextBox 80"/>
          <p:cNvSpPr txBox="1"/>
          <p:nvPr/>
        </p:nvSpPr>
        <p:spPr>
          <a:xfrm>
            <a:off x="572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82" name="TextBox 81"/>
          <p:cNvSpPr txBox="1"/>
          <p:nvPr/>
        </p:nvSpPr>
        <p:spPr>
          <a:xfrm>
            <a:off x="611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83" name="TextBox 82"/>
          <p:cNvSpPr txBox="1"/>
          <p:nvPr/>
        </p:nvSpPr>
        <p:spPr>
          <a:xfrm>
            <a:off x="650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0</a:t>
            </a:r>
          </a:p>
        </p:txBody>
      </p:sp>
      <p:sp>
        <p:nvSpPr>
          <p:cNvPr id="84" name="TextBox 83"/>
          <p:cNvSpPr txBox="1"/>
          <p:nvPr/>
        </p:nvSpPr>
        <p:spPr>
          <a:xfrm>
            <a:off x="689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85" name="TextBox 84"/>
          <p:cNvSpPr txBox="1"/>
          <p:nvPr/>
        </p:nvSpPr>
        <p:spPr>
          <a:xfrm>
            <a:off x="728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9</a:t>
            </a:r>
          </a:p>
        </p:txBody>
      </p:sp>
      <p:sp>
        <p:nvSpPr>
          <p:cNvPr id="86" name="TextBox 85"/>
          <p:cNvSpPr txBox="1"/>
          <p:nvPr/>
        </p:nvSpPr>
        <p:spPr>
          <a:xfrm>
            <a:off x="767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87" name="TextBox 86"/>
          <p:cNvSpPr txBox="1"/>
          <p:nvPr/>
        </p:nvSpPr>
        <p:spPr>
          <a:xfrm>
            <a:off x="8060000" y="2700000"/>
            <a:ext cx="39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88" name="TextBox 87"/>
          <p:cNvSpPr txBox="1"/>
          <p:nvPr/>
        </p:nvSpPr>
        <p:spPr>
          <a:xfrm>
            <a:off x="8450000" y="2700000"/>
            <a:ext cx="390000" cy="250000"/>
          </a:xfrm>
          <a:prstGeom prst="rect">
            <a:avLst/>
          </a:prstGeom>
          <a:noFill/>
        </p:spPr>
        <p:txBody>
          <a:bodyPr wrap="square" anchor="ctr" lIns="45720" rIns="45720">
            <a:spAutoFit/>
          </a:bodyPr>
          <a:lstStyle/>
          <a:p>
            <a:pPr algn="ctr"/>
            <a:r>
              <a:rPr sz="1000" b="1" i="0">
                <a:solidFill>
                  <a:srgbClr val="FF0000"/>
                </a:solidFill>
                <a:latin typeface="Calibri"/>
              </a:rPr>
              <a:t>22</a:t>
            </a:r>
          </a:p>
        </p:txBody>
      </p:sp>
      <p:sp>
        <p:nvSpPr>
          <p:cNvPr id="89" name="TextBox 88"/>
          <p:cNvSpPr txBox="1"/>
          <p:nvPr/>
        </p:nvSpPr>
        <p:spPr>
          <a:xfrm>
            <a:off x="3800000" y="3150000"/>
            <a:ext cx="5100000" cy="300000"/>
          </a:xfrm>
          <a:prstGeom prst="rect">
            <a:avLst/>
          </a:prstGeom>
          <a:noFill/>
        </p:spPr>
        <p:txBody>
          <a:bodyPr wrap="square" anchor="t" lIns="45720" rIns="45720">
            <a:spAutoFit/>
          </a:bodyPr>
          <a:lstStyle/>
          <a:p>
            <a:pPr algn="l"/>
            <a:r>
              <a:rPr sz="1100" b="0" i="0">
                <a:solidFill>
                  <a:srgbClr val="000000"/>
                </a:solidFill>
                <a:latin typeface="Calibri"/>
              </a:rPr>
              <a:t>The data are already ranked and there are no tied ranks, so</a:t>
            </a:r>
          </a:p>
        </p:txBody>
      </p:sp>
      <p:pic>
        <p:nvPicPr>
          <p:cNvPr id="90" name="Picture 89" descr="57c9d4f77948.png"/>
          <p:cNvPicPr>
            <a:picLocks noChangeAspect="1"/>
          </p:cNvPicPr>
          <p:nvPr/>
        </p:nvPicPr>
        <p:blipFill>
          <a:blip r:embed="rId3"/>
          <a:stretch>
            <a:fillRect/>
          </a:stretch>
        </p:blipFill>
        <p:spPr>
          <a:xfrm>
            <a:off x="3800000" y="3450000"/>
            <a:ext cx="2849880" cy="451104"/>
          </a:xfrm>
          <a:prstGeom prst="rect">
            <a:avLst/>
          </a:prstGeom>
        </p:spPr>
      </p:pic>
      <p:sp>
        <p:nvSpPr>
          <p:cNvPr id="91" name="TextBox 90"/>
          <p:cNvSpPr txBox="1"/>
          <p:nvPr/>
        </p:nvSpPr>
        <p:spPr>
          <a:xfrm>
            <a:off x="3800000" y="4031104"/>
            <a:ext cx="4500000" cy="441000"/>
          </a:xfrm>
          <a:prstGeom prst="rect">
            <a:avLst/>
          </a:prstGeom>
          <a:noFill/>
        </p:spPr>
        <p:txBody>
          <a:bodyPr wrap="square" anchor="t" lIns="45720" rIns="45720">
            <a:spAutoFit/>
          </a:bodyPr>
          <a:lstStyle/>
          <a:p>
            <a:pPr algn="l"/>
            <a:r>
              <a:rPr sz="1200" b="0" i="0">
                <a:solidFill>
                  <a:srgbClr val="FF0000"/>
                </a:solidFill>
                <a:latin typeface="Calibri"/>
              </a:rPr>
              <a:t>There is a reasonable degree of agreement between the two judges.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1"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Spearman's Rank Correlation Coefficient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2B</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Tied ranks</a:t>
            </a:r>
          </a:p>
          <a:p>
            <a:pPr algn="ctr"/>
            <a:r>
              <a:rPr sz="1200" b="0" i="0">
                <a:solidFill>
                  <a:srgbClr val="000000"/>
                </a:solidFill>
                <a:latin typeface="Calibri"/>
              </a:rPr>
              <a:t/>
            </a:r>
          </a:p>
          <a:p>
            <a:pPr algn="ctr"/>
            <a:r>
              <a:rPr sz="1200" b="0" i="0">
                <a:solidFill>
                  <a:srgbClr val="000000"/>
                </a:solidFill>
                <a:latin typeface="Calibri"/>
              </a:rPr>
              <a:t>Equal data values are given a rank equal to the mean of the tied ranks</a:t>
            </a:r>
          </a:p>
          <a:p>
            <a:pPr algn="ctr"/>
            <a:r>
              <a:rPr sz="1200" b="0" i="0">
                <a:solidFill>
                  <a:srgbClr val="000000"/>
                </a:solidFill>
                <a:latin typeface="Calibri"/>
              </a:rPr>
              <a:t/>
            </a:r>
          </a:p>
          <a:p>
            <a:pPr algn="ctr"/>
            <a:r>
              <a:rPr sz="1200" b="0" i="0">
                <a:solidFill>
                  <a:srgbClr val="000000"/>
                </a:solidFill>
                <a:latin typeface="Calibri"/>
              </a:rPr>
              <a:t>e.g. two equal values sharing the 3rd and 4th places both get rank 3.5</a:t>
            </a:r>
          </a:p>
          <a:p>
            <a:pPr algn="ctr"/>
            <a:r>
              <a:rPr sz="1200" b="0" i="0">
                <a:solidFill>
                  <a:srgbClr val="000000"/>
                </a:solidFill>
                <a:latin typeface="Calibri"/>
              </a:rPr>
              <a:t/>
            </a:r>
          </a:p>
          <a:p>
            <a:pPr algn="ctr"/>
            <a:r>
              <a:rPr sz="1200" b="0" i="0">
                <a:solidFill>
                  <a:srgbClr val="000000"/>
                </a:solidFill>
                <a:latin typeface="Calibri"/>
              </a:rPr>
              <a:t>With tied ranks, the formula for r</a:t>
            </a:r>
            <a:r>
              <a:rPr sz="1200" b="0" i="0" baseline="-25000">
                <a:solidFill>
                  <a:srgbClr val="000000"/>
                </a:solidFill>
                <a:latin typeface="Calibri"/>
              </a:rPr>
              <a:t>s</a:t>
            </a:r>
            <a:r>
              <a:rPr sz="1200" b="0" i="0">
                <a:solidFill>
                  <a:srgbClr val="000000"/>
                </a:solidFill>
                <a:latin typeface="Calibri"/>
              </a:rPr>
              <a:t> only gives an estimate; fine for a small number of ties</a:t>
            </a:r>
          </a:p>
          <a:p>
            <a:pPr algn="ctr"/>
            <a:r>
              <a:rPr sz="1200" b="0" i="0">
                <a:solidFill>
                  <a:srgbClr val="000000"/>
                </a:solidFill>
                <a:latin typeface="Calibri"/>
              </a:rPr>
              <a:t/>
            </a:r>
          </a:p>
          <a:p>
            <a:pPr algn="ctr"/>
            <a:r>
              <a:rPr sz="1200" b="0" i="0">
                <a:solidFill>
                  <a:srgbClr val="000000"/>
                </a:solidFill>
                <a:latin typeface="Calibri"/>
              </a:rPr>
              <a:t>Rank both sets in the same order (here smallest to largest)</a:t>
            </a:r>
          </a:p>
        </p:txBody>
      </p:sp>
      <p:sp>
        <p:nvSpPr>
          <p:cNvPr id="5" name="TextBox 4"/>
          <p:cNvSpPr txBox="1"/>
          <p:nvPr/>
        </p:nvSpPr>
        <p:spPr>
          <a:xfrm>
            <a:off x="3800000" y="1000000"/>
            <a:ext cx="5100000" cy="300000"/>
          </a:xfrm>
          <a:prstGeom prst="rect">
            <a:avLst/>
          </a:prstGeom>
          <a:noFill/>
        </p:spPr>
        <p:txBody>
          <a:bodyPr wrap="square" anchor="t" lIns="45720" rIns="45720">
            <a:spAutoFit/>
          </a:bodyPr>
          <a:lstStyle/>
          <a:p>
            <a:pPr algn="l"/>
            <a:r>
              <a:rPr sz="1100" b="0" i="0">
                <a:solidFill>
                  <a:srgbClr val="000000"/>
                </a:solidFill>
                <a:latin typeface="Calibri"/>
              </a:rPr>
              <a:t>The marks of eight pupils in French and German tests were as follows:</a:t>
            </a:r>
          </a:p>
        </p:txBody>
      </p:sp>
      <p:sp>
        <p:nvSpPr>
          <p:cNvPr id="6" name="Rectangle 5"/>
          <p:cNvSpPr/>
          <p:nvPr/>
        </p:nvSpPr>
        <p:spPr>
          <a:xfrm>
            <a:off x="3800000" y="130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
            </a:r>
          </a:p>
        </p:txBody>
      </p:sp>
      <p:sp>
        <p:nvSpPr>
          <p:cNvPr id="7" name="Rectangle 6"/>
          <p:cNvSpPr/>
          <p:nvPr/>
        </p:nvSpPr>
        <p:spPr>
          <a:xfrm>
            <a:off x="470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8" name="Rectangle 7"/>
          <p:cNvSpPr/>
          <p:nvPr/>
        </p:nvSpPr>
        <p:spPr>
          <a:xfrm>
            <a:off x="518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9" name="Rectangle 8"/>
          <p:cNvSpPr/>
          <p:nvPr/>
        </p:nvSpPr>
        <p:spPr>
          <a:xfrm>
            <a:off x="566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10" name="Rectangle 9"/>
          <p:cNvSpPr/>
          <p:nvPr/>
        </p:nvSpPr>
        <p:spPr>
          <a:xfrm>
            <a:off x="614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11" name="Rectangle 10"/>
          <p:cNvSpPr/>
          <p:nvPr/>
        </p:nvSpPr>
        <p:spPr>
          <a:xfrm>
            <a:off x="662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a:t>
            </a:r>
          </a:p>
        </p:txBody>
      </p:sp>
      <p:sp>
        <p:nvSpPr>
          <p:cNvPr id="12" name="Rectangle 11"/>
          <p:cNvSpPr/>
          <p:nvPr/>
        </p:nvSpPr>
        <p:spPr>
          <a:xfrm>
            <a:off x="710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a:t>
            </a:r>
          </a:p>
        </p:txBody>
      </p:sp>
      <p:sp>
        <p:nvSpPr>
          <p:cNvPr id="13" name="Rectangle 12"/>
          <p:cNvSpPr/>
          <p:nvPr/>
        </p:nvSpPr>
        <p:spPr>
          <a:xfrm>
            <a:off x="758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t>
            </a:r>
          </a:p>
        </p:txBody>
      </p:sp>
      <p:sp>
        <p:nvSpPr>
          <p:cNvPr id="14" name="Rectangle 13"/>
          <p:cNvSpPr/>
          <p:nvPr/>
        </p:nvSpPr>
        <p:spPr>
          <a:xfrm>
            <a:off x="806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a:t>
            </a:r>
          </a:p>
        </p:txBody>
      </p:sp>
      <p:sp>
        <p:nvSpPr>
          <p:cNvPr id="15" name="Rectangle 14"/>
          <p:cNvSpPr/>
          <p:nvPr/>
        </p:nvSpPr>
        <p:spPr>
          <a:xfrm>
            <a:off x="3800000" y="154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French, f %</a:t>
            </a:r>
          </a:p>
        </p:txBody>
      </p:sp>
      <p:sp>
        <p:nvSpPr>
          <p:cNvPr id="16" name="Rectangle 15"/>
          <p:cNvSpPr/>
          <p:nvPr/>
        </p:nvSpPr>
        <p:spPr>
          <a:xfrm>
            <a:off x="470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52</a:t>
            </a:r>
          </a:p>
        </p:txBody>
      </p:sp>
      <p:sp>
        <p:nvSpPr>
          <p:cNvPr id="17" name="Rectangle 16"/>
          <p:cNvSpPr/>
          <p:nvPr/>
        </p:nvSpPr>
        <p:spPr>
          <a:xfrm>
            <a:off x="518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25</a:t>
            </a:r>
          </a:p>
        </p:txBody>
      </p:sp>
      <p:sp>
        <p:nvSpPr>
          <p:cNvPr id="18" name="Rectangle 17"/>
          <p:cNvSpPr/>
          <p:nvPr/>
        </p:nvSpPr>
        <p:spPr>
          <a:xfrm>
            <a:off x="566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86</a:t>
            </a:r>
          </a:p>
        </p:txBody>
      </p:sp>
      <p:sp>
        <p:nvSpPr>
          <p:cNvPr id="19" name="Rectangle 18"/>
          <p:cNvSpPr/>
          <p:nvPr/>
        </p:nvSpPr>
        <p:spPr>
          <a:xfrm>
            <a:off x="614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a:t>
            </a:r>
          </a:p>
        </p:txBody>
      </p:sp>
      <p:sp>
        <p:nvSpPr>
          <p:cNvPr id="20" name="Rectangle 19"/>
          <p:cNvSpPr/>
          <p:nvPr/>
        </p:nvSpPr>
        <p:spPr>
          <a:xfrm>
            <a:off x="662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a:t>
            </a:r>
          </a:p>
        </p:txBody>
      </p:sp>
      <p:sp>
        <p:nvSpPr>
          <p:cNvPr id="21" name="Rectangle 20"/>
          <p:cNvSpPr/>
          <p:nvPr/>
        </p:nvSpPr>
        <p:spPr>
          <a:xfrm>
            <a:off x="710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a:t>
            </a:r>
          </a:p>
        </p:txBody>
      </p:sp>
      <p:sp>
        <p:nvSpPr>
          <p:cNvPr id="22" name="Rectangle 21"/>
          <p:cNvSpPr/>
          <p:nvPr/>
        </p:nvSpPr>
        <p:spPr>
          <a:xfrm>
            <a:off x="758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54</a:t>
            </a:r>
          </a:p>
        </p:txBody>
      </p:sp>
      <p:sp>
        <p:nvSpPr>
          <p:cNvPr id="23" name="Rectangle 22"/>
          <p:cNvSpPr/>
          <p:nvPr/>
        </p:nvSpPr>
        <p:spPr>
          <a:xfrm>
            <a:off x="806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46</a:t>
            </a:r>
          </a:p>
        </p:txBody>
      </p:sp>
      <p:sp>
        <p:nvSpPr>
          <p:cNvPr id="24" name="Rectangle 23"/>
          <p:cNvSpPr/>
          <p:nvPr/>
        </p:nvSpPr>
        <p:spPr>
          <a:xfrm>
            <a:off x="3800000" y="178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German, g %</a:t>
            </a:r>
          </a:p>
        </p:txBody>
      </p:sp>
      <p:sp>
        <p:nvSpPr>
          <p:cNvPr id="25" name="Rectangle 24"/>
          <p:cNvSpPr/>
          <p:nvPr/>
        </p:nvSpPr>
        <p:spPr>
          <a:xfrm>
            <a:off x="470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26" name="Rectangle 25"/>
          <p:cNvSpPr/>
          <p:nvPr/>
        </p:nvSpPr>
        <p:spPr>
          <a:xfrm>
            <a:off x="518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48</a:t>
            </a:r>
          </a:p>
        </p:txBody>
      </p:sp>
      <p:sp>
        <p:nvSpPr>
          <p:cNvPr id="27" name="Rectangle 26"/>
          <p:cNvSpPr/>
          <p:nvPr/>
        </p:nvSpPr>
        <p:spPr>
          <a:xfrm>
            <a:off x="566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65</a:t>
            </a:r>
          </a:p>
        </p:txBody>
      </p:sp>
      <p:sp>
        <p:nvSpPr>
          <p:cNvPr id="28" name="Rectangle 27"/>
          <p:cNvSpPr/>
          <p:nvPr/>
        </p:nvSpPr>
        <p:spPr>
          <a:xfrm>
            <a:off x="614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57</a:t>
            </a:r>
          </a:p>
        </p:txBody>
      </p:sp>
      <p:sp>
        <p:nvSpPr>
          <p:cNvPr id="29" name="Rectangle 28"/>
          <p:cNvSpPr/>
          <p:nvPr/>
        </p:nvSpPr>
        <p:spPr>
          <a:xfrm>
            <a:off x="662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30" name="Rectangle 29"/>
          <p:cNvSpPr/>
          <p:nvPr/>
        </p:nvSpPr>
        <p:spPr>
          <a:xfrm>
            <a:off x="710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39</a:t>
            </a:r>
          </a:p>
        </p:txBody>
      </p:sp>
      <p:sp>
        <p:nvSpPr>
          <p:cNvPr id="31" name="Rectangle 30"/>
          <p:cNvSpPr/>
          <p:nvPr/>
        </p:nvSpPr>
        <p:spPr>
          <a:xfrm>
            <a:off x="758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63</a:t>
            </a:r>
          </a:p>
        </p:txBody>
      </p:sp>
      <p:sp>
        <p:nvSpPr>
          <p:cNvPr id="32" name="Rectangle 31"/>
          <p:cNvSpPr/>
          <p:nvPr/>
        </p:nvSpPr>
        <p:spPr>
          <a:xfrm>
            <a:off x="806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34</a:t>
            </a:r>
          </a:p>
        </p:txBody>
      </p:sp>
      <p:sp>
        <p:nvSpPr>
          <p:cNvPr id="33" name="Rectangle 32"/>
          <p:cNvSpPr/>
          <p:nvPr/>
        </p:nvSpPr>
        <p:spPr>
          <a:xfrm>
            <a:off x="3800000" y="202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Rank, f</a:t>
            </a:r>
          </a:p>
        </p:txBody>
      </p:sp>
      <p:sp>
        <p:nvSpPr>
          <p:cNvPr id="34" name="Rectangle 33"/>
          <p:cNvSpPr/>
          <p:nvPr/>
        </p:nvSpPr>
        <p:spPr>
          <a:xfrm>
            <a:off x="4700000" y="202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5" name="Rectangle 34"/>
          <p:cNvSpPr/>
          <p:nvPr/>
        </p:nvSpPr>
        <p:spPr>
          <a:xfrm>
            <a:off x="5180000" y="202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6" name="Rectangle 35"/>
          <p:cNvSpPr/>
          <p:nvPr/>
        </p:nvSpPr>
        <p:spPr>
          <a:xfrm>
            <a:off x="5660000" y="202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7" name="Rectangle 36"/>
          <p:cNvSpPr/>
          <p:nvPr/>
        </p:nvSpPr>
        <p:spPr>
          <a:xfrm>
            <a:off x="6140000" y="202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8" name="Rectangle 37"/>
          <p:cNvSpPr/>
          <p:nvPr/>
        </p:nvSpPr>
        <p:spPr>
          <a:xfrm>
            <a:off x="6620000" y="202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9" name="Rectangle 38"/>
          <p:cNvSpPr/>
          <p:nvPr/>
        </p:nvSpPr>
        <p:spPr>
          <a:xfrm>
            <a:off x="7100000" y="202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0" name="Rectangle 39"/>
          <p:cNvSpPr/>
          <p:nvPr/>
        </p:nvSpPr>
        <p:spPr>
          <a:xfrm>
            <a:off x="7580000" y="202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1" name="Rectangle 40"/>
          <p:cNvSpPr/>
          <p:nvPr/>
        </p:nvSpPr>
        <p:spPr>
          <a:xfrm>
            <a:off x="8060000" y="202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2" name="Rectangle 41"/>
          <p:cNvSpPr/>
          <p:nvPr/>
        </p:nvSpPr>
        <p:spPr>
          <a:xfrm>
            <a:off x="3800000" y="226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Rank, g</a:t>
            </a:r>
          </a:p>
        </p:txBody>
      </p:sp>
      <p:sp>
        <p:nvSpPr>
          <p:cNvPr id="43" name="Rectangle 42"/>
          <p:cNvSpPr/>
          <p:nvPr/>
        </p:nvSpPr>
        <p:spPr>
          <a:xfrm>
            <a:off x="4700000" y="226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4" name="Rectangle 43"/>
          <p:cNvSpPr/>
          <p:nvPr/>
        </p:nvSpPr>
        <p:spPr>
          <a:xfrm>
            <a:off x="5180000" y="226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5" name="Rectangle 44"/>
          <p:cNvSpPr/>
          <p:nvPr/>
        </p:nvSpPr>
        <p:spPr>
          <a:xfrm>
            <a:off x="5660000" y="226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6" name="Rectangle 45"/>
          <p:cNvSpPr/>
          <p:nvPr/>
        </p:nvSpPr>
        <p:spPr>
          <a:xfrm>
            <a:off x="6140000" y="226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6620000" y="226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8" name="Rectangle 47"/>
          <p:cNvSpPr/>
          <p:nvPr/>
        </p:nvSpPr>
        <p:spPr>
          <a:xfrm>
            <a:off x="7100000" y="226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9" name="Rectangle 48"/>
          <p:cNvSpPr/>
          <p:nvPr/>
        </p:nvSpPr>
        <p:spPr>
          <a:xfrm>
            <a:off x="7580000" y="226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0" name="Rectangle 49"/>
          <p:cNvSpPr/>
          <p:nvPr/>
        </p:nvSpPr>
        <p:spPr>
          <a:xfrm>
            <a:off x="8060000" y="226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1" name="Rectangle 50"/>
          <p:cNvSpPr/>
          <p:nvPr/>
        </p:nvSpPr>
        <p:spPr>
          <a:xfrm>
            <a:off x="3800000" y="250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52" name="Rectangle 51"/>
          <p:cNvSpPr/>
          <p:nvPr/>
        </p:nvSpPr>
        <p:spPr>
          <a:xfrm>
            <a:off x="4700000" y="25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3" name="Rectangle 52"/>
          <p:cNvSpPr/>
          <p:nvPr/>
        </p:nvSpPr>
        <p:spPr>
          <a:xfrm>
            <a:off x="5180000" y="25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4" name="Rectangle 53"/>
          <p:cNvSpPr/>
          <p:nvPr/>
        </p:nvSpPr>
        <p:spPr>
          <a:xfrm>
            <a:off x="5660000" y="25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5" name="Rectangle 54"/>
          <p:cNvSpPr/>
          <p:nvPr/>
        </p:nvSpPr>
        <p:spPr>
          <a:xfrm>
            <a:off x="6140000" y="25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6" name="Rectangle 55"/>
          <p:cNvSpPr/>
          <p:nvPr/>
        </p:nvSpPr>
        <p:spPr>
          <a:xfrm>
            <a:off x="6620000" y="25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7100000" y="25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7580000" y="25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9" name="Rectangle 58"/>
          <p:cNvSpPr/>
          <p:nvPr/>
        </p:nvSpPr>
        <p:spPr>
          <a:xfrm>
            <a:off x="8060000" y="25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0" name="Rectangle 59"/>
          <p:cNvSpPr/>
          <p:nvPr/>
        </p:nvSpPr>
        <p:spPr>
          <a:xfrm>
            <a:off x="3800000" y="274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d²</a:t>
            </a:r>
          </a:p>
        </p:txBody>
      </p:sp>
      <p:sp>
        <p:nvSpPr>
          <p:cNvPr id="61" name="Rectangle 60"/>
          <p:cNvSpPr/>
          <p:nvPr/>
        </p:nvSpPr>
        <p:spPr>
          <a:xfrm>
            <a:off x="4700000" y="27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2" name="Rectangle 61"/>
          <p:cNvSpPr/>
          <p:nvPr/>
        </p:nvSpPr>
        <p:spPr>
          <a:xfrm>
            <a:off x="5180000" y="27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3" name="Rectangle 62"/>
          <p:cNvSpPr/>
          <p:nvPr/>
        </p:nvSpPr>
        <p:spPr>
          <a:xfrm>
            <a:off x="5660000" y="27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4" name="Rectangle 63"/>
          <p:cNvSpPr/>
          <p:nvPr/>
        </p:nvSpPr>
        <p:spPr>
          <a:xfrm>
            <a:off x="6140000" y="27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5" name="Rectangle 64"/>
          <p:cNvSpPr/>
          <p:nvPr/>
        </p:nvSpPr>
        <p:spPr>
          <a:xfrm>
            <a:off x="6620000" y="27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6" name="Rectangle 65"/>
          <p:cNvSpPr/>
          <p:nvPr/>
        </p:nvSpPr>
        <p:spPr>
          <a:xfrm>
            <a:off x="7100000" y="27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7580000" y="27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Rectangle 67"/>
          <p:cNvSpPr/>
          <p:nvPr/>
        </p:nvSpPr>
        <p:spPr>
          <a:xfrm>
            <a:off x="8060000" y="27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9" name="TextBox 68"/>
          <p:cNvSpPr txBox="1"/>
          <p:nvPr/>
        </p:nvSpPr>
        <p:spPr>
          <a:xfrm>
            <a:off x="3800000" y="3030000"/>
            <a:ext cx="5100000" cy="500000"/>
          </a:xfrm>
          <a:prstGeom prst="rect">
            <a:avLst/>
          </a:prstGeom>
          <a:noFill/>
        </p:spPr>
        <p:txBody>
          <a:bodyPr wrap="square" anchor="t" lIns="45720" rIns="45720">
            <a:spAutoFit/>
          </a:bodyPr>
          <a:lstStyle/>
          <a:p>
            <a:pPr algn="l"/>
            <a:r>
              <a:rPr sz="1100" b="0" i="0">
                <a:solidFill>
                  <a:srgbClr val="000000"/>
                </a:solidFill>
                <a:latin typeface="Calibri"/>
              </a:rPr>
              <a:t>a)  Use the formula r</a:t>
            </a:r>
            <a:r>
              <a:rPr sz="1100" b="0" i="0" baseline="-25000">
                <a:solidFill>
                  <a:srgbClr val="000000"/>
                </a:solidFill>
                <a:latin typeface="Calibri"/>
              </a:rPr>
              <a:t>s</a:t>
            </a:r>
            <a:r>
              <a:rPr sz="1100" b="0" i="0">
                <a:solidFill>
                  <a:srgbClr val="000000"/>
                </a:solidFill>
                <a:latin typeface="Calibri"/>
              </a:rPr>
              <a:t> = 1 − 6Σd</a:t>
            </a:r>
            <a:r>
              <a:rPr sz="1100" b="0" i="0" baseline="30000">
                <a:solidFill>
                  <a:srgbClr val="000000"/>
                </a:solidFill>
                <a:latin typeface="Calibri"/>
              </a:rPr>
              <a:t>2</a:t>
            </a:r>
            <a:r>
              <a:rPr sz="1100" b="0" i="0">
                <a:solidFill>
                  <a:srgbClr val="000000"/>
                </a:solidFill>
                <a:latin typeface="Calibri"/>
              </a:rPr>
              <a:t> ÷ n(n</a:t>
            </a:r>
            <a:r>
              <a:rPr sz="1100" b="0" i="0" baseline="30000">
                <a:solidFill>
                  <a:srgbClr val="000000"/>
                </a:solidFill>
                <a:latin typeface="Calibri"/>
              </a:rPr>
              <a:t>2</a:t>
            </a:r>
            <a:r>
              <a:rPr sz="1100" b="0" i="0">
                <a:solidFill>
                  <a:srgbClr val="000000"/>
                </a:solidFill>
                <a:latin typeface="Calibri"/>
              </a:rPr>
              <a:t> − 1) to find an estimate for Spearman’s rank correlation coefficient, showing clearly how you deal with tied ranks. Give your answer to 2 decimal places.</a:t>
            </a:r>
          </a:p>
        </p:txBody>
      </p:sp>
      <p:sp>
        <p:nvSpPr>
          <p:cNvPr id="70" name="TextBox 69"/>
          <p:cNvSpPr txBox="1"/>
          <p:nvPr/>
        </p:nvSpPr>
        <p:spPr>
          <a:xfrm>
            <a:off x="4700000" y="2020000"/>
            <a:ext cx="48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71" name="TextBox 70"/>
          <p:cNvSpPr txBox="1"/>
          <p:nvPr/>
        </p:nvSpPr>
        <p:spPr>
          <a:xfrm>
            <a:off x="5180000" y="2020000"/>
            <a:ext cx="48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72" name="TextBox 71"/>
          <p:cNvSpPr txBox="1"/>
          <p:nvPr/>
        </p:nvSpPr>
        <p:spPr>
          <a:xfrm>
            <a:off x="5660000" y="2020000"/>
            <a:ext cx="480000" cy="240000"/>
          </a:xfrm>
          <a:prstGeom prst="rect">
            <a:avLst/>
          </a:prstGeom>
          <a:noFill/>
        </p:spPr>
        <p:txBody>
          <a:bodyPr wrap="square" anchor="ctr" lIns="45720" rIns="45720">
            <a:spAutoFit/>
          </a:bodyPr>
          <a:lstStyle/>
          <a:p>
            <a:pPr algn="ctr"/>
            <a:r>
              <a:rPr sz="1000" b="0" i="0">
                <a:solidFill>
                  <a:srgbClr val="000000"/>
                </a:solidFill>
                <a:latin typeface="Calibri"/>
              </a:rPr>
              <a:t>8</a:t>
            </a:r>
          </a:p>
        </p:txBody>
      </p:sp>
      <p:sp>
        <p:nvSpPr>
          <p:cNvPr id="73" name="TextBox 72"/>
          <p:cNvSpPr txBox="1"/>
          <p:nvPr/>
        </p:nvSpPr>
        <p:spPr>
          <a:xfrm>
            <a:off x="6140000" y="2020000"/>
            <a:ext cx="480000" cy="24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74" name="TextBox 73"/>
          <p:cNvSpPr txBox="1"/>
          <p:nvPr/>
        </p:nvSpPr>
        <p:spPr>
          <a:xfrm>
            <a:off x="6620000" y="2020000"/>
            <a:ext cx="480000" cy="240000"/>
          </a:xfrm>
          <a:prstGeom prst="rect">
            <a:avLst/>
          </a:prstGeom>
          <a:noFill/>
        </p:spPr>
        <p:txBody>
          <a:bodyPr wrap="square" anchor="ctr" lIns="45720" rIns="45720">
            <a:spAutoFit/>
          </a:bodyPr>
          <a:lstStyle/>
          <a:p>
            <a:pPr algn="ctr"/>
            <a:r>
              <a:rPr sz="1000" b="0" i="0">
                <a:solidFill>
                  <a:srgbClr val="000000"/>
                </a:solidFill>
                <a:latin typeface="Calibri"/>
              </a:rPr>
              <a:t>6.5</a:t>
            </a:r>
          </a:p>
        </p:txBody>
      </p:sp>
      <p:sp>
        <p:nvSpPr>
          <p:cNvPr id="75" name="TextBox 74"/>
          <p:cNvSpPr txBox="1"/>
          <p:nvPr/>
        </p:nvSpPr>
        <p:spPr>
          <a:xfrm>
            <a:off x="7100000" y="2020000"/>
            <a:ext cx="480000" cy="240000"/>
          </a:xfrm>
          <a:prstGeom prst="rect">
            <a:avLst/>
          </a:prstGeom>
          <a:noFill/>
        </p:spPr>
        <p:txBody>
          <a:bodyPr wrap="square" anchor="ctr" lIns="45720" rIns="45720">
            <a:spAutoFit/>
          </a:bodyPr>
          <a:lstStyle/>
          <a:p>
            <a:pPr algn="ctr"/>
            <a:r>
              <a:rPr sz="1000" b="0" i="0">
                <a:solidFill>
                  <a:srgbClr val="000000"/>
                </a:solidFill>
                <a:latin typeface="Calibri"/>
              </a:rPr>
              <a:t>6.5</a:t>
            </a:r>
          </a:p>
        </p:txBody>
      </p:sp>
      <p:sp>
        <p:nvSpPr>
          <p:cNvPr id="76" name="TextBox 75"/>
          <p:cNvSpPr txBox="1"/>
          <p:nvPr/>
        </p:nvSpPr>
        <p:spPr>
          <a:xfrm>
            <a:off x="7580000" y="2020000"/>
            <a:ext cx="480000" cy="240000"/>
          </a:xfrm>
          <a:prstGeom prst="rect">
            <a:avLst/>
          </a:prstGeom>
          <a:noFill/>
        </p:spPr>
        <p:txBody>
          <a:bodyPr wrap="square" anchor="ctr" lIns="45720" rIns="45720">
            <a:spAutoFit/>
          </a:bodyPr>
          <a:lstStyle/>
          <a:p>
            <a:pPr algn="ctr"/>
            <a:r>
              <a:rPr sz="1000" b="0" i="0">
                <a:solidFill>
                  <a:srgbClr val="000000"/>
                </a:solidFill>
                <a:latin typeface="Calibri"/>
              </a:rPr>
              <a:t>5</a:t>
            </a:r>
          </a:p>
        </p:txBody>
      </p:sp>
      <p:sp>
        <p:nvSpPr>
          <p:cNvPr id="77" name="TextBox 76"/>
          <p:cNvSpPr txBox="1"/>
          <p:nvPr/>
        </p:nvSpPr>
        <p:spPr>
          <a:xfrm>
            <a:off x="8060000" y="2020000"/>
            <a:ext cx="480000" cy="240000"/>
          </a:xfrm>
          <a:prstGeom prst="rect">
            <a:avLst/>
          </a:prstGeom>
          <a:noFill/>
        </p:spPr>
        <p:txBody>
          <a:bodyPr wrap="square" anchor="ctr" lIns="45720" rIns="45720">
            <a:spAutoFit/>
          </a:bodyPr>
          <a:lstStyle/>
          <a:p>
            <a:pPr algn="ctr"/>
            <a:r>
              <a:rPr sz="1000" b="0" i="0">
                <a:solidFill>
                  <a:srgbClr val="000000"/>
                </a:solidFill>
                <a:latin typeface="Calibri"/>
              </a:rPr>
              <a:t>3</a:t>
            </a:r>
          </a:p>
        </p:txBody>
      </p:sp>
      <p:sp>
        <p:nvSpPr>
          <p:cNvPr id="78" name="Oval 77"/>
          <p:cNvSpPr/>
          <p:nvPr/>
        </p:nvSpPr>
        <p:spPr>
          <a:xfrm>
            <a:off x="6640000" y="1995000"/>
            <a:ext cx="920000" cy="290000"/>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TextBox 78"/>
          <p:cNvSpPr txBox="1"/>
          <p:nvPr/>
        </p:nvSpPr>
        <p:spPr>
          <a:xfrm>
            <a:off x="4700000" y="2260000"/>
            <a:ext cx="480000" cy="240000"/>
          </a:xfrm>
          <a:prstGeom prst="rect">
            <a:avLst/>
          </a:prstGeom>
          <a:noFill/>
        </p:spPr>
        <p:txBody>
          <a:bodyPr wrap="square" anchor="ctr" lIns="45720" rIns="45720">
            <a:spAutoFit/>
          </a:bodyPr>
          <a:lstStyle/>
          <a:p>
            <a:pPr algn="ctr"/>
            <a:r>
              <a:rPr sz="1000" b="0" i="0">
                <a:solidFill>
                  <a:srgbClr val="000000"/>
                </a:solidFill>
                <a:latin typeface="Calibri"/>
              </a:rPr>
              <a:t>3.5</a:t>
            </a:r>
          </a:p>
        </p:txBody>
      </p:sp>
      <p:sp>
        <p:nvSpPr>
          <p:cNvPr id="80" name="TextBox 79"/>
          <p:cNvSpPr txBox="1"/>
          <p:nvPr/>
        </p:nvSpPr>
        <p:spPr>
          <a:xfrm>
            <a:off x="5180000" y="2260000"/>
            <a:ext cx="480000" cy="240000"/>
          </a:xfrm>
          <a:prstGeom prst="rect">
            <a:avLst/>
          </a:prstGeom>
          <a:noFill/>
        </p:spPr>
        <p:txBody>
          <a:bodyPr wrap="square" anchor="ctr" lIns="45720" rIns="45720">
            <a:spAutoFit/>
          </a:bodyPr>
          <a:lstStyle/>
          <a:p>
            <a:pPr algn="ctr"/>
            <a:r>
              <a:rPr sz="1000" b="0" i="0">
                <a:solidFill>
                  <a:srgbClr val="000000"/>
                </a:solidFill>
                <a:latin typeface="Calibri"/>
              </a:rPr>
              <a:t>5</a:t>
            </a:r>
          </a:p>
        </p:txBody>
      </p:sp>
      <p:sp>
        <p:nvSpPr>
          <p:cNvPr id="81" name="TextBox 80"/>
          <p:cNvSpPr txBox="1"/>
          <p:nvPr/>
        </p:nvSpPr>
        <p:spPr>
          <a:xfrm>
            <a:off x="5660000" y="2260000"/>
            <a:ext cx="480000" cy="240000"/>
          </a:xfrm>
          <a:prstGeom prst="rect">
            <a:avLst/>
          </a:prstGeom>
          <a:noFill/>
        </p:spPr>
        <p:txBody>
          <a:bodyPr wrap="square" anchor="ctr" lIns="45720" rIns="45720">
            <a:spAutoFit/>
          </a:bodyPr>
          <a:lstStyle/>
          <a:p>
            <a:pPr algn="ctr"/>
            <a:r>
              <a:rPr sz="1000" b="0" i="0">
                <a:solidFill>
                  <a:srgbClr val="000000"/>
                </a:solidFill>
                <a:latin typeface="Calibri"/>
              </a:rPr>
              <a:t>8</a:t>
            </a:r>
          </a:p>
        </p:txBody>
      </p:sp>
      <p:sp>
        <p:nvSpPr>
          <p:cNvPr id="82" name="TextBox 81"/>
          <p:cNvSpPr txBox="1"/>
          <p:nvPr/>
        </p:nvSpPr>
        <p:spPr>
          <a:xfrm>
            <a:off x="6140000" y="2260000"/>
            <a:ext cx="480000" cy="240000"/>
          </a:xfrm>
          <a:prstGeom prst="rect">
            <a:avLst/>
          </a:prstGeom>
          <a:noFill/>
        </p:spPr>
        <p:txBody>
          <a:bodyPr wrap="square" anchor="ctr" lIns="45720" rIns="45720">
            <a:spAutoFit/>
          </a:bodyPr>
          <a:lstStyle/>
          <a:p>
            <a:pPr algn="ctr"/>
            <a:r>
              <a:rPr sz="1000" b="0" i="0">
                <a:solidFill>
                  <a:srgbClr val="000000"/>
                </a:solidFill>
                <a:latin typeface="Calibri"/>
              </a:rPr>
              <a:t>6</a:t>
            </a:r>
          </a:p>
        </p:txBody>
      </p:sp>
      <p:sp>
        <p:nvSpPr>
          <p:cNvPr id="83" name="TextBox 82"/>
          <p:cNvSpPr txBox="1"/>
          <p:nvPr/>
        </p:nvSpPr>
        <p:spPr>
          <a:xfrm>
            <a:off x="6620000" y="2260000"/>
            <a:ext cx="480000" cy="240000"/>
          </a:xfrm>
          <a:prstGeom prst="rect">
            <a:avLst/>
          </a:prstGeom>
          <a:noFill/>
        </p:spPr>
        <p:txBody>
          <a:bodyPr wrap="square" anchor="ctr" lIns="45720" rIns="45720">
            <a:spAutoFit/>
          </a:bodyPr>
          <a:lstStyle/>
          <a:p>
            <a:pPr algn="ctr"/>
            <a:r>
              <a:rPr sz="1000" b="0" i="0">
                <a:solidFill>
                  <a:srgbClr val="000000"/>
                </a:solidFill>
                <a:latin typeface="Calibri"/>
              </a:rPr>
              <a:t>3.5</a:t>
            </a:r>
          </a:p>
        </p:txBody>
      </p:sp>
      <p:sp>
        <p:nvSpPr>
          <p:cNvPr id="84" name="TextBox 83"/>
          <p:cNvSpPr txBox="1"/>
          <p:nvPr/>
        </p:nvSpPr>
        <p:spPr>
          <a:xfrm>
            <a:off x="7100000" y="2260000"/>
            <a:ext cx="480000" cy="24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85" name="TextBox 84"/>
          <p:cNvSpPr txBox="1"/>
          <p:nvPr/>
        </p:nvSpPr>
        <p:spPr>
          <a:xfrm>
            <a:off x="7580000" y="2260000"/>
            <a:ext cx="480000" cy="240000"/>
          </a:xfrm>
          <a:prstGeom prst="rect">
            <a:avLst/>
          </a:prstGeom>
          <a:noFill/>
        </p:spPr>
        <p:txBody>
          <a:bodyPr wrap="square" anchor="ctr" lIns="45720" rIns="45720">
            <a:spAutoFit/>
          </a:bodyPr>
          <a:lstStyle/>
          <a:p>
            <a:pPr algn="ctr"/>
            <a:r>
              <a:rPr sz="1000" b="0" i="0">
                <a:solidFill>
                  <a:srgbClr val="000000"/>
                </a:solidFill>
                <a:latin typeface="Calibri"/>
              </a:rPr>
              <a:t>7</a:t>
            </a:r>
          </a:p>
        </p:txBody>
      </p:sp>
      <p:sp>
        <p:nvSpPr>
          <p:cNvPr id="86" name="TextBox 85"/>
          <p:cNvSpPr txBox="1"/>
          <p:nvPr/>
        </p:nvSpPr>
        <p:spPr>
          <a:xfrm>
            <a:off x="8060000" y="2260000"/>
            <a:ext cx="480000" cy="24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87" name="Oval 86"/>
          <p:cNvSpPr/>
          <p:nvPr/>
        </p:nvSpPr>
        <p:spPr>
          <a:xfrm>
            <a:off x="4720000" y="2235000"/>
            <a:ext cx="440000" cy="290000"/>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Oval 87"/>
          <p:cNvSpPr/>
          <p:nvPr/>
        </p:nvSpPr>
        <p:spPr>
          <a:xfrm>
            <a:off x="6640000" y="2235000"/>
            <a:ext cx="440000" cy="290000"/>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TextBox 88"/>
          <p:cNvSpPr txBox="1"/>
          <p:nvPr/>
        </p:nvSpPr>
        <p:spPr>
          <a:xfrm>
            <a:off x="4700000" y="2500000"/>
            <a:ext cx="480000" cy="240000"/>
          </a:xfrm>
          <a:prstGeom prst="rect">
            <a:avLst/>
          </a:prstGeom>
          <a:noFill/>
        </p:spPr>
        <p:txBody>
          <a:bodyPr wrap="square" anchor="ctr" lIns="45720" rIns="45720">
            <a:spAutoFit/>
          </a:bodyPr>
          <a:lstStyle/>
          <a:p>
            <a:pPr algn="ctr"/>
            <a:r>
              <a:rPr sz="1000" b="0" i="0">
                <a:solidFill>
                  <a:srgbClr val="000000"/>
                </a:solidFill>
                <a:latin typeface="Calibri"/>
              </a:rPr>
              <a:t>0.5</a:t>
            </a:r>
          </a:p>
        </p:txBody>
      </p:sp>
      <p:sp>
        <p:nvSpPr>
          <p:cNvPr id="90" name="TextBox 89"/>
          <p:cNvSpPr txBox="1"/>
          <p:nvPr/>
        </p:nvSpPr>
        <p:spPr>
          <a:xfrm>
            <a:off x="5180000" y="2500000"/>
            <a:ext cx="48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91" name="TextBox 90"/>
          <p:cNvSpPr txBox="1"/>
          <p:nvPr/>
        </p:nvSpPr>
        <p:spPr>
          <a:xfrm>
            <a:off x="5660000" y="2500000"/>
            <a:ext cx="480000" cy="240000"/>
          </a:xfrm>
          <a:prstGeom prst="rect">
            <a:avLst/>
          </a:prstGeom>
          <a:noFill/>
        </p:spPr>
        <p:txBody>
          <a:bodyPr wrap="square" anchor="ctr" lIns="45720" rIns="45720">
            <a:spAutoFit/>
          </a:bodyPr>
          <a:lstStyle/>
          <a:p>
            <a:pPr algn="ctr"/>
            <a:r>
              <a:rPr sz="1000" b="0" i="0">
                <a:solidFill>
                  <a:srgbClr val="000000"/>
                </a:solidFill>
                <a:latin typeface="Calibri"/>
              </a:rPr>
              <a:t>0</a:t>
            </a:r>
          </a:p>
        </p:txBody>
      </p:sp>
      <p:sp>
        <p:nvSpPr>
          <p:cNvPr id="92" name="TextBox 91"/>
          <p:cNvSpPr txBox="1"/>
          <p:nvPr/>
        </p:nvSpPr>
        <p:spPr>
          <a:xfrm>
            <a:off x="6140000" y="2500000"/>
            <a:ext cx="48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93" name="TextBox 92"/>
          <p:cNvSpPr txBox="1"/>
          <p:nvPr/>
        </p:nvSpPr>
        <p:spPr>
          <a:xfrm>
            <a:off x="6620000" y="2500000"/>
            <a:ext cx="480000" cy="240000"/>
          </a:xfrm>
          <a:prstGeom prst="rect">
            <a:avLst/>
          </a:prstGeom>
          <a:noFill/>
        </p:spPr>
        <p:txBody>
          <a:bodyPr wrap="square" anchor="ctr" lIns="45720" rIns="45720">
            <a:spAutoFit/>
          </a:bodyPr>
          <a:lstStyle/>
          <a:p>
            <a:pPr algn="ctr"/>
            <a:r>
              <a:rPr sz="1000" b="0" i="0">
                <a:solidFill>
                  <a:srgbClr val="000000"/>
                </a:solidFill>
                <a:latin typeface="Calibri"/>
              </a:rPr>
              <a:t>3</a:t>
            </a:r>
          </a:p>
        </p:txBody>
      </p:sp>
      <p:sp>
        <p:nvSpPr>
          <p:cNvPr id="94" name="TextBox 93"/>
          <p:cNvSpPr txBox="1"/>
          <p:nvPr/>
        </p:nvSpPr>
        <p:spPr>
          <a:xfrm>
            <a:off x="7100000" y="2500000"/>
            <a:ext cx="480000" cy="240000"/>
          </a:xfrm>
          <a:prstGeom prst="rect">
            <a:avLst/>
          </a:prstGeom>
          <a:noFill/>
        </p:spPr>
        <p:txBody>
          <a:bodyPr wrap="square" anchor="ctr" lIns="45720" rIns="45720">
            <a:spAutoFit/>
          </a:bodyPr>
          <a:lstStyle/>
          <a:p>
            <a:pPr algn="ctr"/>
            <a:r>
              <a:rPr sz="1000" b="0" i="0">
                <a:solidFill>
                  <a:srgbClr val="000000"/>
                </a:solidFill>
                <a:latin typeface="Calibri"/>
              </a:rPr>
              <a:t>4.5</a:t>
            </a:r>
          </a:p>
        </p:txBody>
      </p:sp>
      <p:sp>
        <p:nvSpPr>
          <p:cNvPr id="95" name="TextBox 94"/>
          <p:cNvSpPr txBox="1"/>
          <p:nvPr/>
        </p:nvSpPr>
        <p:spPr>
          <a:xfrm>
            <a:off x="7580000" y="2500000"/>
            <a:ext cx="480000" cy="24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96" name="TextBox 95"/>
          <p:cNvSpPr txBox="1"/>
          <p:nvPr/>
        </p:nvSpPr>
        <p:spPr>
          <a:xfrm>
            <a:off x="8060000" y="2500000"/>
            <a:ext cx="480000" cy="24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97" name="TextBox 96"/>
          <p:cNvSpPr txBox="1"/>
          <p:nvPr/>
        </p:nvSpPr>
        <p:spPr>
          <a:xfrm>
            <a:off x="4700000" y="2740000"/>
            <a:ext cx="480000" cy="240000"/>
          </a:xfrm>
          <a:prstGeom prst="rect">
            <a:avLst/>
          </a:prstGeom>
          <a:noFill/>
        </p:spPr>
        <p:txBody>
          <a:bodyPr wrap="square" anchor="ctr" lIns="45720" rIns="45720">
            <a:spAutoFit/>
          </a:bodyPr>
          <a:lstStyle/>
          <a:p>
            <a:pPr algn="ctr"/>
            <a:r>
              <a:rPr sz="1000" b="0" i="0">
                <a:solidFill>
                  <a:srgbClr val="000000"/>
                </a:solidFill>
                <a:latin typeface="Calibri"/>
              </a:rPr>
              <a:t>0.25</a:t>
            </a:r>
          </a:p>
        </p:txBody>
      </p:sp>
      <p:sp>
        <p:nvSpPr>
          <p:cNvPr id="98" name="TextBox 97"/>
          <p:cNvSpPr txBox="1"/>
          <p:nvPr/>
        </p:nvSpPr>
        <p:spPr>
          <a:xfrm>
            <a:off x="5180000" y="2740000"/>
            <a:ext cx="480000" cy="240000"/>
          </a:xfrm>
          <a:prstGeom prst="rect">
            <a:avLst/>
          </a:prstGeom>
          <a:noFill/>
        </p:spPr>
        <p:txBody>
          <a:bodyPr wrap="square" anchor="ctr" lIns="45720" rIns="45720">
            <a:spAutoFit/>
          </a:bodyPr>
          <a:lstStyle/>
          <a:p>
            <a:pPr algn="ctr"/>
            <a:r>
              <a:rPr sz="1000" b="0" i="0">
                <a:solidFill>
                  <a:srgbClr val="000000"/>
                </a:solidFill>
                <a:latin typeface="Calibri"/>
              </a:rPr>
              <a:t>16</a:t>
            </a:r>
          </a:p>
        </p:txBody>
      </p:sp>
      <p:sp>
        <p:nvSpPr>
          <p:cNvPr id="99" name="TextBox 98"/>
          <p:cNvSpPr txBox="1"/>
          <p:nvPr/>
        </p:nvSpPr>
        <p:spPr>
          <a:xfrm>
            <a:off x="5660000" y="2740000"/>
            <a:ext cx="480000" cy="240000"/>
          </a:xfrm>
          <a:prstGeom prst="rect">
            <a:avLst/>
          </a:prstGeom>
          <a:noFill/>
        </p:spPr>
        <p:txBody>
          <a:bodyPr wrap="square" anchor="ctr" lIns="45720" rIns="45720">
            <a:spAutoFit/>
          </a:bodyPr>
          <a:lstStyle/>
          <a:p>
            <a:pPr algn="ctr"/>
            <a:r>
              <a:rPr sz="1000" b="0" i="0">
                <a:solidFill>
                  <a:srgbClr val="000000"/>
                </a:solidFill>
                <a:latin typeface="Calibri"/>
              </a:rPr>
              <a:t>0</a:t>
            </a:r>
          </a:p>
        </p:txBody>
      </p:sp>
      <p:sp>
        <p:nvSpPr>
          <p:cNvPr id="100" name="TextBox 99"/>
          <p:cNvSpPr txBox="1"/>
          <p:nvPr/>
        </p:nvSpPr>
        <p:spPr>
          <a:xfrm>
            <a:off x="6140000" y="2740000"/>
            <a:ext cx="480000" cy="240000"/>
          </a:xfrm>
          <a:prstGeom prst="rect">
            <a:avLst/>
          </a:prstGeom>
          <a:noFill/>
        </p:spPr>
        <p:txBody>
          <a:bodyPr wrap="square" anchor="ctr" lIns="45720" rIns="45720">
            <a:spAutoFit/>
          </a:bodyPr>
          <a:lstStyle/>
          <a:p>
            <a:pPr algn="ctr"/>
            <a:r>
              <a:rPr sz="1000" b="0" i="0">
                <a:solidFill>
                  <a:srgbClr val="000000"/>
                </a:solidFill>
                <a:latin typeface="Calibri"/>
              </a:rPr>
              <a:t>16</a:t>
            </a:r>
          </a:p>
        </p:txBody>
      </p:sp>
      <p:sp>
        <p:nvSpPr>
          <p:cNvPr id="101" name="TextBox 100"/>
          <p:cNvSpPr txBox="1"/>
          <p:nvPr/>
        </p:nvSpPr>
        <p:spPr>
          <a:xfrm>
            <a:off x="6620000" y="2740000"/>
            <a:ext cx="480000" cy="240000"/>
          </a:xfrm>
          <a:prstGeom prst="rect">
            <a:avLst/>
          </a:prstGeom>
          <a:noFill/>
        </p:spPr>
        <p:txBody>
          <a:bodyPr wrap="square" anchor="ctr" lIns="45720" rIns="45720">
            <a:spAutoFit/>
          </a:bodyPr>
          <a:lstStyle/>
          <a:p>
            <a:pPr algn="ctr"/>
            <a:r>
              <a:rPr sz="1000" b="0" i="0">
                <a:solidFill>
                  <a:srgbClr val="000000"/>
                </a:solidFill>
                <a:latin typeface="Calibri"/>
              </a:rPr>
              <a:t>9</a:t>
            </a:r>
          </a:p>
        </p:txBody>
      </p:sp>
      <p:sp>
        <p:nvSpPr>
          <p:cNvPr id="102" name="TextBox 101"/>
          <p:cNvSpPr txBox="1"/>
          <p:nvPr/>
        </p:nvSpPr>
        <p:spPr>
          <a:xfrm>
            <a:off x="7100000" y="2740000"/>
            <a:ext cx="480000" cy="240000"/>
          </a:xfrm>
          <a:prstGeom prst="rect">
            <a:avLst/>
          </a:prstGeom>
          <a:noFill/>
        </p:spPr>
        <p:txBody>
          <a:bodyPr wrap="square" anchor="ctr" lIns="45720" rIns="45720">
            <a:spAutoFit/>
          </a:bodyPr>
          <a:lstStyle/>
          <a:p>
            <a:pPr algn="ctr"/>
            <a:r>
              <a:rPr sz="1000" b="0" i="0">
                <a:solidFill>
                  <a:srgbClr val="000000"/>
                </a:solidFill>
                <a:latin typeface="Calibri"/>
              </a:rPr>
              <a:t>20.25</a:t>
            </a:r>
          </a:p>
        </p:txBody>
      </p:sp>
      <p:sp>
        <p:nvSpPr>
          <p:cNvPr id="103" name="TextBox 102"/>
          <p:cNvSpPr txBox="1"/>
          <p:nvPr/>
        </p:nvSpPr>
        <p:spPr>
          <a:xfrm>
            <a:off x="7580000" y="2740000"/>
            <a:ext cx="48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104" name="TextBox 103"/>
          <p:cNvSpPr txBox="1"/>
          <p:nvPr/>
        </p:nvSpPr>
        <p:spPr>
          <a:xfrm>
            <a:off x="8060000" y="2740000"/>
            <a:ext cx="480000" cy="24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105" name="TextBox 104"/>
          <p:cNvSpPr txBox="1"/>
          <p:nvPr/>
        </p:nvSpPr>
        <p:spPr>
          <a:xfrm>
            <a:off x="3800000" y="3630000"/>
            <a:ext cx="5100000" cy="409250"/>
          </a:xfrm>
          <a:prstGeom prst="rect">
            <a:avLst/>
          </a:prstGeom>
          <a:noFill/>
        </p:spPr>
        <p:txBody>
          <a:bodyPr wrap="square" anchor="t" lIns="45720" rIns="45720">
            <a:spAutoFit/>
          </a:bodyPr>
          <a:lstStyle/>
          <a:p>
            <a:pPr algn="l"/>
            <a:r>
              <a:rPr sz="1100" b="0" i="0">
                <a:solidFill>
                  <a:srgbClr val="FF0000"/>
                </a:solidFill>
                <a:latin typeface="Calibri"/>
              </a:rPr>
              <a:t>The two 55s share ranks 6 and 7, so each gets 6.5.</a:t>
            </a:r>
          </a:p>
          <a:p>
            <a:pPr algn="l"/>
            <a:r>
              <a:rPr sz="1100" b="0" i="0">
                <a:solidFill>
                  <a:srgbClr val="FF0000"/>
                </a:solidFill>
                <a:latin typeface="Calibri"/>
              </a:rPr>
              <a:t>The two 40s share ranks 3 and 4, so each gets 3.5.</a:t>
            </a:r>
          </a:p>
        </p:txBody>
      </p:sp>
      <p:sp>
        <p:nvSpPr>
          <p:cNvPr id="106" name="TextBox 105"/>
          <p:cNvSpPr txBox="1"/>
          <p:nvPr/>
        </p:nvSpPr>
        <p:spPr>
          <a:xfrm>
            <a:off x="3800000" y="4039250"/>
            <a:ext cx="5100000" cy="320000"/>
          </a:xfrm>
          <a:prstGeom prst="rect">
            <a:avLst/>
          </a:prstGeom>
          <a:noFill/>
        </p:spPr>
        <p:txBody>
          <a:bodyPr wrap="square" anchor="t" lIns="45720" rIns="45720">
            <a:spAutoFit/>
          </a:bodyPr>
          <a:lstStyle/>
          <a:p>
            <a:pPr algn="l"/>
            <a:r>
              <a:rPr sz="1200" b="0" i="0">
                <a:solidFill>
                  <a:srgbClr val="000000"/>
                </a:solidFill>
                <a:latin typeface="Calibri"/>
              </a:rPr>
              <a:t>Σd</a:t>
            </a:r>
            <a:r>
              <a:rPr sz="1200" b="0" i="0" baseline="30000">
                <a:solidFill>
                  <a:srgbClr val="000000"/>
                </a:solidFill>
                <a:latin typeface="Calibri"/>
              </a:rPr>
              <a:t>2</a:t>
            </a:r>
            <a:r>
              <a:rPr sz="1200" b="0" i="0">
                <a:solidFill>
                  <a:srgbClr val="000000"/>
                </a:solidFill>
                <a:latin typeface="Calibri"/>
              </a:rPr>
              <a:t> = 69.5</a:t>
            </a:r>
          </a:p>
        </p:txBody>
      </p:sp>
      <p:pic>
        <p:nvPicPr>
          <p:cNvPr id="107" name="Picture 106" descr="3333e7d090db.png"/>
          <p:cNvPicPr>
            <a:picLocks noChangeAspect="1"/>
          </p:cNvPicPr>
          <p:nvPr/>
        </p:nvPicPr>
        <p:blipFill>
          <a:blip r:embed="rId2"/>
          <a:stretch>
            <a:fillRect/>
          </a:stretch>
        </p:blipFill>
        <p:spPr>
          <a:xfrm>
            <a:off x="3800000" y="4359250"/>
            <a:ext cx="2648712" cy="4754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0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0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0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0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Spearman's Rank Correlation Coefficient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2B</a:t>
            </a:r>
          </a:p>
        </p:txBody>
      </p:sp>
      <p:sp>
        <p:nvSpPr>
          <p:cNvPr id="4" name="TextBox 3"/>
          <p:cNvSpPr txBox="1"/>
          <p:nvPr/>
        </p:nvSpPr>
        <p:spPr>
          <a:xfrm>
            <a:off x="300000" y="1050000"/>
            <a:ext cx="3300000" cy="4500000"/>
          </a:xfrm>
          <a:prstGeom prst="rect">
            <a:avLst/>
          </a:prstGeom>
          <a:noFill/>
        </p:spPr>
        <p:txBody>
          <a:bodyPr wrap="square" anchor="t" lIns="45720" rIns="45720">
            <a:spAutoFit/>
          </a:bodyPr>
          <a:lstStyle/>
          <a:p>
            <a:pPr algn="ctr"/>
            <a:r>
              <a:rPr sz="1200" b="1" i="0">
                <a:solidFill>
                  <a:srgbClr val="000000"/>
                </a:solidFill>
                <a:latin typeface="Calibri"/>
              </a:rPr>
              <a:t>Thinking about the formula</a:t>
            </a:r>
          </a:p>
          <a:p>
            <a:pPr algn="ctr"/>
            <a:r>
              <a:rPr sz="1200" b="0" i="0">
                <a:solidFill>
                  <a:srgbClr val="000000"/>
                </a:solidFill>
                <a:latin typeface="Calibri"/>
              </a:rPr>
              <a:t/>
            </a:r>
          </a:p>
          <a:p>
            <a:pPr algn="ctr"/>
            <a:r>
              <a:rPr sz="1200" b="0" i="0">
                <a:solidFill>
                  <a:srgbClr val="000000"/>
                </a:solidFill>
                <a:latin typeface="Calibri"/>
              </a:rPr>
              <a:t>r</a:t>
            </a:r>
            <a:r>
              <a:rPr sz="1200" b="0" i="0" baseline="-25000">
                <a:solidFill>
                  <a:srgbClr val="000000"/>
                </a:solidFill>
                <a:latin typeface="Calibri"/>
              </a:rPr>
              <a:t>s</a:t>
            </a:r>
            <a:r>
              <a:rPr sz="1200" b="0" i="0">
                <a:solidFill>
                  <a:srgbClr val="000000"/>
                </a:solidFill>
                <a:latin typeface="Calibri"/>
              </a:rPr>
              <a:t> only depends on the ranks, not the actual values</a:t>
            </a:r>
          </a:p>
          <a:p>
            <a:pPr algn="ctr"/>
            <a:r>
              <a:rPr sz="1200" b="0" i="0">
                <a:solidFill>
                  <a:srgbClr val="000000"/>
                </a:solidFill>
                <a:latin typeface="Calibri"/>
              </a:rPr>
              <a:t/>
            </a:r>
          </a:p>
          <a:p>
            <a:pPr algn="ctr"/>
            <a:r>
              <a:rPr sz="1200" b="0" i="0">
                <a:solidFill>
                  <a:srgbClr val="000000"/>
                </a:solidFill>
                <a:latin typeface="Calibri"/>
              </a:rPr>
              <a:t>If Σd</a:t>
            </a:r>
            <a:r>
              <a:rPr sz="1200" b="0" i="0" baseline="30000">
                <a:solidFill>
                  <a:srgbClr val="000000"/>
                </a:solidFill>
                <a:latin typeface="Calibri"/>
              </a:rPr>
              <a:t>2</a:t>
            </a:r>
            <a:r>
              <a:rPr sz="1200" b="0" i="0">
                <a:solidFill>
                  <a:srgbClr val="000000"/>
                </a:solidFill>
                <a:latin typeface="Calibri"/>
              </a:rPr>
              <a:t> stays the same but n increases, 6Σd</a:t>
            </a:r>
            <a:r>
              <a:rPr sz="1200" b="0" i="0" baseline="30000">
                <a:solidFill>
                  <a:srgbClr val="000000"/>
                </a:solidFill>
                <a:latin typeface="Calibri"/>
              </a:rPr>
              <a:t>2</a:t>
            </a:r>
            <a:r>
              <a:rPr sz="1200" b="0" i="0">
                <a:solidFill>
                  <a:srgbClr val="000000"/>
                </a:solidFill>
                <a:latin typeface="Calibri"/>
              </a:rPr>
              <a:t> ÷ n(n</a:t>
            </a:r>
            <a:r>
              <a:rPr sz="1200" b="0" i="0" baseline="30000">
                <a:solidFill>
                  <a:srgbClr val="000000"/>
                </a:solidFill>
                <a:latin typeface="Calibri"/>
              </a:rPr>
              <a:t>2</a:t>
            </a:r>
            <a:r>
              <a:rPr sz="1200" b="0" i="0">
                <a:solidFill>
                  <a:srgbClr val="000000"/>
                </a:solidFill>
                <a:latin typeface="Calibri"/>
              </a:rPr>
              <a:t> − 1) gets smaller, so r</a:t>
            </a:r>
            <a:r>
              <a:rPr sz="1200" b="0" i="0" baseline="-25000">
                <a:solidFill>
                  <a:srgbClr val="000000"/>
                </a:solidFill>
                <a:latin typeface="Calibri"/>
              </a:rPr>
              <a:t>s</a:t>
            </a:r>
            <a:r>
              <a:rPr sz="1200" b="0" i="0">
                <a:solidFill>
                  <a:srgbClr val="000000"/>
                </a:solidFill>
                <a:latin typeface="Calibri"/>
              </a:rPr>
              <a:t> increases</a:t>
            </a:r>
          </a:p>
          <a:p>
            <a:pPr algn="ctr"/>
            <a:r>
              <a:rPr sz="1200" b="0" i="0">
                <a:solidFill>
                  <a:srgbClr val="000000"/>
                </a:solidFill>
                <a:latin typeface="Calibri"/>
              </a:rPr>
              <a:t/>
            </a:r>
          </a:p>
          <a:p>
            <a:pPr algn="ctr"/>
            <a:r>
              <a:rPr sz="1200" b="1" i="0">
                <a:solidFill>
                  <a:srgbClr val="000000"/>
                </a:solidFill>
                <a:latin typeface="Calibri"/>
              </a:rPr>
              <a:t>Many tied ranks</a:t>
            </a:r>
          </a:p>
          <a:p>
            <a:pPr algn="ctr"/>
            <a:r>
              <a:rPr sz="1200" b="0" i="0">
                <a:solidFill>
                  <a:srgbClr val="000000"/>
                </a:solidFill>
                <a:latin typeface="Calibri"/>
              </a:rPr>
              <a:t>Use the PMCC formula with the ranked data</a:t>
            </a:r>
          </a:p>
        </p:txBody>
      </p:sp>
      <p:sp>
        <p:nvSpPr>
          <p:cNvPr id="5" name="TextBox 4"/>
          <p:cNvSpPr txBox="1"/>
          <p:nvPr/>
        </p:nvSpPr>
        <p:spPr>
          <a:xfrm>
            <a:off x="3800000" y="1000000"/>
            <a:ext cx="5100000" cy="300000"/>
          </a:xfrm>
          <a:prstGeom prst="rect">
            <a:avLst/>
          </a:prstGeom>
          <a:noFill/>
        </p:spPr>
        <p:txBody>
          <a:bodyPr wrap="square" anchor="t" lIns="45720" rIns="45720">
            <a:spAutoFit/>
          </a:bodyPr>
          <a:lstStyle/>
          <a:p>
            <a:pPr algn="l"/>
            <a:r>
              <a:rPr sz="1100" b="0" i="0">
                <a:solidFill>
                  <a:srgbClr val="000000"/>
                </a:solidFill>
                <a:latin typeface="Calibri"/>
              </a:rPr>
              <a:t>The marks of eight pupils in French and German tests were as follows:</a:t>
            </a:r>
          </a:p>
        </p:txBody>
      </p:sp>
      <p:sp>
        <p:nvSpPr>
          <p:cNvPr id="6" name="Rectangle 5"/>
          <p:cNvSpPr/>
          <p:nvPr/>
        </p:nvSpPr>
        <p:spPr>
          <a:xfrm>
            <a:off x="3800000" y="130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
            </a:r>
          </a:p>
        </p:txBody>
      </p:sp>
      <p:sp>
        <p:nvSpPr>
          <p:cNvPr id="7" name="Rectangle 6"/>
          <p:cNvSpPr/>
          <p:nvPr/>
        </p:nvSpPr>
        <p:spPr>
          <a:xfrm>
            <a:off x="470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8" name="Rectangle 7"/>
          <p:cNvSpPr/>
          <p:nvPr/>
        </p:nvSpPr>
        <p:spPr>
          <a:xfrm>
            <a:off x="518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9" name="Rectangle 8"/>
          <p:cNvSpPr/>
          <p:nvPr/>
        </p:nvSpPr>
        <p:spPr>
          <a:xfrm>
            <a:off x="566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10" name="Rectangle 9"/>
          <p:cNvSpPr/>
          <p:nvPr/>
        </p:nvSpPr>
        <p:spPr>
          <a:xfrm>
            <a:off x="614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11" name="Rectangle 10"/>
          <p:cNvSpPr/>
          <p:nvPr/>
        </p:nvSpPr>
        <p:spPr>
          <a:xfrm>
            <a:off x="662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a:t>
            </a:r>
          </a:p>
        </p:txBody>
      </p:sp>
      <p:sp>
        <p:nvSpPr>
          <p:cNvPr id="12" name="Rectangle 11"/>
          <p:cNvSpPr/>
          <p:nvPr/>
        </p:nvSpPr>
        <p:spPr>
          <a:xfrm>
            <a:off x="710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a:t>
            </a:r>
          </a:p>
        </p:txBody>
      </p:sp>
      <p:sp>
        <p:nvSpPr>
          <p:cNvPr id="13" name="Rectangle 12"/>
          <p:cNvSpPr/>
          <p:nvPr/>
        </p:nvSpPr>
        <p:spPr>
          <a:xfrm>
            <a:off x="758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t>
            </a:r>
          </a:p>
        </p:txBody>
      </p:sp>
      <p:sp>
        <p:nvSpPr>
          <p:cNvPr id="14" name="Rectangle 13"/>
          <p:cNvSpPr/>
          <p:nvPr/>
        </p:nvSpPr>
        <p:spPr>
          <a:xfrm>
            <a:off x="8060000" y="130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a:t>
            </a:r>
          </a:p>
        </p:txBody>
      </p:sp>
      <p:sp>
        <p:nvSpPr>
          <p:cNvPr id="15" name="Rectangle 14"/>
          <p:cNvSpPr/>
          <p:nvPr/>
        </p:nvSpPr>
        <p:spPr>
          <a:xfrm>
            <a:off x="3800000" y="154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French, f %</a:t>
            </a:r>
          </a:p>
        </p:txBody>
      </p:sp>
      <p:sp>
        <p:nvSpPr>
          <p:cNvPr id="16" name="Rectangle 15"/>
          <p:cNvSpPr/>
          <p:nvPr/>
        </p:nvSpPr>
        <p:spPr>
          <a:xfrm>
            <a:off x="470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52</a:t>
            </a:r>
          </a:p>
        </p:txBody>
      </p:sp>
      <p:sp>
        <p:nvSpPr>
          <p:cNvPr id="17" name="Rectangle 16"/>
          <p:cNvSpPr/>
          <p:nvPr/>
        </p:nvSpPr>
        <p:spPr>
          <a:xfrm>
            <a:off x="518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25</a:t>
            </a:r>
          </a:p>
        </p:txBody>
      </p:sp>
      <p:sp>
        <p:nvSpPr>
          <p:cNvPr id="18" name="Rectangle 17"/>
          <p:cNvSpPr/>
          <p:nvPr/>
        </p:nvSpPr>
        <p:spPr>
          <a:xfrm>
            <a:off x="566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86</a:t>
            </a:r>
          </a:p>
        </p:txBody>
      </p:sp>
      <p:sp>
        <p:nvSpPr>
          <p:cNvPr id="19" name="Rectangle 18"/>
          <p:cNvSpPr/>
          <p:nvPr/>
        </p:nvSpPr>
        <p:spPr>
          <a:xfrm>
            <a:off x="614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a:t>
            </a:r>
          </a:p>
        </p:txBody>
      </p:sp>
      <p:sp>
        <p:nvSpPr>
          <p:cNvPr id="20" name="Rectangle 19"/>
          <p:cNvSpPr/>
          <p:nvPr/>
        </p:nvSpPr>
        <p:spPr>
          <a:xfrm>
            <a:off x="662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a:t>
            </a:r>
          </a:p>
        </p:txBody>
      </p:sp>
      <p:sp>
        <p:nvSpPr>
          <p:cNvPr id="21" name="Rectangle 20"/>
          <p:cNvSpPr/>
          <p:nvPr/>
        </p:nvSpPr>
        <p:spPr>
          <a:xfrm>
            <a:off x="710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a:t>
            </a:r>
          </a:p>
        </p:txBody>
      </p:sp>
      <p:sp>
        <p:nvSpPr>
          <p:cNvPr id="22" name="Rectangle 21"/>
          <p:cNvSpPr/>
          <p:nvPr/>
        </p:nvSpPr>
        <p:spPr>
          <a:xfrm>
            <a:off x="758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54</a:t>
            </a:r>
          </a:p>
        </p:txBody>
      </p:sp>
      <p:sp>
        <p:nvSpPr>
          <p:cNvPr id="23" name="Rectangle 22"/>
          <p:cNvSpPr/>
          <p:nvPr/>
        </p:nvSpPr>
        <p:spPr>
          <a:xfrm>
            <a:off x="8060000" y="154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46</a:t>
            </a:r>
          </a:p>
        </p:txBody>
      </p:sp>
      <p:sp>
        <p:nvSpPr>
          <p:cNvPr id="24" name="Rectangle 23"/>
          <p:cNvSpPr/>
          <p:nvPr/>
        </p:nvSpPr>
        <p:spPr>
          <a:xfrm>
            <a:off x="3800000" y="178000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German, g %</a:t>
            </a:r>
          </a:p>
        </p:txBody>
      </p:sp>
      <p:sp>
        <p:nvSpPr>
          <p:cNvPr id="25" name="Rectangle 24"/>
          <p:cNvSpPr/>
          <p:nvPr/>
        </p:nvSpPr>
        <p:spPr>
          <a:xfrm>
            <a:off x="470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26" name="Rectangle 25"/>
          <p:cNvSpPr/>
          <p:nvPr/>
        </p:nvSpPr>
        <p:spPr>
          <a:xfrm>
            <a:off x="518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48</a:t>
            </a:r>
          </a:p>
        </p:txBody>
      </p:sp>
      <p:sp>
        <p:nvSpPr>
          <p:cNvPr id="27" name="Rectangle 26"/>
          <p:cNvSpPr/>
          <p:nvPr/>
        </p:nvSpPr>
        <p:spPr>
          <a:xfrm>
            <a:off x="566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65</a:t>
            </a:r>
          </a:p>
        </p:txBody>
      </p:sp>
      <p:sp>
        <p:nvSpPr>
          <p:cNvPr id="28" name="Rectangle 27"/>
          <p:cNvSpPr/>
          <p:nvPr/>
        </p:nvSpPr>
        <p:spPr>
          <a:xfrm>
            <a:off x="614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57</a:t>
            </a:r>
          </a:p>
        </p:txBody>
      </p:sp>
      <p:sp>
        <p:nvSpPr>
          <p:cNvPr id="29" name="Rectangle 28"/>
          <p:cNvSpPr/>
          <p:nvPr/>
        </p:nvSpPr>
        <p:spPr>
          <a:xfrm>
            <a:off x="662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30" name="Rectangle 29"/>
          <p:cNvSpPr/>
          <p:nvPr/>
        </p:nvSpPr>
        <p:spPr>
          <a:xfrm>
            <a:off x="710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39</a:t>
            </a:r>
          </a:p>
        </p:txBody>
      </p:sp>
      <p:sp>
        <p:nvSpPr>
          <p:cNvPr id="31" name="Rectangle 30"/>
          <p:cNvSpPr/>
          <p:nvPr/>
        </p:nvSpPr>
        <p:spPr>
          <a:xfrm>
            <a:off x="758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63</a:t>
            </a:r>
          </a:p>
        </p:txBody>
      </p:sp>
      <p:sp>
        <p:nvSpPr>
          <p:cNvPr id="32" name="Rectangle 31"/>
          <p:cNvSpPr/>
          <p:nvPr/>
        </p:nvSpPr>
        <p:spPr>
          <a:xfrm>
            <a:off x="8060000" y="1780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34</a:t>
            </a:r>
          </a:p>
        </p:txBody>
      </p:sp>
      <p:sp>
        <p:nvSpPr>
          <p:cNvPr id="33" name="TextBox 32"/>
          <p:cNvSpPr txBox="1"/>
          <p:nvPr/>
        </p:nvSpPr>
        <p:spPr>
          <a:xfrm>
            <a:off x="3800000" y="2080000"/>
            <a:ext cx="5100000" cy="1650000"/>
          </a:xfrm>
          <a:prstGeom prst="rect">
            <a:avLst/>
          </a:prstGeom>
          <a:noFill/>
        </p:spPr>
        <p:txBody>
          <a:bodyPr wrap="square" anchor="t" lIns="45720" rIns="45720">
            <a:spAutoFit/>
          </a:bodyPr>
          <a:lstStyle/>
          <a:p>
            <a:pPr algn="l"/>
            <a:r>
              <a:rPr sz="1100" b="0" i="0">
                <a:solidFill>
                  <a:srgbClr val="000000"/>
                </a:solidFill>
                <a:latin typeface="Calibri"/>
              </a:rPr>
              <a:t>From part a, r</a:t>
            </a:r>
            <a:r>
              <a:rPr sz="1100" b="0" i="0" baseline="-25000">
                <a:solidFill>
                  <a:srgbClr val="000000"/>
                </a:solidFill>
                <a:latin typeface="Calibri"/>
              </a:rPr>
              <a:t>s</a:t>
            </a:r>
            <a:r>
              <a:rPr sz="1100" b="0" i="0">
                <a:solidFill>
                  <a:srgbClr val="000000"/>
                </a:solidFill>
                <a:latin typeface="Calibri"/>
              </a:rPr>
              <a:t> = 0.17 (2 d.p.)</a:t>
            </a:r>
          </a:p>
          <a:p>
            <a:pPr algn="l"/>
            <a:r>
              <a:rPr sz="1100" b="0" i="0">
                <a:solidFill>
                  <a:srgbClr val="000000"/>
                </a:solidFill>
                <a:latin typeface="Calibri"/>
              </a:rPr>
              <a:t>b)  Without recalculating the correlation coefficient, state how your answer to part a would change if:</a:t>
            </a:r>
          </a:p>
          <a:p>
            <a:pPr algn="l"/>
            <a:r>
              <a:rPr sz="1100" b="0" i="0">
                <a:solidFill>
                  <a:srgbClr val="000000"/>
                </a:solidFill>
                <a:latin typeface="Calibri"/>
              </a:rPr>
              <a:t>      i)  pupil H’s mark for German was changed to 38%</a:t>
            </a:r>
          </a:p>
          <a:p>
            <a:pPr algn="l"/>
            <a:r>
              <a:rPr sz="1100" b="0" i="0">
                <a:solidFill>
                  <a:srgbClr val="000000"/>
                </a:solidFill>
                <a:latin typeface="Calibri"/>
              </a:rPr>
              <a:t>      ii)  a ninth pupil was included who scored 95% in French and 89% in German.</a:t>
            </a:r>
          </a:p>
          <a:p>
            <a:pPr algn="l"/>
            <a:r>
              <a:rPr sz="1100" b="0" i="0">
                <a:solidFill>
                  <a:srgbClr val="000000"/>
                </a:solidFill>
                <a:latin typeface="Calibri"/>
              </a:rPr>
              <a:t>The teacher collects extra data from other students in the class and finds that there are now many tied ranks.</a:t>
            </a:r>
          </a:p>
          <a:p>
            <a:pPr algn="l"/>
            <a:r>
              <a:rPr sz="1100" b="0" i="0">
                <a:solidFill>
                  <a:srgbClr val="000000"/>
                </a:solidFill>
                <a:latin typeface="Calibri"/>
              </a:rPr>
              <a:t>c)  Describe how she would now find a measure of the correlation.</a:t>
            </a:r>
          </a:p>
        </p:txBody>
      </p:sp>
      <p:sp>
        <p:nvSpPr>
          <p:cNvPr id="34" name="TextBox 33"/>
          <p:cNvSpPr txBox="1"/>
          <p:nvPr/>
        </p:nvSpPr>
        <p:spPr>
          <a:xfrm>
            <a:off x="3800000" y="3820000"/>
            <a:ext cx="350000" cy="300000"/>
          </a:xfrm>
          <a:prstGeom prst="rect">
            <a:avLst/>
          </a:prstGeom>
          <a:noFill/>
        </p:spPr>
        <p:txBody>
          <a:bodyPr wrap="square" anchor="t" lIns="45720" rIns="45720">
            <a:spAutoFit/>
          </a:bodyPr>
          <a:lstStyle/>
          <a:p>
            <a:pPr algn="l"/>
            <a:r>
              <a:rPr sz="1200" b="1" i="0">
                <a:solidFill>
                  <a:srgbClr val="000000"/>
                </a:solidFill>
                <a:latin typeface="Calibri"/>
              </a:rPr>
              <a:t>b)</a:t>
            </a:r>
          </a:p>
        </p:txBody>
      </p:sp>
      <p:sp>
        <p:nvSpPr>
          <p:cNvPr id="35" name="TextBox 34"/>
          <p:cNvSpPr txBox="1"/>
          <p:nvPr/>
        </p:nvSpPr>
        <p:spPr>
          <a:xfrm>
            <a:off x="4150000" y="3820000"/>
            <a:ext cx="4750000" cy="409250"/>
          </a:xfrm>
          <a:prstGeom prst="rect">
            <a:avLst/>
          </a:prstGeom>
          <a:noFill/>
        </p:spPr>
        <p:txBody>
          <a:bodyPr wrap="square" anchor="t" lIns="45720" rIns="45720">
            <a:spAutoFit/>
          </a:bodyPr>
          <a:lstStyle/>
          <a:p>
            <a:pPr algn="l"/>
            <a:r>
              <a:rPr sz="1100" b="0" i="0">
                <a:solidFill>
                  <a:srgbClr val="000000"/>
                </a:solidFill>
                <a:latin typeface="Calibri"/>
              </a:rPr>
              <a:t>i)   H’s German mark is still the lowest, so pupil H’s rank does not change: no effect on r</a:t>
            </a:r>
            <a:r>
              <a:rPr sz="1100" b="0" i="0" baseline="-25000">
                <a:solidFill>
                  <a:srgbClr val="000000"/>
                </a:solidFill>
                <a:latin typeface="Calibri"/>
              </a:rPr>
              <a:t>s</a:t>
            </a:r>
            <a:r>
              <a:rPr sz="1100" b="0" i="0">
                <a:solidFill>
                  <a:srgbClr val="000000"/>
                </a:solidFill>
                <a:latin typeface="Calibri"/>
              </a:rPr>
              <a:t>.</a:t>
            </a:r>
          </a:p>
        </p:txBody>
      </p:sp>
      <p:sp>
        <p:nvSpPr>
          <p:cNvPr id="36" name="TextBox 35"/>
          <p:cNvSpPr txBox="1"/>
          <p:nvPr/>
        </p:nvSpPr>
        <p:spPr>
          <a:xfrm>
            <a:off x="4150000" y="4229250"/>
            <a:ext cx="4750000" cy="583875"/>
          </a:xfrm>
          <a:prstGeom prst="rect">
            <a:avLst/>
          </a:prstGeom>
          <a:noFill/>
        </p:spPr>
        <p:txBody>
          <a:bodyPr wrap="square" anchor="t" lIns="45720" rIns="45720">
            <a:spAutoFit/>
          </a:bodyPr>
          <a:lstStyle/>
          <a:p>
            <a:pPr algn="l"/>
            <a:r>
              <a:rPr sz="1100" b="0" i="0">
                <a:solidFill>
                  <a:srgbClr val="000000"/>
                </a:solidFill>
                <a:latin typeface="Calibri"/>
              </a:rPr>
              <a:t>ii)  The new pupil has the same rank (9) in both tests, so d = 0 and Σd</a:t>
            </a:r>
            <a:r>
              <a:rPr sz="1100" b="0" i="0" baseline="30000">
                <a:solidFill>
                  <a:srgbClr val="000000"/>
                </a:solidFill>
                <a:latin typeface="Calibri"/>
              </a:rPr>
              <a:t>2</a:t>
            </a:r>
            <a:r>
              <a:rPr sz="1100" b="0" i="0">
                <a:solidFill>
                  <a:srgbClr val="000000"/>
                </a:solidFill>
                <a:latin typeface="Calibri"/>
              </a:rPr>
              <a:t> does not change. But n has increased by 1, so the denominator is bigger and r</a:t>
            </a:r>
            <a:r>
              <a:rPr sz="1100" b="0" i="0" baseline="-25000">
                <a:solidFill>
                  <a:srgbClr val="000000"/>
                </a:solidFill>
                <a:latin typeface="Calibri"/>
              </a:rPr>
              <a:t>s</a:t>
            </a:r>
            <a:r>
              <a:rPr sz="1100" b="0" i="0">
                <a:solidFill>
                  <a:srgbClr val="000000"/>
                </a:solidFill>
                <a:latin typeface="Calibri"/>
              </a:rPr>
              <a:t> will increase.</a:t>
            </a:r>
          </a:p>
        </p:txBody>
      </p:sp>
      <p:sp>
        <p:nvSpPr>
          <p:cNvPr id="37" name="TextBox 36"/>
          <p:cNvSpPr txBox="1"/>
          <p:nvPr/>
        </p:nvSpPr>
        <p:spPr>
          <a:xfrm>
            <a:off x="3800000" y="4893125"/>
            <a:ext cx="350000" cy="300000"/>
          </a:xfrm>
          <a:prstGeom prst="rect">
            <a:avLst/>
          </a:prstGeom>
          <a:noFill/>
        </p:spPr>
        <p:txBody>
          <a:bodyPr wrap="square" anchor="t" lIns="45720" rIns="45720">
            <a:spAutoFit/>
          </a:bodyPr>
          <a:lstStyle/>
          <a:p>
            <a:pPr algn="l"/>
            <a:r>
              <a:rPr sz="1200" b="1" i="0">
                <a:solidFill>
                  <a:srgbClr val="000000"/>
                </a:solidFill>
                <a:latin typeface="Calibri"/>
              </a:rPr>
              <a:t>c)</a:t>
            </a:r>
          </a:p>
        </p:txBody>
      </p:sp>
      <p:sp>
        <p:nvSpPr>
          <p:cNvPr id="38" name="TextBox 37"/>
          <p:cNvSpPr txBox="1"/>
          <p:nvPr/>
        </p:nvSpPr>
        <p:spPr>
          <a:xfrm>
            <a:off x="4150000" y="4893125"/>
            <a:ext cx="4750000" cy="583875"/>
          </a:xfrm>
          <a:prstGeom prst="rect">
            <a:avLst/>
          </a:prstGeom>
          <a:noFill/>
        </p:spPr>
        <p:txBody>
          <a:bodyPr wrap="square" anchor="t" lIns="45720" rIns="45720">
            <a:spAutoFit/>
          </a:bodyPr>
          <a:lstStyle/>
          <a:p>
            <a:pPr algn="l"/>
            <a:r>
              <a:rPr sz="1100" b="0" i="0">
                <a:solidFill>
                  <a:srgbClr val="FF0000"/>
                </a:solidFill>
                <a:latin typeface="Calibri"/>
              </a:rPr>
              <a:t>Give each tied pupil the mean of the tied ranks, then calculate the PMCC directly from the ranked data, rather than using the formula for r</a:t>
            </a:r>
            <a:r>
              <a:rPr sz="1100" b="0" i="0" baseline="-25000">
                <a:solidFill>
                  <a:srgbClr val="FF0000"/>
                </a:solidFill>
                <a:latin typeface="Calibri"/>
              </a:rPr>
              <a:t>s</a:t>
            </a:r>
            <a:r>
              <a:rPr sz="1100" b="0" i="0">
                <a:solidFill>
                  <a:srgbClr val="FF0000"/>
                </a:solidFill>
                <a:latin typeface="Calibri"/>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