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Correlation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Statistics 2 Chapter 2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2A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The Product Moment Correlation Coefficient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2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 PMCC measures the linear correlation between two variables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It takes values between −1 and 1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1: perfect positive linear correlation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−1: perfect negative linear correlation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 product moment correlation coefficient, r, is given by</a:t>
            </a:r>
          </a:p>
        </p:txBody>
      </p:sp>
      <p:pic>
        <p:nvPicPr>
          <p:cNvPr id="5" name="Picture 4" descr="16fc93d290a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0000" y="3700000"/>
            <a:ext cx="1167384" cy="609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0000" y="4600000"/>
            <a:ext cx="3300000" cy="1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(given in the formulae booklet)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You can also find r from raw data on your calculator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1000000"/>
            <a:ext cx="3400000" cy="19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The number of vehicles, x millions, and the number of accidents, y thousands, in 15 different countries were recorded. The following summary statistics were calculated and a scatter graph of the data is given to the right: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Σx = 176.9   Σy = 679   Σx</a:t>
            </a:r>
            <a:r>
              <a:rPr sz="10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000" b="0" i="0">
                <a:solidFill>
                  <a:srgbClr val="000000"/>
                </a:solidFill>
                <a:latin typeface="Calibri"/>
              </a:rPr>
              <a:t> = 2576.47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Σy</a:t>
            </a:r>
            <a:r>
              <a:rPr sz="10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000" b="0" i="0">
                <a:solidFill>
                  <a:srgbClr val="000000"/>
                </a:solidFill>
                <a:latin typeface="Calibri"/>
              </a:rPr>
              <a:t> = 39 771   Σxy = 9915.3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a)  Calculate the product moment correlation coefficient between x and y.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b)  With reference to your answer to part a and the scatter graph, comment on the suitability of a linear regression model for these data.</a:t>
            </a:r>
          </a:p>
        </p:txBody>
      </p:sp>
      <p:pic>
        <p:nvPicPr>
          <p:cNvPr id="8" name="Picture 7" descr="ex1_scatt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0000" y="1000000"/>
            <a:ext cx="1605522" cy="1550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800000" y="3110000"/>
            <a:ext cx="3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a)</a:t>
            </a:r>
          </a:p>
        </p:txBody>
      </p:sp>
      <p:pic>
        <p:nvPicPr>
          <p:cNvPr id="10" name="Picture 9" descr="6133ed0c2c3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0000" y="3050000"/>
            <a:ext cx="3413760" cy="432816"/>
          </a:xfrm>
          <a:prstGeom prst="rect">
            <a:avLst/>
          </a:prstGeom>
        </p:spPr>
      </p:pic>
      <p:pic>
        <p:nvPicPr>
          <p:cNvPr id="11" name="Picture 10" descr="40f3e8f6cd2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0000" y="3532816"/>
            <a:ext cx="3212592" cy="432816"/>
          </a:xfrm>
          <a:prstGeom prst="rect">
            <a:avLst/>
          </a:prstGeom>
        </p:spPr>
      </p:pic>
      <p:pic>
        <p:nvPicPr>
          <p:cNvPr id="12" name="Picture 11" descr="a7440808b396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0000" y="4015632"/>
            <a:ext cx="3849624" cy="432816"/>
          </a:xfrm>
          <a:prstGeom prst="rect">
            <a:avLst/>
          </a:prstGeom>
        </p:spPr>
      </p:pic>
      <p:pic>
        <p:nvPicPr>
          <p:cNvPr id="13" name="Picture 12" descr="ffa606c0e4c0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0000" y="4498448"/>
            <a:ext cx="3425952" cy="4663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The Product Moment Correlation Coefficient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Interpreting r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r = 0.906 is close to 1: strong positive linear correlation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greater the number of vehicles, the higher the number of accidents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Use both the value of r and the shape of the scatter graph when you comment on a linear model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3400000" cy="19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The number of vehicles, x millions, and the number of accidents, y thousands, in 15 different countries were recorded. The following summary statistics were calculated and a scatter graph of the data is given to the right: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Σx = 176.9   Σy = 679   Σx</a:t>
            </a:r>
            <a:r>
              <a:rPr sz="10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000" b="0" i="0">
                <a:solidFill>
                  <a:srgbClr val="000000"/>
                </a:solidFill>
                <a:latin typeface="Calibri"/>
              </a:rPr>
              <a:t> = 2576.47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Σy</a:t>
            </a:r>
            <a:r>
              <a:rPr sz="10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000" b="0" i="0">
                <a:solidFill>
                  <a:srgbClr val="000000"/>
                </a:solidFill>
                <a:latin typeface="Calibri"/>
              </a:rPr>
              <a:t> = 39 771   Σxy = 9915.3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a)  Calculate the product moment correlation coefficient between x and y.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b)  With reference to your answer to part a and the scatter graph, comment on the suitability of a linear regression model for these data.</a:t>
            </a:r>
          </a:p>
        </p:txBody>
      </p:sp>
      <p:pic>
        <p:nvPicPr>
          <p:cNvPr id="6" name="Picture 5" descr="ex1_scatt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0000" y="1000000"/>
            <a:ext cx="1605522" cy="155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00000" y="3100000"/>
            <a:ext cx="51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From part a, r = 0.906 (3 s.f.)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3430000"/>
            <a:ext cx="3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b)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50000" y="3430000"/>
            <a:ext cx="4500000" cy="822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From the scatter graph, the data appear to be linearly distributed, and the correlation coefficient calculated in part a is close to 1, so a linear regression model appears suitable for these data.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The Product Moment Correlation Coefficient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Coding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As long as the coding is linear, the PMCC is unaffected by coding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Linear coding is just a change of scale on the axes of a scatter graph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Problem-solving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Substitute the code into the formula for 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yy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Take out a factor of 1/20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1/400 from each term to leave the formula for 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mm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1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Data are collected on the amount of dietary supplement, d grams, given to a sample of 8 cows and their milk yield, m litres. The data were coded using x = d/2 − 6 and y = m/20. The following summary statistics were obtained: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Σd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4592     S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dm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90.6     Σx = 44     S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yy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0.05915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Use the formula for S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yy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to show that S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mm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23.66.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Find the value of the product moment correlation coefficient between d and m.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2700000"/>
            <a:ext cx="3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a)</a:t>
            </a:r>
          </a:p>
        </p:txBody>
      </p:sp>
      <p:pic>
        <p:nvPicPr>
          <p:cNvPr id="7" name="Picture 6" descr="d2fd0466218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0000" y="2550000"/>
            <a:ext cx="2066543" cy="566928"/>
          </a:xfrm>
          <a:prstGeom prst="rect">
            <a:avLst/>
          </a:prstGeom>
        </p:spPr>
      </p:pic>
      <p:pic>
        <p:nvPicPr>
          <p:cNvPr id="8" name="Picture 7" descr="c787b4d8f16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0000" y="3166928"/>
            <a:ext cx="2606040" cy="573024"/>
          </a:xfrm>
          <a:prstGeom prst="rect">
            <a:avLst/>
          </a:prstGeom>
        </p:spPr>
      </p:pic>
      <p:pic>
        <p:nvPicPr>
          <p:cNvPr id="9" name="Picture 8" descr="a1ab13227c8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0000" y="3789952"/>
            <a:ext cx="2770632" cy="46634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150000" y="4306296"/>
            <a:ext cx="475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Hence S</a:t>
            </a:r>
            <a:r>
              <a:rPr sz="1200" b="1" i="0" baseline="-25000">
                <a:solidFill>
                  <a:srgbClr val="FF0000"/>
                </a:solidFill>
                <a:latin typeface="Calibri"/>
              </a:rPr>
              <a:t>mm</a:t>
            </a:r>
            <a:r>
              <a:rPr sz="1200" b="1" i="0">
                <a:solidFill>
                  <a:srgbClr val="FF0000"/>
                </a:solidFill>
                <a:latin typeface="Calibri"/>
              </a:rPr>
              <a:t> = 0.05915 × 400 = 23.66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The Product Moment Correlation Coefficient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3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Find the missing summary statistic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Substitute the code into Σx and rearrange to find Σd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Then find 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dd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using the standard formula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Now 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dd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, 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mm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and 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dm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are all known, so use the PMCC formula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1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Data are collected on the amount of dietary supplement, d grams, given to a sample of 8 cows and their milk yield, m litres. The data were coded using x = d/2 − 6 and y = m/20. The following summary statistics were obtained: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Σd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4592     S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dm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90.6     Σx = 44     S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yy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0.05915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Use the formula for S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yy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to show that S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mm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23.66.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Find the value of the product moment correlation coefficient between d and m.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2700000"/>
            <a:ext cx="3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b)</a:t>
            </a:r>
          </a:p>
        </p:txBody>
      </p:sp>
      <p:pic>
        <p:nvPicPr>
          <p:cNvPr id="7" name="Picture 6" descr="086ec15a836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0000" y="2550000"/>
            <a:ext cx="3075432" cy="381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150000" y="2981000"/>
            <a:ext cx="475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Hence Σd = 184</a:t>
            </a:r>
          </a:p>
        </p:txBody>
      </p:sp>
      <p:pic>
        <p:nvPicPr>
          <p:cNvPr id="9" name="Picture 8" descr="1a242d34af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0000" y="3311000"/>
            <a:ext cx="1770888" cy="414528"/>
          </a:xfrm>
          <a:prstGeom prst="rect">
            <a:avLst/>
          </a:prstGeom>
        </p:spPr>
      </p:pic>
      <p:pic>
        <p:nvPicPr>
          <p:cNvPr id="10" name="Picture 9" descr="beb58a9faac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0000" y="3775528"/>
            <a:ext cx="2487168" cy="4297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