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Linear Regression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2 Chapter 1</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1A/B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Least Squares Linear Regression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900000"/>
          </a:xfrm>
          <a:prstGeom prst="rect">
            <a:avLst/>
          </a:prstGeom>
          <a:noFill/>
        </p:spPr>
        <p:txBody>
          <a:bodyPr wrap="square" anchor="t" lIns="45720" rIns="45720">
            <a:spAutoFit/>
          </a:bodyPr>
          <a:lstStyle/>
          <a:p>
            <a:pPr algn="ctr"/>
            <a:r>
              <a:rPr sz="1200" b="1" i="0">
                <a:solidFill>
                  <a:srgbClr val="000000"/>
                </a:solidFill>
                <a:latin typeface="Calibri"/>
              </a:rPr>
              <a:t>The regression line of y on x is</a:t>
            </a:r>
          </a:p>
          <a:p>
            <a:pPr algn="ctr"/>
            <a:r>
              <a:rPr sz="1200" b="0" i="0">
                <a:solidFill>
                  <a:srgbClr val="000000"/>
                </a:solidFill>
                <a:latin typeface="Calibri"/>
              </a:rPr>
              <a:t>y = a + bx</a:t>
            </a:r>
          </a:p>
          <a:p>
            <a:pPr algn="ctr"/>
            <a:r>
              <a:rPr sz="1200" b="0" i="0">
                <a:solidFill>
                  <a:srgbClr val="000000"/>
                </a:solidFill>
                <a:latin typeface="Calibri"/>
              </a:rPr>
              <a:t>where</a:t>
            </a:r>
          </a:p>
        </p:txBody>
      </p:sp>
      <p:pic>
        <p:nvPicPr>
          <p:cNvPr id="5" name="Picture 4" descr="0ed2013982e1.png"/>
          <p:cNvPicPr>
            <a:picLocks noChangeAspect="1"/>
          </p:cNvPicPr>
          <p:nvPr/>
        </p:nvPicPr>
        <p:blipFill>
          <a:blip r:embed="rId2"/>
          <a:stretch>
            <a:fillRect/>
          </a:stretch>
        </p:blipFill>
        <p:spPr>
          <a:xfrm>
            <a:off x="800000" y="1900000"/>
            <a:ext cx="1740408" cy="451104"/>
          </a:xfrm>
          <a:prstGeom prst="rect">
            <a:avLst/>
          </a:prstGeom>
        </p:spPr>
      </p:pic>
      <p:sp>
        <p:nvSpPr>
          <p:cNvPr id="6" name="TextBox 5"/>
          <p:cNvSpPr txBox="1"/>
          <p:nvPr/>
        </p:nvSpPr>
        <p:spPr>
          <a:xfrm>
            <a:off x="300000" y="2650000"/>
            <a:ext cx="3300000" cy="1300000"/>
          </a:xfrm>
          <a:prstGeom prst="rect">
            <a:avLst/>
          </a:prstGeom>
          <a:noFill/>
        </p:spPr>
        <p:txBody>
          <a:bodyPr wrap="square" anchor="t" lIns="45720" rIns="45720">
            <a:spAutoFit/>
          </a:bodyPr>
          <a:lstStyle/>
          <a:p>
            <a:pPr algn="ctr"/>
            <a:r>
              <a:rPr sz="1200" b="0" i="0">
                <a:solidFill>
                  <a:srgbClr val="000000"/>
                </a:solidFill>
                <a:latin typeface="Calibri"/>
              </a:rPr>
              <a:t>Use it to predict values of the response (dependent) variable y from the explanatory (independent) variable x</a:t>
            </a:r>
          </a:p>
          <a:p>
            <a:pPr algn="ctr"/>
            <a:r>
              <a:rPr sz="1200" b="0" i="0">
                <a:solidFill>
                  <a:srgbClr val="000000"/>
                </a:solidFill>
                <a:latin typeface="Calibri"/>
              </a:rPr>
              <a:t/>
            </a:r>
          </a:p>
          <a:p>
            <a:pPr algn="ctr"/>
            <a:r>
              <a:rPr sz="1200" b="1" i="0">
                <a:solidFill>
                  <a:srgbClr val="000000"/>
                </a:solidFill>
                <a:latin typeface="Calibri"/>
              </a:rPr>
              <a:t>Summary statistics</a:t>
            </a:r>
          </a:p>
        </p:txBody>
      </p:sp>
      <p:pic>
        <p:nvPicPr>
          <p:cNvPr id="7" name="Picture 6" descr="ef00cb415e78.png"/>
          <p:cNvPicPr>
            <a:picLocks noChangeAspect="1"/>
          </p:cNvPicPr>
          <p:nvPr/>
        </p:nvPicPr>
        <p:blipFill>
          <a:blip r:embed="rId3"/>
          <a:stretch>
            <a:fillRect/>
          </a:stretch>
        </p:blipFill>
        <p:spPr>
          <a:xfrm>
            <a:off x="700000" y="4000000"/>
            <a:ext cx="1642872" cy="463296"/>
          </a:xfrm>
          <a:prstGeom prst="rect">
            <a:avLst/>
          </a:prstGeom>
        </p:spPr>
      </p:pic>
      <p:pic>
        <p:nvPicPr>
          <p:cNvPr id="8" name="Picture 7" descr="44c7a98f80fe.png"/>
          <p:cNvPicPr>
            <a:picLocks noChangeAspect="1"/>
          </p:cNvPicPr>
          <p:nvPr/>
        </p:nvPicPr>
        <p:blipFill>
          <a:blip r:embed="rId4"/>
          <a:stretch>
            <a:fillRect/>
          </a:stretch>
        </p:blipFill>
        <p:spPr>
          <a:xfrm>
            <a:off x="700000" y="4650000"/>
            <a:ext cx="1746504" cy="463296"/>
          </a:xfrm>
          <a:prstGeom prst="rect">
            <a:avLst/>
          </a:prstGeom>
        </p:spPr>
      </p:pic>
      <p:pic>
        <p:nvPicPr>
          <p:cNvPr id="9" name="Picture 8" descr="1cc18625778d.png"/>
          <p:cNvPicPr>
            <a:picLocks noChangeAspect="1"/>
          </p:cNvPicPr>
          <p:nvPr/>
        </p:nvPicPr>
        <p:blipFill>
          <a:blip r:embed="rId5"/>
          <a:stretch>
            <a:fillRect/>
          </a:stretch>
        </p:blipFill>
        <p:spPr>
          <a:xfrm>
            <a:off x="700000" y="5300000"/>
            <a:ext cx="1597152" cy="463296"/>
          </a:xfrm>
          <a:prstGeom prst="rect">
            <a:avLst/>
          </a:prstGeom>
        </p:spPr>
      </p:pic>
      <p:sp>
        <p:nvSpPr>
          <p:cNvPr id="10" name="TextBox 9"/>
          <p:cNvSpPr txBox="1"/>
          <p:nvPr/>
        </p:nvSpPr>
        <p:spPr>
          <a:xfrm>
            <a:off x="3800000" y="1000000"/>
            <a:ext cx="5100000" cy="420000"/>
          </a:xfrm>
          <a:prstGeom prst="rect">
            <a:avLst/>
          </a:prstGeom>
          <a:noFill/>
        </p:spPr>
        <p:txBody>
          <a:bodyPr wrap="square" anchor="t" lIns="45720" rIns="45720">
            <a:spAutoFit/>
          </a:bodyPr>
          <a:lstStyle/>
          <a:p>
            <a:pPr algn="l"/>
            <a:r>
              <a:rPr sz="1100" b="0" i="0">
                <a:solidFill>
                  <a:srgbClr val="000000"/>
                </a:solidFill>
                <a:latin typeface="Calibri"/>
              </a:rPr>
              <a:t>The results from an experiment in which different masses were placed on a spring and the resulting length of the spring measured, are shown below.</a:t>
            </a:r>
          </a:p>
        </p:txBody>
      </p:sp>
      <p:sp>
        <p:nvSpPr>
          <p:cNvPr id="11" name="Rectangle 10"/>
          <p:cNvSpPr/>
          <p:nvPr/>
        </p:nvSpPr>
        <p:spPr>
          <a:xfrm>
            <a:off x="3850000" y="143000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Mass, x (kg)</a:t>
            </a:r>
          </a:p>
        </p:txBody>
      </p:sp>
      <p:sp>
        <p:nvSpPr>
          <p:cNvPr id="12" name="Rectangle 11"/>
          <p:cNvSpPr/>
          <p:nvPr/>
        </p:nvSpPr>
        <p:spPr>
          <a:xfrm>
            <a:off x="515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13" name="Rectangle 12"/>
          <p:cNvSpPr/>
          <p:nvPr/>
        </p:nvSpPr>
        <p:spPr>
          <a:xfrm>
            <a:off x="567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14" name="Rectangle 13"/>
          <p:cNvSpPr/>
          <p:nvPr/>
        </p:nvSpPr>
        <p:spPr>
          <a:xfrm>
            <a:off x="619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a:t>
            </a:r>
          </a:p>
        </p:txBody>
      </p:sp>
      <p:sp>
        <p:nvSpPr>
          <p:cNvPr id="15" name="Rectangle 14"/>
          <p:cNvSpPr/>
          <p:nvPr/>
        </p:nvSpPr>
        <p:spPr>
          <a:xfrm>
            <a:off x="671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80</a:t>
            </a:r>
          </a:p>
        </p:txBody>
      </p:sp>
      <p:sp>
        <p:nvSpPr>
          <p:cNvPr id="16" name="Rectangle 15"/>
          <p:cNvSpPr/>
          <p:nvPr/>
        </p:nvSpPr>
        <p:spPr>
          <a:xfrm>
            <a:off x="723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a:t>
            </a:r>
          </a:p>
        </p:txBody>
      </p:sp>
      <p:sp>
        <p:nvSpPr>
          <p:cNvPr id="17" name="Rectangle 16"/>
          <p:cNvSpPr/>
          <p:nvPr/>
        </p:nvSpPr>
        <p:spPr>
          <a:xfrm>
            <a:off x="3850000" y="167000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Length, y (cm)</a:t>
            </a:r>
          </a:p>
        </p:txBody>
      </p:sp>
      <p:sp>
        <p:nvSpPr>
          <p:cNvPr id="18" name="Rectangle 17"/>
          <p:cNvSpPr/>
          <p:nvPr/>
        </p:nvSpPr>
        <p:spPr>
          <a:xfrm>
            <a:off x="515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48</a:t>
            </a:r>
          </a:p>
        </p:txBody>
      </p:sp>
      <p:sp>
        <p:nvSpPr>
          <p:cNvPr id="19" name="Rectangle 18"/>
          <p:cNvSpPr/>
          <p:nvPr/>
        </p:nvSpPr>
        <p:spPr>
          <a:xfrm>
            <a:off x="567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55.1</a:t>
            </a:r>
          </a:p>
        </p:txBody>
      </p:sp>
      <p:sp>
        <p:nvSpPr>
          <p:cNvPr id="20" name="Rectangle 19"/>
          <p:cNvSpPr/>
          <p:nvPr/>
        </p:nvSpPr>
        <p:spPr>
          <a:xfrm>
            <a:off x="619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56.3</a:t>
            </a:r>
          </a:p>
        </p:txBody>
      </p:sp>
      <p:sp>
        <p:nvSpPr>
          <p:cNvPr id="21" name="Rectangle 20"/>
          <p:cNvSpPr/>
          <p:nvPr/>
        </p:nvSpPr>
        <p:spPr>
          <a:xfrm>
            <a:off x="671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61.2</a:t>
            </a:r>
          </a:p>
        </p:txBody>
      </p:sp>
      <p:sp>
        <p:nvSpPr>
          <p:cNvPr id="22" name="Rectangle 21"/>
          <p:cNvSpPr/>
          <p:nvPr/>
        </p:nvSpPr>
        <p:spPr>
          <a:xfrm>
            <a:off x="723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68</a:t>
            </a:r>
          </a:p>
        </p:txBody>
      </p:sp>
      <p:sp>
        <p:nvSpPr>
          <p:cNvPr id="23" name="TextBox 22"/>
          <p:cNvSpPr txBox="1"/>
          <p:nvPr/>
        </p:nvSpPr>
        <p:spPr>
          <a:xfrm>
            <a:off x="3800000" y="1930000"/>
            <a:ext cx="5100000" cy="750000"/>
          </a:xfrm>
          <a:prstGeom prst="rect">
            <a:avLst/>
          </a:prstGeom>
          <a:noFill/>
        </p:spPr>
        <p:txBody>
          <a:bodyPr wrap="square" anchor="t" lIns="45720" rIns="45720">
            <a:spAutoFit/>
          </a:bodyPr>
          <a:lstStyle/>
          <a:p>
            <a:pPr algn="l"/>
            <a:r>
              <a:rPr sz="1100" b="0" i="0">
                <a:solidFill>
                  <a:srgbClr val="000000"/>
                </a:solidFill>
                <a:latin typeface="Calibri"/>
              </a:rPr>
              <a:t>a)  Calculate S</a:t>
            </a:r>
            <a:r>
              <a:rPr sz="1100" b="0" i="0" baseline="-25000">
                <a:solidFill>
                  <a:srgbClr val="000000"/>
                </a:solidFill>
                <a:latin typeface="Calibri"/>
              </a:rPr>
              <a:t>xx</a:t>
            </a:r>
            <a:r>
              <a:rPr sz="1100" b="0" i="0">
                <a:solidFill>
                  <a:srgbClr val="000000"/>
                </a:solidFill>
                <a:latin typeface="Calibri"/>
              </a:rPr>
              <a:t> and S</a:t>
            </a:r>
            <a:r>
              <a:rPr sz="1100" b="0" i="0" baseline="-25000">
                <a:solidFill>
                  <a:srgbClr val="000000"/>
                </a:solidFill>
                <a:latin typeface="Calibri"/>
              </a:rPr>
              <a:t>xy</a:t>
            </a:r>
            <a:r>
              <a:rPr sz="1100" b="0" i="0">
                <a:solidFill>
                  <a:srgbClr val="000000"/>
                </a:solidFill>
                <a:latin typeface="Calibri"/>
              </a:rPr>
              <a:t>.</a:t>
            </a:r>
          </a:p>
          <a:p>
            <a:pPr algn="l"/>
            <a:r>
              <a:rPr sz="1100" b="0" i="0">
                <a:solidFill>
                  <a:srgbClr val="000000"/>
                </a:solidFill>
                <a:latin typeface="Calibri"/>
              </a:rPr>
              <a:t>      (You may use Σx = 300, Σx</a:t>
            </a:r>
            <a:r>
              <a:rPr sz="1100" b="0" i="0" baseline="30000">
                <a:solidFill>
                  <a:srgbClr val="000000"/>
                </a:solidFill>
                <a:latin typeface="Calibri"/>
              </a:rPr>
              <a:t>2</a:t>
            </a:r>
            <a:r>
              <a:rPr sz="1100" b="0" i="0">
                <a:solidFill>
                  <a:srgbClr val="000000"/>
                </a:solidFill>
                <a:latin typeface="Calibri"/>
              </a:rPr>
              <a:t> = 22 000, x̄ = 60, Σxy = 18 238, Σy</a:t>
            </a:r>
            <a:r>
              <a:rPr sz="1100" b="0" i="0" baseline="30000">
                <a:solidFill>
                  <a:srgbClr val="000000"/>
                </a:solidFill>
                <a:latin typeface="Calibri"/>
              </a:rPr>
              <a:t>2</a:t>
            </a:r>
            <a:r>
              <a:rPr sz="1100" b="0" i="0">
                <a:solidFill>
                  <a:srgbClr val="000000"/>
                </a:solidFill>
                <a:latin typeface="Calibri"/>
              </a:rPr>
              <a:t> = 16 879.14, Σy = 288.6, ȳ = 57.72)</a:t>
            </a:r>
          </a:p>
          <a:p>
            <a:pPr algn="l"/>
            <a:r>
              <a:rPr sz="1100" b="0" i="0">
                <a:solidFill>
                  <a:srgbClr val="000000"/>
                </a:solidFill>
                <a:latin typeface="Calibri"/>
              </a:rPr>
              <a:t>b)  Calculate the regression line of y on x.</a:t>
            </a:r>
          </a:p>
        </p:txBody>
      </p:sp>
      <p:sp>
        <p:nvSpPr>
          <p:cNvPr id="24" name="TextBox 23"/>
          <p:cNvSpPr txBox="1"/>
          <p:nvPr/>
        </p:nvSpPr>
        <p:spPr>
          <a:xfrm>
            <a:off x="3800000" y="2810000"/>
            <a:ext cx="350000" cy="300000"/>
          </a:xfrm>
          <a:prstGeom prst="rect">
            <a:avLst/>
          </a:prstGeom>
          <a:noFill/>
        </p:spPr>
        <p:txBody>
          <a:bodyPr wrap="square" anchor="t" lIns="45720" rIns="45720">
            <a:spAutoFit/>
          </a:bodyPr>
          <a:lstStyle/>
          <a:p>
            <a:pPr algn="l"/>
            <a:r>
              <a:rPr sz="1200" b="1" i="0">
                <a:solidFill>
                  <a:srgbClr val="000000"/>
                </a:solidFill>
                <a:latin typeface="Calibri"/>
              </a:rPr>
              <a:t>a)</a:t>
            </a:r>
          </a:p>
        </p:txBody>
      </p:sp>
      <p:pic>
        <p:nvPicPr>
          <p:cNvPr id="25" name="Picture 24" descr="b784ef0fea75.png"/>
          <p:cNvPicPr>
            <a:picLocks noChangeAspect="1"/>
          </p:cNvPicPr>
          <p:nvPr/>
        </p:nvPicPr>
        <p:blipFill>
          <a:blip r:embed="rId6"/>
          <a:stretch>
            <a:fillRect/>
          </a:stretch>
        </p:blipFill>
        <p:spPr>
          <a:xfrm>
            <a:off x="4150000" y="2750000"/>
            <a:ext cx="3060192" cy="432816"/>
          </a:xfrm>
          <a:prstGeom prst="rect">
            <a:avLst/>
          </a:prstGeom>
        </p:spPr>
      </p:pic>
      <p:pic>
        <p:nvPicPr>
          <p:cNvPr id="26" name="Picture 25" descr="855d7d39b641.png"/>
          <p:cNvPicPr>
            <a:picLocks noChangeAspect="1"/>
          </p:cNvPicPr>
          <p:nvPr/>
        </p:nvPicPr>
        <p:blipFill>
          <a:blip r:embed="rId7"/>
          <a:stretch>
            <a:fillRect/>
          </a:stretch>
        </p:blipFill>
        <p:spPr>
          <a:xfrm>
            <a:off x="4150000" y="3232816"/>
            <a:ext cx="3535680" cy="432816"/>
          </a:xfrm>
          <a:prstGeom prst="rect">
            <a:avLst/>
          </a:prstGeom>
        </p:spPr>
      </p:pic>
      <p:sp>
        <p:nvSpPr>
          <p:cNvPr id="27" name="TextBox 26"/>
          <p:cNvSpPr txBox="1"/>
          <p:nvPr/>
        </p:nvSpPr>
        <p:spPr>
          <a:xfrm>
            <a:off x="3800000" y="3835632"/>
            <a:ext cx="350000" cy="300000"/>
          </a:xfrm>
          <a:prstGeom prst="rect">
            <a:avLst/>
          </a:prstGeom>
          <a:noFill/>
        </p:spPr>
        <p:txBody>
          <a:bodyPr wrap="square" anchor="t" lIns="45720" rIns="45720">
            <a:spAutoFit/>
          </a:bodyPr>
          <a:lstStyle/>
          <a:p>
            <a:pPr algn="l"/>
            <a:r>
              <a:rPr sz="1200" b="1" i="0">
                <a:solidFill>
                  <a:srgbClr val="000000"/>
                </a:solidFill>
                <a:latin typeface="Calibri"/>
              </a:rPr>
              <a:t>b)</a:t>
            </a:r>
          </a:p>
        </p:txBody>
      </p:sp>
      <p:pic>
        <p:nvPicPr>
          <p:cNvPr id="28" name="Picture 27" descr="6dd2796e2335.png"/>
          <p:cNvPicPr>
            <a:picLocks noChangeAspect="1"/>
          </p:cNvPicPr>
          <p:nvPr/>
        </p:nvPicPr>
        <p:blipFill>
          <a:blip r:embed="rId8"/>
          <a:stretch>
            <a:fillRect/>
          </a:stretch>
        </p:blipFill>
        <p:spPr>
          <a:xfrm>
            <a:off x="4150000" y="3775632"/>
            <a:ext cx="1630680" cy="393192"/>
          </a:xfrm>
          <a:prstGeom prst="rect">
            <a:avLst/>
          </a:prstGeom>
        </p:spPr>
      </p:pic>
      <p:pic>
        <p:nvPicPr>
          <p:cNvPr id="29" name="Picture 28" descr="37ce8d18ae87.png"/>
          <p:cNvPicPr>
            <a:picLocks noChangeAspect="1"/>
          </p:cNvPicPr>
          <p:nvPr/>
        </p:nvPicPr>
        <p:blipFill>
          <a:blip r:embed="rId9"/>
          <a:stretch>
            <a:fillRect/>
          </a:stretch>
        </p:blipFill>
        <p:spPr>
          <a:xfrm>
            <a:off x="4150000" y="4218824"/>
            <a:ext cx="2691384" cy="219456"/>
          </a:xfrm>
          <a:prstGeom prst="rect">
            <a:avLst/>
          </a:prstGeom>
        </p:spPr>
      </p:pic>
      <p:sp>
        <p:nvSpPr>
          <p:cNvPr id="30" name="TextBox 29"/>
          <p:cNvSpPr txBox="1"/>
          <p:nvPr/>
        </p:nvSpPr>
        <p:spPr>
          <a:xfrm>
            <a:off x="4150000" y="4488280"/>
            <a:ext cx="4750000" cy="320000"/>
          </a:xfrm>
          <a:prstGeom prst="rect">
            <a:avLst/>
          </a:prstGeom>
          <a:noFill/>
        </p:spPr>
        <p:txBody>
          <a:bodyPr wrap="square" anchor="t" lIns="45720" rIns="45720">
            <a:spAutoFit/>
          </a:bodyPr>
          <a:lstStyle/>
          <a:p>
            <a:pPr algn="l"/>
            <a:r>
              <a:rPr sz="1400" b="1" i="0">
                <a:solidFill>
                  <a:srgbClr val="FF0000"/>
                </a:solidFill>
                <a:latin typeface="Calibri"/>
              </a:rPr>
              <a:t>y = 43.9 + 0.2305x</a:t>
            </a:r>
          </a:p>
        </p:txBody>
      </p:sp>
      <p:sp>
        <p:nvSpPr>
          <p:cNvPr id="31" name="Right Brace 30"/>
          <p:cNvSpPr/>
          <p:nvPr/>
        </p:nvSpPr>
        <p:spPr>
          <a:xfrm>
            <a:off x="6400000" y="4488280"/>
            <a:ext cx="90000" cy="32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510000" y="4468280"/>
            <a:ext cx="1900000" cy="360000"/>
          </a:xfrm>
          <a:prstGeom prst="rect">
            <a:avLst/>
          </a:prstGeom>
          <a:noFill/>
        </p:spPr>
        <p:txBody>
          <a:bodyPr wrap="square" anchor="ctr" lIns="45720" rIns="45720">
            <a:spAutoFit/>
          </a:bodyPr>
          <a:lstStyle/>
          <a:p>
            <a:pPr algn="l"/>
            <a:r>
              <a:rPr sz="900" b="0" i="0">
                <a:solidFill>
                  <a:srgbClr val="FF0000"/>
                </a:solidFill>
                <a:latin typeface="Calibri"/>
              </a:rPr>
              <a:t>Always finish by writing the equation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0" grpId="0" animBg="1"/>
      <p:bldP spid="31" grpId="0" animBg="1"/>
      <p:bldP spid="32"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Least Squares Linear Regression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4000000"/>
          </a:xfrm>
          <a:prstGeom prst="rect">
            <a:avLst/>
          </a:prstGeom>
          <a:noFill/>
        </p:spPr>
        <p:txBody>
          <a:bodyPr wrap="square" anchor="t" lIns="45720" rIns="45720">
            <a:spAutoFit/>
          </a:bodyPr>
          <a:lstStyle/>
          <a:p>
            <a:pPr algn="ctr"/>
            <a:r>
              <a:rPr sz="1200" b="1" i="0">
                <a:solidFill>
                  <a:srgbClr val="000000"/>
                </a:solidFill>
                <a:latin typeface="Calibri"/>
              </a:rPr>
              <a:t>Making predictions</a:t>
            </a:r>
          </a:p>
          <a:p>
            <a:pPr algn="ctr"/>
            <a:r>
              <a:rPr sz="1200" b="0" i="0">
                <a:solidFill>
                  <a:srgbClr val="000000"/>
                </a:solidFill>
                <a:latin typeface="Calibri"/>
              </a:rPr>
              <a:t/>
            </a:r>
          </a:p>
          <a:p>
            <a:pPr algn="ctr"/>
            <a:r>
              <a:rPr sz="1200" b="0" i="0">
                <a:solidFill>
                  <a:srgbClr val="000000"/>
                </a:solidFill>
                <a:latin typeface="Calibri"/>
              </a:rPr>
              <a:t>Substitute the value of x into the regression equation</a:t>
            </a:r>
          </a:p>
          <a:p>
            <a:pPr algn="ctr"/>
            <a:r>
              <a:rPr sz="1200" b="0" i="0">
                <a:solidFill>
                  <a:srgbClr val="000000"/>
                </a:solidFill>
                <a:latin typeface="Calibri"/>
              </a:rPr>
              <a:t/>
            </a:r>
          </a:p>
          <a:p>
            <a:pPr algn="ctr"/>
            <a:r>
              <a:rPr sz="1200" b="1" i="0">
                <a:solidFill>
                  <a:srgbClr val="000000"/>
                </a:solidFill>
                <a:latin typeface="Calibri"/>
              </a:rPr>
              <a:t>Interpolation</a:t>
            </a:r>
          </a:p>
          <a:p>
            <a:pPr algn="ctr"/>
            <a:r>
              <a:rPr sz="1200" b="0" i="0">
                <a:solidFill>
                  <a:srgbClr val="000000"/>
                </a:solidFill>
                <a:latin typeface="Calibri"/>
              </a:rPr>
              <a:t>Predicting within the range of the data: reliable</a:t>
            </a:r>
          </a:p>
          <a:p>
            <a:pPr algn="ctr"/>
            <a:r>
              <a:rPr sz="1200" b="0" i="0">
                <a:solidFill>
                  <a:srgbClr val="000000"/>
                </a:solidFill>
                <a:latin typeface="Calibri"/>
              </a:rPr>
              <a:t/>
            </a:r>
          </a:p>
          <a:p>
            <a:pPr algn="ctr"/>
            <a:r>
              <a:rPr sz="1200" b="1" i="0">
                <a:solidFill>
                  <a:srgbClr val="000000"/>
                </a:solidFill>
                <a:latin typeface="Calibri"/>
              </a:rPr>
              <a:t>Extrapolation</a:t>
            </a:r>
          </a:p>
          <a:p>
            <a:pPr algn="ctr"/>
            <a:r>
              <a:rPr sz="1200" b="0" i="0">
                <a:solidFill>
                  <a:srgbClr val="000000"/>
                </a:solidFill>
                <a:latin typeface="Calibri"/>
              </a:rPr>
              <a:t>Predicting outside the range of the data: less reliable</a:t>
            </a:r>
          </a:p>
        </p:txBody>
      </p:sp>
      <p:sp>
        <p:nvSpPr>
          <p:cNvPr id="5" name="TextBox 4"/>
          <p:cNvSpPr txBox="1"/>
          <p:nvPr/>
        </p:nvSpPr>
        <p:spPr>
          <a:xfrm>
            <a:off x="3800000" y="1000000"/>
            <a:ext cx="5100000" cy="420000"/>
          </a:xfrm>
          <a:prstGeom prst="rect">
            <a:avLst/>
          </a:prstGeom>
          <a:noFill/>
        </p:spPr>
        <p:txBody>
          <a:bodyPr wrap="square" anchor="t" lIns="45720" rIns="45720">
            <a:spAutoFit/>
          </a:bodyPr>
          <a:lstStyle/>
          <a:p>
            <a:pPr algn="l"/>
            <a:r>
              <a:rPr sz="1100" b="0" i="0">
                <a:solidFill>
                  <a:srgbClr val="000000"/>
                </a:solidFill>
                <a:latin typeface="Calibri"/>
              </a:rPr>
              <a:t>The results from an experiment in which different masses were placed on a spring and the resulting length of the spring measured, are shown below.</a:t>
            </a:r>
          </a:p>
        </p:txBody>
      </p:sp>
      <p:sp>
        <p:nvSpPr>
          <p:cNvPr id="6" name="Rectangle 5"/>
          <p:cNvSpPr/>
          <p:nvPr/>
        </p:nvSpPr>
        <p:spPr>
          <a:xfrm>
            <a:off x="3850000" y="143000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Mass, x (kg)</a:t>
            </a:r>
          </a:p>
        </p:txBody>
      </p:sp>
      <p:sp>
        <p:nvSpPr>
          <p:cNvPr id="7" name="Rectangle 6"/>
          <p:cNvSpPr/>
          <p:nvPr/>
        </p:nvSpPr>
        <p:spPr>
          <a:xfrm>
            <a:off x="515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8" name="Rectangle 7"/>
          <p:cNvSpPr/>
          <p:nvPr/>
        </p:nvSpPr>
        <p:spPr>
          <a:xfrm>
            <a:off x="567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9" name="Rectangle 8"/>
          <p:cNvSpPr/>
          <p:nvPr/>
        </p:nvSpPr>
        <p:spPr>
          <a:xfrm>
            <a:off x="619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a:t>
            </a:r>
          </a:p>
        </p:txBody>
      </p:sp>
      <p:sp>
        <p:nvSpPr>
          <p:cNvPr id="10" name="Rectangle 9"/>
          <p:cNvSpPr/>
          <p:nvPr/>
        </p:nvSpPr>
        <p:spPr>
          <a:xfrm>
            <a:off x="671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80</a:t>
            </a:r>
          </a:p>
        </p:txBody>
      </p:sp>
      <p:sp>
        <p:nvSpPr>
          <p:cNvPr id="11" name="Rectangle 10"/>
          <p:cNvSpPr/>
          <p:nvPr/>
        </p:nvSpPr>
        <p:spPr>
          <a:xfrm>
            <a:off x="7230000" y="143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a:t>
            </a:r>
          </a:p>
        </p:txBody>
      </p:sp>
      <p:sp>
        <p:nvSpPr>
          <p:cNvPr id="12" name="Rectangle 11"/>
          <p:cNvSpPr/>
          <p:nvPr/>
        </p:nvSpPr>
        <p:spPr>
          <a:xfrm>
            <a:off x="3850000" y="167000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Length, y (cm)</a:t>
            </a:r>
          </a:p>
        </p:txBody>
      </p:sp>
      <p:sp>
        <p:nvSpPr>
          <p:cNvPr id="13" name="Rectangle 12"/>
          <p:cNvSpPr/>
          <p:nvPr/>
        </p:nvSpPr>
        <p:spPr>
          <a:xfrm>
            <a:off x="515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48</a:t>
            </a:r>
          </a:p>
        </p:txBody>
      </p:sp>
      <p:sp>
        <p:nvSpPr>
          <p:cNvPr id="14" name="Rectangle 13"/>
          <p:cNvSpPr/>
          <p:nvPr/>
        </p:nvSpPr>
        <p:spPr>
          <a:xfrm>
            <a:off x="567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55.1</a:t>
            </a:r>
          </a:p>
        </p:txBody>
      </p:sp>
      <p:sp>
        <p:nvSpPr>
          <p:cNvPr id="15" name="Rectangle 14"/>
          <p:cNvSpPr/>
          <p:nvPr/>
        </p:nvSpPr>
        <p:spPr>
          <a:xfrm>
            <a:off x="619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56.3</a:t>
            </a:r>
          </a:p>
        </p:txBody>
      </p:sp>
      <p:sp>
        <p:nvSpPr>
          <p:cNvPr id="16" name="Rectangle 15"/>
          <p:cNvSpPr/>
          <p:nvPr/>
        </p:nvSpPr>
        <p:spPr>
          <a:xfrm>
            <a:off x="671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61.2</a:t>
            </a:r>
          </a:p>
        </p:txBody>
      </p:sp>
      <p:sp>
        <p:nvSpPr>
          <p:cNvPr id="17" name="Rectangle 16"/>
          <p:cNvSpPr/>
          <p:nvPr/>
        </p:nvSpPr>
        <p:spPr>
          <a:xfrm>
            <a:off x="7230000" y="167000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68</a:t>
            </a:r>
          </a:p>
        </p:txBody>
      </p:sp>
      <p:sp>
        <p:nvSpPr>
          <p:cNvPr id="18" name="TextBox 17"/>
          <p:cNvSpPr txBox="1"/>
          <p:nvPr/>
        </p:nvSpPr>
        <p:spPr>
          <a:xfrm>
            <a:off x="3800000" y="1930000"/>
            <a:ext cx="5100000" cy="900000"/>
          </a:xfrm>
          <a:prstGeom prst="rect">
            <a:avLst/>
          </a:prstGeom>
          <a:noFill/>
        </p:spPr>
        <p:txBody>
          <a:bodyPr wrap="square" anchor="t" lIns="45720" rIns="45720">
            <a:spAutoFit/>
          </a:bodyPr>
          <a:lstStyle/>
          <a:p>
            <a:pPr algn="l"/>
            <a:r>
              <a:rPr sz="1100" b="0" i="0">
                <a:solidFill>
                  <a:srgbClr val="000000"/>
                </a:solidFill>
                <a:latin typeface="Calibri"/>
              </a:rPr>
              <a:t>From part b, the regression line of y on x is y = 43.9 + 0.2305x.</a:t>
            </a:r>
          </a:p>
          <a:p>
            <a:pPr algn="l"/>
            <a:r>
              <a:rPr sz="1100" b="0" i="0">
                <a:solidFill>
                  <a:srgbClr val="000000"/>
                </a:solidFill>
                <a:latin typeface="Calibri"/>
              </a:rPr>
              <a:t>c)  Use your equation to predict the length of the spring when the applied mass is:</a:t>
            </a:r>
          </a:p>
          <a:p>
            <a:pPr algn="l"/>
            <a:r>
              <a:rPr sz="1100" b="0" i="0">
                <a:solidFill>
                  <a:srgbClr val="000000"/>
                </a:solidFill>
                <a:latin typeface="Calibri"/>
              </a:rPr>
              <a:t>       i)  58 kg          ii)  130 kg</a:t>
            </a:r>
          </a:p>
          <a:p>
            <a:pPr algn="l"/>
            <a:r>
              <a:rPr sz="1100" b="0" i="0">
                <a:solidFill>
                  <a:srgbClr val="000000"/>
                </a:solidFill>
                <a:latin typeface="Calibri"/>
              </a:rPr>
              <a:t>d)  Comment on the reliability of your predictions.</a:t>
            </a:r>
          </a:p>
        </p:txBody>
      </p:sp>
      <p:sp>
        <p:nvSpPr>
          <p:cNvPr id="19" name="TextBox 18"/>
          <p:cNvSpPr txBox="1"/>
          <p:nvPr/>
        </p:nvSpPr>
        <p:spPr>
          <a:xfrm>
            <a:off x="3800000" y="2950000"/>
            <a:ext cx="350000" cy="300000"/>
          </a:xfrm>
          <a:prstGeom prst="rect">
            <a:avLst/>
          </a:prstGeom>
          <a:noFill/>
        </p:spPr>
        <p:txBody>
          <a:bodyPr wrap="square" anchor="t" lIns="45720" rIns="45720">
            <a:spAutoFit/>
          </a:bodyPr>
          <a:lstStyle/>
          <a:p>
            <a:pPr algn="l"/>
            <a:r>
              <a:rPr sz="1200" b="1" i="0">
                <a:solidFill>
                  <a:srgbClr val="000000"/>
                </a:solidFill>
                <a:latin typeface="Calibri"/>
              </a:rPr>
              <a:t>c)</a:t>
            </a:r>
          </a:p>
        </p:txBody>
      </p:sp>
      <p:sp>
        <p:nvSpPr>
          <p:cNvPr id="20" name="TextBox 19"/>
          <p:cNvSpPr txBox="1"/>
          <p:nvPr/>
        </p:nvSpPr>
        <p:spPr>
          <a:xfrm>
            <a:off x="4150000" y="2950000"/>
            <a:ext cx="4750000" cy="290000"/>
          </a:xfrm>
          <a:prstGeom prst="rect">
            <a:avLst/>
          </a:prstGeom>
          <a:noFill/>
        </p:spPr>
        <p:txBody>
          <a:bodyPr wrap="square" anchor="t" lIns="45720" rIns="45720">
            <a:spAutoFit/>
          </a:bodyPr>
          <a:lstStyle/>
          <a:p>
            <a:pPr algn="l"/>
            <a:r>
              <a:rPr sz="1200" b="0" i="0">
                <a:solidFill>
                  <a:srgbClr val="000000"/>
                </a:solidFill>
                <a:latin typeface="Calibri"/>
              </a:rPr>
              <a:t>i)    y = 43.9 + 0.2305 × 58</a:t>
            </a:r>
          </a:p>
        </p:txBody>
      </p:sp>
      <p:sp>
        <p:nvSpPr>
          <p:cNvPr id="21" name="TextBox 20"/>
          <p:cNvSpPr txBox="1"/>
          <p:nvPr/>
        </p:nvSpPr>
        <p:spPr>
          <a:xfrm>
            <a:off x="4900000" y="3240000"/>
            <a:ext cx="4000000" cy="330000"/>
          </a:xfrm>
          <a:prstGeom prst="rect">
            <a:avLst/>
          </a:prstGeom>
          <a:noFill/>
        </p:spPr>
        <p:txBody>
          <a:bodyPr wrap="square" anchor="t" lIns="45720" rIns="45720">
            <a:spAutoFit/>
          </a:bodyPr>
          <a:lstStyle/>
          <a:p>
            <a:pPr algn="l"/>
            <a:r>
              <a:rPr sz="1200" b="1" i="0">
                <a:solidFill>
                  <a:srgbClr val="FF0000"/>
                </a:solidFill>
                <a:latin typeface="Calibri"/>
              </a:rPr>
              <a:t>= 57.3 cm (3 s.f.)</a:t>
            </a:r>
          </a:p>
        </p:txBody>
      </p:sp>
      <p:sp>
        <p:nvSpPr>
          <p:cNvPr id="22" name="TextBox 21"/>
          <p:cNvSpPr txBox="1"/>
          <p:nvPr/>
        </p:nvSpPr>
        <p:spPr>
          <a:xfrm>
            <a:off x="4150000" y="3570000"/>
            <a:ext cx="4750000" cy="290000"/>
          </a:xfrm>
          <a:prstGeom prst="rect">
            <a:avLst/>
          </a:prstGeom>
          <a:noFill/>
        </p:spPr>
        <p:txBody>
          <a:bodyPr wrap="square" anchor="t" lIns="45720" rIns="45720">
            <a:spAutoFit/>
          </a:bodyPr>
          <a:lstStyle/>
          <a:p>
            <a:pPr algn="l"/>
            <a:r>
              <a:rPr sz="1200" b="0" i="0">
                <a:solidFill>
                  <a:srgbClr val="000000"/>
                </a:solidFill>
                <a:latin typeface="Calibri"/>
              </a:rPr>
              <a:t>ii)   y = 43.9 + 0.2305 × 130</a:t>
            </a:r>
          </a:p>
        </p:txBody>
      </p:sp>
      <p:sp>
        <p:nvSpPr>
          <p:cNvPr id="23" name="TextBox 22"/>
          <p:cNvSpPr txBox="1"/>
          <p:nvPr/>
        </p:nvSpPr>
        <p:spPr>
          <a:xfrm>
            <a:off x="4900000" y="3860000"/>
            <a:ext cx="4000000" cy="380000"/>
          </a:xfrm>
          <a:prstGeom prst="rect">
            <a:avLst/>
          </a:prstGeom>
          <a:noFill/>
        </p:spPr>
        <p:txBody>
          <a:bodyPr wrap="square" anchor="t" lIns="45720" rIns="45720">
            <a:spAutoFit/>
          </a:bodyPr>
          <a:lstStyle/>
          <a:p>
            <a:pPr algn="l"/>
            <a:r>
              <a:rPr sz="1200" b="1" i="0">
                <a:solidFill>
                  <a:srgbClr val="FF0000"/>
                </a:solidFill>
                <a:latin typeface="Calibri"/>
              </a:rPr>
              <a:t>= 73.9 cm (3 s.f.)</a:t>
            </a:r>
          </a:p>
        </p:txBody>
      </p:sp>
      <p:sp>
        <p:nvSpPr>
          <p:cNvPr id="24" name="TextBox 23"/>
          <p:cNvSpPr txBox="1"/>
          <p:nvPr/>
        </p:nvSpPr>
        <p:spPr>
          <a:xfrm>
            <a:off x="3800000" y="4240000"/>
            <a:ext cx="350000" cy="300000"/>
          </a:xfrm>
          <a:prstGeom prst="rect">
            <a:avLst/>
          </a:prstGeom>
          <a:noFill/>
        </p:spPr>
        <p:txBody>
          <a:bodyPr wrap="square" anchor="t" lIns="45720" rIns="45720">
            <a:spAutoFit/>
          </a:bodyPr>
          <a:lstStyle/>
          <a:p>
            <a:pPr algn="l"/>
            <a:r>
              <a:rPr sz="1200" b="1" i="0">
                <a:solidFill>
                  <a:srgbClr val="000000"/>
                </a:solidFill>
                <a:latin typeface="Calibri"/>
              </a:rPr>
              <a:t>d)</a:t>
            </a:r>
          </a:p>
        </p:txBody>
      </p:sp>
      <p:sp>
        <p:nvSpPr>
          <p:cNvPr id="25" name="TextBox 24"/>
          <p:cNvSpPr txBox="1"/>
          <p:nvPr/>
        </p:nvSpPr>
        <p:spPr>
          <a:xfrm>
            <a:off x="4150000" y="4240000"/>
            <a:ext cx="3400000" cy="631500"/>
          </a:xfrm>
          <a:prstGeom prst="rect">
            <a:avLst/>
          </a:prstGeom>
          <a:noFill/>
        </p:spPr>
        <p:txBody>
          <a:bodyPr wrap="square" anchor="t" lIns="45720" rIns="45720">
            <a:spAutoFit/>
          </a:bodyPr>
          <a:lstStyle/>
          <a:p>
            <a:pPr algn="l"/>
            <a:r>
              <a:rPr sz="1200" b="0" i="0">
                <a:solidFill>
                  <a:srgbClr val="000000"/>
                </a:solidFill>
                <a:latin typeface="Calibri"/>
              </a:rPr>
              <a:t>The prediction for 58 kg is reliable, since 58 kg is within the range of the data (20 to 100 kg).</a:t>
            </a:r>
          </a:p>
        </p:txBody>
      </p:sp>
      <p:sp>
        <p:nvSpPr>
          <p:cNvPr id="26" name="Right Brace 25"/>
          <p:cNvSpPr/>
          <p:nvPr/>
        </p:nvSpPr>
        <p:spPr>
          <a:xfrm>
            <a:off x="7600000" y="4240000"/>
            <a:ext cx="90000" cy="56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710000" y="4340000"/>
            <a:ext cx="1100000" cy="360000"/>
          </a:xfrm>
          <a:prstGeom prst="rect">
            <a:avLst/>
          </a:prstGeom>
          <a:noFill/>
        </p:spPr>
        <p:txBody>
          <a:bodyPr wrap="square" anchor="ctr" lIns="45720" rIns="45720">
            <a:spAutoFit/>
          </a:bodyPr>
          <a:lstStyle/>
          <a:p>
            <a:pPr algn="l"/>
            <a:r>
              <a:rPr sz="900" b="0" i="0">
                <a:solidFill>
                  <a:srgbClr val="FF0000"/>
                </a:solidFill>
                <a:latin typeface="Calibri"/>
              </a:rPr>
              <a:t>Interpolation</a:t>
            </a:r>
          </a:p>
        </p:txBody>
      </p:sp>
      <p:sp>
        <p:nvSpPr>
          <p:cNvPr id="28" name="TextBox 27"/>
          <p:cNvSpPr txBox="1"/>
          <p:nvPr/>
        </p:nvSpPr>
        <p:spPr>
          <a:xfrm>
            <a:off x="4150000" y="4931500"/>
            <a:ext cx="3400000" cy="441000"/>
          </a:xfrm>
          <a:prstGeom prst="rect">
            <a:avLst/>
          </a:prstGeom>
          <a:noFill/>
        </p:spPr>
        <p:txBody>
          <a:bodyPr wrap="square" anchor="t" lIns="45720" rIns="45720">
            <a:spAutoFit/>
          </a:bodyPr>
          <a:lstStyle/>
          <a:p>
            <a:pPr algn="l"/>
            <a:r>
              <a:rPr sz="1200" b="0" i="0">
                <a:solidFill>
                  <a:srgbClr val="000000"/>
                </a:solidFill>
                <a:latin typeface="Calibri"/>
              </a:rPr>
              <a:t>The prediction for 130 kg is unreliable, since 130 kg is outside the range of the data.</a:t>
            </a:r>
          </a:p>
        </p:txBody>
      </p:sp>
      <p:sp>
        <p:nvSpPr>
          <p:cNvPr id="29" name="Right Brace 28"/>
          <p:cNvSpPr/>
          <p:nvPr/>
        </p:nvSpPr>
        <p:spPr>
          <a:xfrm>
            <a:off x="7600000" y="4931500"/>
            <a:ext cx="90000" cy="56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710000" y="5031500"/>
            <a:ext cx="1100000" cy="360000"/>
          </a:xfrm>
          <a:prstGeom prst="rect">
            <a:avLst/>
          </a:prstGeom>
          <a:noFill/>
        </p:spPr>
        <p:txBody>
          <a:bodyPr wrap="square" anchor="ctr" lIns="45720" rIns="45720">
            <a:spAutoFit/>
          </a:bodyPr>
          <a:lstStyle/>
          <a:p>
            <a:pPr algn="l"/>
            <a:r>
              <a:rPr sz="900" b="0" i="0">
                <a:solidFill>
                  <a:srgbClr val="FF0000"/>
                </a:solidFill>
                <a:latin typeface="Calibri"/>
              </a:rPr>
              <a:t>Extrapolation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Least Squares Linear Regression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4200000"/>
          </a:xfrm>
          <a:prstGeom prst="rect">
            <a:avLst/>
          </a:prstGeom>
          <a:noFill/>
        </p:spPr>
        <p:txBody>
          <a:bodyPr wrap="square" anchor="t" lIns="45720" rIns="45720">
            <a:spAutoFit/>
          </a:bodyPr>
          <a:lstStyle/>
          <a:p>
            <a:pPr algn="ctr"/>
            <a:r>
              <a:rPr sz="1200" b="1" i="0">
                <a:solidFill>
                  <a:srgbClr val="000000"/>
                </a:solidFill>
                <a:latin typeface="Calibri"/>
              </a:rPr>
              <a:t>Watch out</a:t>
            </a:r>
          </a:p>
          <a:p>
            <a:pPr algn="ctr"/>
            <a:r>
              <a:rPr sz="1200" b="0" i="0">
                <a:solidFill>
                  <a:srgbClr val="000000"/>
                </a:solidFill>
                <a:latin typeface="Calibri"/>
              </a:rPr>
              <a:t/>
            </a:r>
          </a:p>
          <a:p>
            <a:pPr algn="ctr"/>
            <a:r>
              <a:rPr sz="1200" b="0" i="0">
                <a:solidFill>
                  <a:srgbClr val="000000"/>
                </a:solidFill>
                <a:latin typeface="Calibri"/>
              </a:rPr>
              <a:t>The variables might not be called x and y</a:t>
            </a:r>
          </a:p>
          <a:p>
            <a:pPr algn="ctr"/>
            <a:r>
              <a:rPr sz="1200" b="0" i="0">
                <a:solidFill>
                  <a:srgbClr val="000000"/>
                </a:solidFill>
                <a:latin typeface="Calibri"/>
              </a:rPr>
              <a:t/>
            </a:r>
          </a:p>
          <a:p>
            <a:pPr algn="ctr"/>
            <a:r>
              <a:rPr sz="1200" b="0" i="0">
                <a:solidFill>
                  <a:srgbClr val="000000"/>
                </a:solidFill>
                <a:latin typeface="Calibri"/>
              </a:rPr>
              <a:t>Write x next to the explanatory variable (f) and y next to the response variable (h), then use the formulae with f in place of x and h in place of y</a:t>
            </a:r>
          </a:p>
          <a:p>
            <a:pPr algn="ctr"/>
            <a:r>
              <a:rPr sz="1200" b="0" i="0">
                <a:solidFill>
                  <a:srgbClr val="000000"/>
                </a:solidFill>
                <a:latin typeface="Calibri"/>
              </a:rPr>
              <a:t/>
            </a:r>
          </a:p>
          <a:p>
            <a:pPr algn="ctr"/>
            <a:r>
              <a:rPr sz="1200" b="0" i="0">
                <a:solidFill>
                  <a:srgbClr val="000000"/>
                </a:solidFill>
                <a:latin typeface="Calibri"/>
              </a:rPr>
              <a:t>For a real problem, give the units of a and b</a:t>
            </a:r>
          </a:p>
        </p:txBody>
      </p:sp>
      <p:sp>
        <p:nvSpPr>
          <p:cNvPr id="5" name="TextBox 4"/>
          <p:cNvSpPr txBox="1"/>
          <p:nvPr/>
        </p:nvSpPr>
        <p:spPr>
          <a:xfrm>
            <a:off x="3800000" y="1000000"/>
            <a:ext cx="5100000" cy="1050000"/>
          </a:xfrm>
          <a:prstGeom prst="rect">
            <a:avLst/>
          </a:prstGeom>
          <a:noFill/>
        </p:spPr>
        <p:txBody>
          <a:bodyPr wrap="square" anchor="t" lIns="45720" rIns="45720">
            <a:spAutoFit/>
          </a:bodyPr>
          <a:lstStyle/>
          <a:p>
            <a:pPr algn="l"/>
            <a:r>
              <a:rPr sz="1000" b="0" i="0">
                <a:solidFill>
                  <a:srgbClr val="000000"/>
                </a:solidFill>
                <a:latin typeface="Calibri"/>
              </a:rPr>
              <a:t>A scientist working in agricultural research believes that there is a linear relationship between the amount of a certain food supplement given to hens and the hardness of the shells of the eggs they lay. As an experiment, controlled quantities of the supplement were added to the hens’ normal diet for a period of two weeks and the hardness of the shells of the eggs laid at the end of this period was then measured on a scale from 1 to 10, with the following results:</a:t>
            </a:r>
          </a:p>
        </p:txBody>
      </p:sp>
      <p:sp>
        <p:nvSpPr>
          <p:cNvPr id="6" name="Rectangle 5"/>
          <p:cNvSpPr/>
          <p:nvPr/>
        </p:nvSpPr>
        <p:spPr>
          <a:xfrm>
            <a:off x="3850000" y="2050000"/>
            <a:ext cx="18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Food supplement, f (g/day)</a:t>
            </a:r>
          </a:p>
        </p:txBody>
      </p:sp>
      <p:sp>
        <p:nvSpPr>
          <p:cNvPr id="7" name="Rectangle 6"/>
          <p:cNvSpPr/>
          <p:nvPr/>
        </p:nvSpPr>
        <p:spPr>
          <a:xfrm>
            <a:off x="570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 name="Rectangle 7"/>
          <p:cNvSpPr/>
          <p:nvPr/>
        </p:nvSpPr>
        <p:spPr>
          <a:xfrm>
            <a:off x="614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9" name="Rectangle 8"/>
          <p:cNvSpPr/>
          <p:nvPr/>
        </p:nvSpPr>
        <p:spPr>
          <a:xfrm>
            <a:off x="658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10" name="Rectangle 9"/>
          <p:cNvSpPr/>
          <p:nvPr/>
        </p:nvSpPr>
        <p:spPr>
          <a:xfrm>
            <a:off x="702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11" name="Rectangle 10"/>
          <p:cNvSpPr/>
          <p:nvPr/>
        </p:nvSpPr>
        <p:spPr>
          <a:xfrm>
            <a:off x="746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12" name="Rectangle 11"/>
          <p:cNvSpPr/>
          <p:nvPr/>
        </p:nvSpPr>
        <p:spPr>
          <a:xfrm>
            <a:off x="790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3" name="Rectangle 12"/>
          <p:cNvSpPr/>
          <p:nvPr/>
        </p:nvSpPr>
        <p:spPr>
          <a:xfrm>
            <a:off x="834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14" name="Rectangle 13"/>
          <p:cNvSpPr/>
          <p:nvPr/>
        </p:nvSpPr>
        <p:spPr>
          <a:xfrm>
            <a:off x="3850000" y="2280000"/>
            <a:ext cx="18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Hardness of shells, h</a:t>
            </a:r>
          </a:p>
        </p:txBody>
      </p:sp>
      <p:sp>
        <p:nvSpPr>
          <p:cNvPr id="15" name="Rectangle 14"/>
          <p:cNvSpPr/>
          <p:nvPr/>
        </p:nvSpPr>
        <p:spPr>
          <a:xfrm>
            <a:off x="570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3.2</a:t>
            </a:r>
          </a:p>
        </p:txBody>
      </p:sp>
      <p:sp>
        <p:nvSpPr>
          <p:cNvPr id="16" name="Rectangle 15"/>
          <p:cNvSpPr/>
          <p:nvPr/>
        </p:nvSpPr>
        <p:spPr>
          <a:xfrm>
            <a:off x="614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5.2</a:t>
            </a:r>
          </a:p>
        </p:txBody>
      </p:sp>
      <p:sp>
        <p:nvSpPr>
          <p:cNvPr id="17" name="Rectangle 16"/>
          <p:cNvSpPr/>
          <p:nvPr/>
        </p:nvSpPr>
        <p:spPr>
          <a:xfrm>
            <a:off x="658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a:t>
            </a:r>
          </a:p>
        </p:txBody>
      </p:sp>
      <p:sp>
        <p:nvSpPr>
          <p:cNvPr id="18" name="Rectangle 17"/>
          <p:cNvSpPr/>
          <p:nvPr/>
        </p:nvSpPr>
        <p:spPr>
          <a:xfrm>
            <a:off x="702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6.4</a:t>
            </a:r>
          </a:p>
        </p:txBody>
      </p:sp>
      <p:sp>
        <p:nvSpPr>
          <p:cNvPr id="19" name="Rectangle 18"/>
          <p:cNvSpPr/>
          <p:nvPr/>
        </p:nvSpPr>
        <p:spPr>
          <a:xfrm>
            <a:off x="746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7.2</a:t>
            </a:r>
          </a:p>
        </p:txBody>
      </p:sp>
      <p:sp>
        <p:nvSpPr>
          <p:cNvPr id="20" name="Rectangle 19"/>
          <p:cNvSpPr/>
          <p:nvPr/>
        </p:nvSpPr>
        <p:spPr>
          <a:xfrm>
            <a:off x="790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8.5</a:t>
            </a:r>
          </a:p>
        </p:txBody>
      </p:sp>
      <p:sp>
        <p:nvSpPr>
          <p:cNvPr id="21" name="Rectangle 20"/>
          <p:cNvSpPr/>
          <p:nvPr/>
        </p:nvSpPr>
        <p:spPr>
          <a:xfrm>
            <a:off x="834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9.8</a:t>
            </a:r>
          </a:p>
        </p:txBody>
      </p:sp>
      <p:sp>
        <p:nvSpPr>
          <p:cNvPr id="22" name="TextBox 21"/>
          <p:cNvSpPr txBox="1"/>
          <p:nvPr/>
        </p:nvSpPr>
        <p:spPr>
          <a:xfrm>
            <a:off x="3800000" y="2540000"/>
            <a:ext cx="5100000" cy="620000"/>
          </a:xfrm>
          <a:prstGeom prst="rect">
            <a:avLst/>
          </a:prstGeom>
          <a:noFill/>
        </p:spPr>
        <p:txBody>
          <a:bodyPr wrap="square" anchor="t" lIns="45720" rIns="45720">
            <a:spAutoFit/>
          </a:bodyPr>
          <a:lstStyle/>
          <a:p>
            <a:pPr algn="l"/>
            <a:r>
              <a:rPr sz="1000" b="0" i="0">
                <a:solidFill>
                  <a:srgbClr val="000000"/>
                </a:solidFill>
                <a:latin typeface="Calibri"/>
              </a:rPr>
              <a:t>a)  Find the equation of the regression line of h on f.</a:t>
            </a:r>
          </a:p>
          <a:p>
            <a:pPr algn="l"/>
            <a:r>
              <a:rPr sz="1000" b="0" i="0">
                <a:solidFill>
                  <a:srgbClr val="000000"/>
                </a:solidFill>
                <a:latin typeface="Calibri"/>
              </a:rPr>
              <a:t>      (You may use Σf = 56, Σh = 45.8, f̄ = 8, h̄ = 6.543, Σf</a:t>
            </a:r>
            <a:r>
              <a:rPr sz="1000" b="0" i="0" baseline="30000">
                <a:solidFill>
                  <a:srgbClr val="000000"/>
                </a:solidFill>
                <a:latin typeface="Calibri"/>
              </a:rPr>
              <a:t>2</a:t>
            </a:r>
            <a:r>
              <a:rPr sz="1000" b="0" i="0">
                <a:solidFill>
                  <a:srgbClr val="000000"/>
                </a:solidFill>
                <a:latin typeface="Calibri"/>
              </a:rPr>
              <a:t> = 560, Σfh = 422.6)</a:t>
            </a:r>
          </a:p>
          <a:p>
            <a:pPr algn="l"/>
            <a:r>
              <a:rPr sz="1000" b="0" i="0">
                <a:solidFill>
                  <a:srgbClr val="000000"/>
                </a:solidFill>
                <a:latin typeface="Calibri"/>
              </a:rPr>
              <a:t>b)  Interpret what the values of a and b tell you.</a:t>
            </a:r>
          </a:p>
        </p:txBody>
      </p:sp>
      <p:sp>
        <p:nvSpPr>
          <p:cNvPr id="23" name="TextBox 22"/>
          <p:cNvSpPr txBox="1"/>
          <p:nvPr/>
        </p:nvSpPr>
        <p:spPr>
          <a:xfrm>
            <a:off x="3800000" y="3260000"/>
            <a:ext cx="350000" cy="300000"/>
          </a:xfrm>
          <a:prstGeom prst="rect">
            <a:avLst/>
          </a:prstGeom>
          <a:noFill/>
        </p:spPr>
        <p:txBody>
          <a:bodyPr wrap="square" anchor="t" lIns="45720" rIns="45720">
            <a:spAutoFit/>
          </a:bodyPr>
          <a:lstStyle/>
          <a:p>
            <a:pPr algn="l"/>
            <a:r>
              <a:rPr sz="1200" b="1" i="0">
                <a:solidFill>
                  <a:srgbClr val="000000"/>
                </a:solidFill>
                <a:latin typeface="Calibri"/>
              </a:rPr>
              <a:t>a)</a:t>
            </a:r>
          </a:p>
        </p:txBody>
      </p:sp>
      <p:pic>
        <p:nvPicPr>
          <p:cNvPr id="24" name="Picture 23" descr="cdf2cdf26952.png"/>
          <p:cNvPicPr>
            <a:picLocks noChangeAspect="1"/>
          </p:cNvPicPr>
          <p:nvPr/>
        </p:nvPicPr>
        <p:blipFill>
          <a:blip r:embed="rId2"/>
          <a:stretch>
            <a:fillRect/>
          </a:stretch>
        </p:blipFill>
        <p:spPr>
          <a:xfrm>
            <a:off x="4150000" y="3200000"/>
            <a:ext cx="3392424" cy="432816"/>
          </a:xfrm>
          <a:prstGeom prst="rect">
            <a:avLst/>
          </a:prstGeom>
        </p:spPr>
      </p:pic>
      <p:pic>
        <p:nvPicPr>
          <p:cNvPr id="25" name="Picture 24" descr="bdda3e7aac52.png"/>
          <p:cNvPicPr>
            <a:picLocks noChangeAspect="1"/>
          </p:cNvPicPr>
          <p:nvPr/>
        </p:nvPicPr>
        <p:blipFill>
          <a:blip r:embed="rId3"/>
          <a:stretch>
            <a:fillRect/>
          </a:stretch>
        </p:blipFill>
        <p:spPr>
          <a:xfrm>
            <a:off x="4150000" y="3682816"/>
            <a:ext cx="2718816" cy="432816"/>
          </a:xfrm>
          <a:prstGeom prst="rect">
            <a:avLst/>
          </a:prstGeom>
        </p:spPr>
      </p:pic>
      <p:pic>
        <p:nvPicPr>
          <p:cNvPr id="26" name="Picture 25" descr="beabbb61a7a0.png"/>
          <p:cNvPicPr>
            <a:picLocks noChangeAspect="1"/>
          </p:cNvPicPr>
          <p:nvPr/>
        </p:nvPicPr>
        <p:blipFill>
          <a:blip r:embed="rId4"/>
          <a:stretch>
            <a:fillRect/>
          </a:stretch>
        </p:blipFill>
        <p:spPr>
          <a:xfrm>
            <a:off x="4150000" y="4165632"/>
            <a:ext cx="1740408" cy="411480"/>
          </a:xfrm>
          <a:prstGeom prst="rect">
            <a:avLst/>
          </a:prstGeom>
        </p:spPr>
      </p:pic>
      <p:pic>
        <p:nvPicPr>
          <p:cNvPr id="27" name="Picture 26" descr="4f88f17d9a4d.png"/>
          <p:cNvPicPr>
            <a:picLocks noChangeAspect="1"/>
          </p:cNvPicPr>
          <p:nvPr/>
        </p:nvPicPr>
        <p:blipFill>
          <a:blip r:embed="rId5"/>
          <a:stretch>
            <a:fillRect/>
          </a:stretch>
        </p:blipFill>
        <p:spPr>
          <a:xfrm>
            <a:off x="4150000" y="4627112"/>
            <a:ext cx="2996184" cy="219456"/>
          </a:xfrm>
          <a:prstGeom prst="rect">
            <a:avLst/>
          </a:prstGeom>
        </p:spPr>
      </p:pic>
      <p:sp>
        <p:nvSpPr>
          <p:cNvPr id="28" name="TextBox 27"/>
          <p:cNvSpPr txBox="1"/>
          <p:nvPr/>
        </p:nvSpPr>
        <p:spPr>
          <a:xfrm>
            <a:off x="4150000" y="4896568"/>
            <a:ext cx="4750000" cy="320000"/>
          </a:xfrm>
          <a:prstGeom prst="rect">
            <a:avLst/>
          </a:prstGeom>
          <a:noFill/>
        </p:spPr>
        <p:txBody>
          <a:bodyPr wrap="square" anchor="t" lIns="45720" rIns="45720">
            <a:spAutoFit/>
          </a:bodyPr>
          <a:lstStyle/>
          <a:p>
            <a:pPr algn="l"/>
            <a:r>
              <a:rPr sz="1400" b="1" i="0">
                <a:solidFill>
                  <a:srgbClr val="FF0000"/>
                </a:solidFill>
                <a:latin typeface="Calibri"/>
              </a:rPr>
              <a:t>h = 2.53 + 0.502f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Least Squares Linear Regression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4300000"/>
          </a:xfrm>
          <a:prstGeom prst="rect">
            <a:avLst/>
          </a:prstGeom>
          <a:noFill/>
        </p:spPr>
        <p:txBody>
          <a:bodyPr wrap="square" anchor="t" lIns="45720" rIns="45720">
            <a:spAutoFit/>
          </a:bodyPr>
          <a:lstStyle/>
          <a:p>
            <a:pPr algn="ctr"/>
            <a:r>
              <a:rPr sz="1200" b="1" i="0">
                <a:solidFill>
                  <a:srgbClr val="000000"/>
                </a:solidFill>
                <a:latin typeface="Calibri"/>
              </a:rPr>
              <a:t>Interpreting a and b</a:t>
            </a:r>
          </a:p>
          <a:p>
            <a:pPr algn="ctr"/>
            <a:r>
              <a:rPr sz="1200" b="0" i="0">
                <a:solidFill>
                  <a:srgbClr val="000000"/>
                </a:solidFill>
                <a:latin typeface="Calibri"/>
              </a:rPr>
              <a:t/>
            </a:r>
          </a:p>
          <a:p>
            <a:pPr algn="ctr"/>
            <a:r>
              <a:rPr sz="1200" b="1" i="0">
                <a:solidFill>
                  <a:srgbClr val="000000"/>
                </a:solidFill>
                <a:latin typeface="Calibri"/>
              </a:rPr>
              <a:t>a</a:t>
            </a:r>
          </a:p>
          <a:p>
            <a:pPr algn="ctr"/>
            <a:r>
              <a:rPr sz="1200" b="0" i="0">
                <a:solidFill>
                  <a:srgbClr val="000000"/>
                </a:solidFill>
                <a:latin typeface="Calibri"/>
              </a:rPr>
              <a:t>the value of y when x = 0</a:t>
            </a:r>
          </a:p>
          <a:p>
            <a:pPr algn="ctr"/>
            <a:r>
              <a:rPr sz="1200" b="0" i="0">
                <a:solidFill>
                  <a:srgbClr val="000000"/>
                </a:solidFill>
                <a:latin typeface="Calibri"/>
              </a:rPr>
              <a:t/>
            </a:r>
          </a:p>
          <a:p>
            <a:pPr algn="ctr"/>
            <a:r>
              <a:rPr sz="1200" b="1" i="0">
                <a:solidFill>
                  <a:srgbClr val="000000"/>
                </a:solidFill>
                <a:latin typeface="Calibri"/>
              </a:rPr>
              <a:t>b</a:t>
            </a:r>
          </a:p>
          <a:p>
            <a:pPr algn="ctr"/>
            <a:r>
              <a:rPr sz="1200" b="0" i="0">
                <a:solidFill>
                  <a:srgbClr val="000000"/>
                </a:solidFill>
                <a:latin typeface="Calibri"/>
              </a:rPr>
              <a:t>the change in y for each increase of 1 in x (the rate of increase)</a:t>
            </a:r>
          </a:p>
          <a:p>
            <a:pPr algn="ctr"/>
            <a:r>
              <a:rPr sz="1200" b="0" i="0">
                <a:solidFill>
                  <a:srgbClr val="000000"/>
                </a:solidFill>
                <a:latin typeface="Calibri"/>
              </a:rPr>
              <a:t/>
            </a:r>
          </a:p>
          <a:p>
            <a:pPr algn="ctr"/>
            <a:r>
              <a:rPr sz="1200" b="0" i="0">
                <a:solidFill>
                  <a:srgbClr val="000000"/>
                </a:solidFill>
                <a:latin typeface="Calibri"/>
              </a:rPr>
              <a:t>Answer in the context of the question: comment on the rate, not just that one variable increases as the other does</a:t>
            </a:r>
          </a:p>
        </p:txBody>
      </p:sp>
      <p:sp>
        <p:nvSpPr>
          <p:cNvPr id="5" name="TextBox 4"/>
          <p:cNvSpPr txBox="1"/>
          <p:nvPr/>
        </p:nvSpPr>
        <p:spPr>
          <a:xfrm>
            <a:off x="3800000" y="1000000"/>
            <a:ext cx="5100000" cy="1050000"/>
          </a:xfrm>
          <a:prstGeom prst="rect">
            <a:avLst/>
          </a:prstGeom>
          <a:noFill/>
        </p:spPr>
        <p:txBody>
          <a:bodyPr wrap="square" anchor="t" lIns="45720" rIns="45720">
            <a:spAutoFit/>
          </a:bodyPr>
          <a:lstStyle/>
          <a:p>
            <a:pPr algn="l"/>
            <a:r>
              <a:rPr sz="1000" b="0" i="0">
                <a:solidFill>
                  <a:srgbClr val="000000"/>
                </a:solidFill>
                <a:latin typeface="Calibri"/>
              </a:rPr>
              <a:t>A scientist working in agricultural research believes that there is a linear relationship between the amount of a certain food supplement given to hens and the hardness of the shells of the eggs they lay. As an experiment, controlled quantities of the supplement were added to the hens’ normal diet for a period of two weeks and the hardness of the shells of the eggs laid at the end of this period was then measured on a scale from 1 to 10, with the following results:</a:t>
            </a:r>
          </a:p>
        </p:txBody>
      </p:sp>
      <p:sp>
        <p:nvSpPr>
          <p:cNvPr id="6" name="Rectangle 5"/>
          <p:cNvSpPr/>
          <p:nvPr/>
        </p:nvSpPr>
        <p:spPr>
          <a:xfrm>
            <a:off x="3850000" y="2050000"/>
            <a:ext cx="18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Food supplement, f (g/day)</a:t>
            </a:r>
          </a:p>
        </p:txBody>
      </p:sp>
      <p:sp>
        <p:nvSpPr>
          <p:cNvPr id="7" name="Rectangle 6"/>
          <p:cNvSpPr/>
          <p:nvPr/>
        </p:nvSpPr>
        <p:spPr>
          <a:xfrm>
            <a:off x="570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 name="Rectangle 7"/>
          <p:cNvSpPr/>
          <p:nvPr/>
        </p:nvSpPr>
        <p:spPr>
          <a:xfrm>
            <a:off x="614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9" name="Rectangle 8"/>
          <p:cNvSpPr/>
          <p:nvPr/>
        </p:nvSpPr>
        <p:spPr>
          <a:xfrm>
            <a:off x="658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10" name="Rectangle 9"/>
          <p:cNvSpPr/>
          <p:nvPr/>
        </p:nvSpPr>
        <p:spPr>
          <a:xfrm>
            <a:off x="702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11" name="Rectangle 10"/>
          <p:cNvSpPr/>
          <p:nvPr/>
        </p:nvSpPr>
        <p:spPr>
          <a:xfrm>
            <a:off x="746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12" name="Rectangle 11"/>
          <p:cNvSpPr/>
          <p:nvPr/>
        </p:nvSpPr>
        <p:spPr>
          <a:xfrm>
            <a:off x="790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3" name="Rectangle 12"/>
          <p:cNvSpPr/>
          <p:nvPr/>
        </p:nvSpPr>
        <p:spPr>
          <a:xfrm>
            <a:off x="8340000" y="205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14" name="Rectangle 13"/>
          <p:cNvSpPr/>
          <p:nvPr/>
        </p:nvSpPr>
        <p:spPr>
          <a:xfrm>
            <a:off x="3850000" y="2280000"/>
            <a:ext cx="18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Hardness of shells, h</a:t>
            </a:r>
          </a:p>
        </p:txBody>
      </p:sp>
      <p:sp>
        <p:nvSpPr>
          <p:cNvPr id="15" name="Rectangle 14"/>
          <p:cNvSpPr/>
          <p:nvPr/>
        </p:nvSpPr>
        <p:spPr>
          <a:xfrm>
            <a:off x="570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3.2</a:t>
            </a:r>
          </a:p>
        </p:txBody>
      </p:sp>
      <p:sp>
        <p:nvSpPr>
          <p:cNvPr id="16" name="Rectangle 15"/>
          <p:cNvSpPr/>
          <p:nvPr/>
        </p:nvSpPr>
        <p:spPr>
          <a:xfrm>
            <a:off x="614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5.2</a:t>
            </a:r>
          </a:p>
        </p:txBody>
      </p:sp>
      <p:sp>
        <p:nvSpPr>
          <p:cNvPr id="17" name="Rectangle 16"/>
          <p:cNvSpPr/>
          <p:nvPr/>
        </p:nvSpPr>
        <p:spPr>
          <a:xfrm>
            <a:off x="658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a:t>
            </a:r>
          </a:p>
        </p:txBody>
      </p:sp>
      <p:sp>
        <p:nvSpPr>
          <p:cNvPr id="18" name="Rectangle 17"/>
          <p:cNvSpPr/>
          <p:nvPr/>
        </p:nvSpPr>
        <p:spPr>
          <a:xfrm>
            <a:off x="702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6.4</a:t>
            </a:r>
          </a:p>
        </p:txBody>
      </p:sp>
      <p:sp>
        <p:nvSpPr>
          <p:cNvPr id="19" name="Rectangle 18"/>
          <p:cNvSpPr/>
          <p:nvPr/>
        </p:nvSpPr>
        <p:spPr>
          <a:xfrm>
            <a:off x="746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7.2</a:t>
            </a:r>
          </a:p>
        </p:txBody>
      </p:sp>
      <p:sp>
        <p:nvSpPr>
          <p:cNvPr id="20" name="Rectangle 19"/>
          <p:cNvSpPr/>
          <p:nvPr/>
        </p:nvSpPr>
        <p:spPr>
          <a:xfrm>
            <a:off x="790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8.5</a:t>
            </a:r>
          </a:p>
        </p:txBody>
      </p:sp>
      <p:sp>
        <p:nvSpPr>
          <p:cNvPr id="21" name="Rectangle 20"/>
          <p:cNvSpPr/>
          <p:nvPr/>
        </p:nvSpPr>
        <p:spPr>
          <a:xfrm>
            <a:off x="8340000" y="2280000"/>
            <a:ext cx="44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9.8</a:t>
            </a:r>
          </a:p>
        </p:txBody>
      </p:sp>
      <p:sp>
        <p:nvSpPr>
          <p:cNvPr id="22" name="TextBox 21"/>
          <p:cNvSpPr txBox="1"/>
          <p:nvPr/>
        </p:nvSpPr>
        <p:spPr>
          <a:xfrm>
            <a:off x="3800000" y="2540000"/>
            <a:ext cx="5100000" cy="500000"/>
          </a:xfrm>
          <a:prstGeom prst="rect">
            <a:avLst/>
          </a:prstGeom>
          <a:noFill/>
        </p:spPr>
        <p:txBody>
          <a:bodyPr wrap="square" anchor="t" lIns="45720" rIns="45720">
            <a:spAutoFit/>
          </a:bodyPr>
          <a:lstStyle/>
          <a:p>
            <a:pPr algn="l"/>
            <a:r>
              <a:rPr sz="1100" b="0" i="0">
                <a:solidFill>
                  <a:srgbClr val="000000"/>
                </a:solidFill>
                <a:latin typeface="Calibri"/>
              </a:rPr>
              <a:t>From part a:  h = 2.53 + 0.502f</a:t>
            </a:r>
          </a:p>
          <a:p>
            <a:pPr algn="l"/>
            <a:r>
              <a:rPr sz="1100" b="0" i="0">
                <a:solidFill>
                  <a:srgbClr val="000000"/>
                </a:solidFill>
                <a:latin typeface="Calibri"/>
              </a:rPr>
              <a:t>b)  Interpret what the values of a and b tell you.</a:t>
            </a:r>
          </a:p>
        </p:txBody>
      </p:sp>
      <p:sp>
        <p:nvSpPr>
          <p:cNvPr id="23" name="TextBox 22"/>
          <p:cNvSpPr txBox="1"/>
          <p:nvPr/>
        </p:nvSpPr>
        <p:spPr>
          <a:xfrm>
            <a:off x="3800000" y="3150000"/>
            <a:ext cx="350000" cy="300000"/>
          </a:xfrm>
          <a:prstGeom prst="rect">
            <a:avLst/>
          </a:prstGeom>
          <a:noFill/>
        </p:spPr>
        <p:txBody>
          <a:bodyPr wrap="square" anchor="t" lIns="45720" rIns="45720">
            <a:spAutoFit/>
          </a:bodyPr>
          <a:lstStyle/>
          <a:p>
            <a:pPr algn="l"/>
            <a:r>
              <a:rPr sz="1200" b="1" i="0">
                <a:solidFill>
                  <a:srgbClr val="000000"/>
                </a:solidFill>
                <a:latin typeface="Calibri"/>
              </a:rPr>
              <a:t>b)</a:t>
            </a:r>
          </a:p>
        </p:txBody>
      </p:sp>
      <p:sp>
        <p:nvSpPr>
          <p:cNvPr id="24" name="TextBox 23"/>
          <p:cNvSpPr txBox="1"/>
          <p:nvPr/>
        </p:nvSpPr>
        <p:spPr>
          <a:xfrm>
            <a:off x="4150000" y="3150000"/>
            <a:ext cx="3500000" cy="441000"/>
          </a:xfrm>
          <a:prstGeom prst="rect">
            <a:avLst/>
          </a:prstGeom>
          <a:noFill/>
        </p:spPr>
        <p:txBody>
          <a:bodyPr wrap="square" anchor="t" lIns="45720" rIns="45720">
            <a:spAutoFit/>
          </a:bodyPr>
          <a:lstStyle/>
          <a:p>
            <a:pPr algn="l"/>
            <a:r>
              <a:rPr sz="1200" b="0" i="0">
                <a:solidFill>
                  <a:srgbClr val="000000"/>
                </a:solidFill>
                <a:latin typeface="Calibri"/>
              </a:rPr>
              <a:t>a = 2.53 tells you the hardness of the shells when no supplement is given (when f = 0).</a:t>
            </a:r>
          </a:p>
        </p:txBody>
      </p:sp>
      <p:sp>
        <p:nvSpPr>
          <p:cNvPr id="25" name="TextBox 24"/>
          <p:cNvSpPr txBox="1"/>
          <p:nvPr/>
        </p:nvSpPr>
        <p:spPr>
          <a:xfrm>
            <a:off x="4150000" y="3591000"/>
            <a:ext cx="3500000" cy="441000"/>
          </a:xfrm>
          <a:prstGeom prst="rect">
            <a:avLst/>
          </a:prstGeom>
          <a:noFill/>
        </p:spPr>
        <p:txBody>
          <a:bodyPr wrap="square" anchor="t" lIns="45720" rIns="45720">
            <a:spAutoFit/>
          </a:bodyPr>
          <a:lstStyle/>
          <a:p>
            <a:pPr algn="l"/>
            <a:r>
              <a:rPr sz="1200" b="0" i="0">
                <a:solidFill>
                  <a:srgbClr val="000000"/>
                </a:solidFill>
                <a:latin typeface="Calibri"/>
              </a:rPr>
              <a:t>Zero is only just outside the range of f, so it is reasonable to use this value.</a:t>
            </a:r>
          </a:p>
        </p:txBody>
      </p:sp>
      <p:sp>
        <p:nvSpPr>
          <p:cNvPr id="26" name="Right Brace 25"/>
          <p:cNvSpPr/>
          <p:nvPr/>
        </p:nvSpPr>
        <p:spPr>
          <a:xfrm>
            <a:off x="7700000" y="3150000"/>
            <a:ext cx="90000" cy="9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810000" y="3420000"/>
            <a:ext cx="1100000" cy="360000"/>
          </a:xfrm>
          <a:prstGeom prst="rect">
            <a:avLst/>
          </a:prstGeom>
          <a:noFill/>
        </p:spPr>
        <p:txBody>
          <a:bodyPr wrap="square" anchor="ctr" lIns="45720" rIns="45720">
            <a:spAutoFit/>
          </a:bodyPr>
          <a:lstStyle/>
          <a:p>
            <a:pPr algn="l"/>
            <a:r>
              <a:rPr sz="900" b="0" i="0">
                <a:solidFill>
                  <a:srgbClr val="FF0000"/>
                </a:solidFill>
                <a:latin typeface="Calibri"/>
              </a:rPr>
              <a:t>units: hardness units</a:t>
            </a:r>
          </a:p>
        </p:txBody>
      </p:sp>
      <p:sp>
        <p:nvSpPr>
          <p:cNvPr id="28" name="TextBox 27"/>
          <p:cNvSpPr txBox="1"/>
          <p:nvPr/>
        </p:nvSpPr>
        <p:spPr>
          <a:xfrm>
            <a:off x="4150000" y="4132000"/>
            <a:ext cx="3500000" cy="1012500"/>
          </a:xfrm>
          <a:prstGeom prst="rect">
            <a:avLst/>
          </a:prstGeom>
          <a:noFill/>
        </p:spPr>
        <p:txBody>
          <a:bodyPr wrap="square" anchor="t" lIns="45720" rIns="45720">
            <a:spAutoFit/>
          </a:bodyPr>
          <a:lstStyle/>
          <a:p>
            <a:pPr algn="l"/>
            <a:r>
              <a:rPr sz="1200" b="0" i="0">
                <a:solidFill>
                  <a:srgbClr val="000000"/>
                </a:solidFill>
                <a:latin typeface="Calibri"/>
              </a:rPr>
              <a:t>b = 0.502 tells you the rate at which the hardness increases with the food supplement: for every extra 1 gram of food supplement per day, the hardness increases by 0.502 hardness units.</a:t>
            </a:r>
          </a:p>
        </p:txBody>
      </p:sp>
      <p:sp>
        <p:nvSpPr>
          <p:cNvPr id="29" name="Right Brace 28"/>
          <p:cNvSpPr/>
          <p:nvPr/>
        </p:nvSpPr>
        <p:spPr>
          <a:xfrm>
            <a:off x="7700000" y="4132000"/>
            <a:ext cx="90000" cy="10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810000" y="4452000"/>
            <a:ext cx="1100000" cy="360000"/>
          </a:xfrm>
          <a:prstGeom prst="rect">
            <a:avLst/>
          </a:prstGeom>
          <a:noFill/>
        </p:spPr>
        <p:txBody>
          <a:bodyPr wrap="square" anchor="ctr" lIns="45720" rIns="45720">
            <a:spAutoFit/>
          </a:bodyPr>
          <a:lstStyle/>
          <a:p>
            <a:pPr algn="l"/>
            <a:r>
              <a:rPr sz="900" b="0" i="0">
                <a:solidFill>
                  <a:srgbClr val="FF0000"/>
                </a:solidFill>
                <a:latin typeface="Calibri"/>
              </a:rPr>
              <a:t>units: hardness units per g per 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Least Squares Linear Regression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3500000"/>
          </a:xfrm>
          <a:prstGeom prst="rect">
            <a:avLst/>
          </a:prstGeom>
          <a:noFill/>
        </p:spPr>
        <p:txBody>
          <a:bodyPr wrap="square" anchor="t" lIns="45720" rIns="45720">
            <a:spAutoFit/>
          </a:bodyPr>
          <a:lstStyle/>
          <a:p>
            <a:pPr algn="ctr"/>
            <a:r>
              <a:rPr sz="1200" b="1" i="0">
                <a:solidFill>
                  <a:srgbClr val="000000"/>
                </a:solidFill>
                <a:latin typeface="Calibri"/>
              </a:rPr>
              <a:t>Quote the formula you are going to use before substituting the values</a:t>
            </a:r>
          </a:p>
          <a:p>
            <a:pPr algn="ctr"/>
            <a:r>
              <a:rPr sz="1200" b="0" i="0">
                <a:solidFill>
                  <a:srgbClr val="000000"/>
                </a:solidFill>
                <a:latin typeface="Calibri"/>
              </a:rPr>
              <a:t/>
            </a:r>
          </a:p>
          <a:p>
            <a:pPr algn="ctr"/>
            <a:r>
              <a:rPr sz="1200" b="0" i="0">
                <a:solidFill>
                  <a:srgbClr val="000000"/>
                </a:solidFill>
                <a:latin typeface="Calibri"/>
              </a:rPr>
              <a:t>Use x̄ = Σx ÷ n and ȳ = Σy ÷ n</a:t>
            </a:r>
          </a:p>
          <a:p>
            <a:pPr algn="ctr"/>
            <a:r>
              <a:rPr sz="1200" b="0" i="0">
                <a:solidFill>
                  <a:srgbClr val="000000"/>
                </a:solidFill>
                <a:latin typeface="Calibri"/>
              </a:rPr>
              <a:t/>
            </a:r>
          </a:p>
          <a:p>
            <a:pPr algn="ctr"/>
            <a:r>
              <a:rPr sz="1200" b="0" i="0">
                <a:solidFill>
                  <a:srgbClr val="000000"/>
                </a:solidFill>
                <a:latin typeface="Calibri"/>
              </a:rPr>
              <a:t>You can check a and b using the linear regression mode (y = a + bx) on your calculator</a:t>
            </a:r>
          </a:p>
        </p:txBody>
      </p:sp>
      <p:sp>
        <p:nvSpPr>
          <p:cNvPr id="5" name="TextBox 4"/>
          <p:cNvSpPr txBox="1"/>
          <p:nvPr/>
        </p:nvSpPr>
        <p:spPr>
          <a:xfrm>
            <a:off x="3800000" y="1000000"/>
            <a:ext cx="5100000" cy="600000"/>
          </a:xfrm>
          <a:prstGeom prst="rect">
            <a:avLst/>
          </a:prstGeom>
          <a:noFill/>
        </p:spPr>
        <p:txBody>
          <a:bodyPr wrap="square" anchor="t" lIns="45720" rIns="45720">
            <a:spAutoFit/>
          </a:bodyPr>
          <a:lstStyle/>
          <a:p>
            <a:pPr algn="l"/>
            <a:r>
              <a:rPr sz="1100" b="0" i="0">
                <a:solidFill>
                  <a:srgbClr val="000000"/>
                </a:solidFill>
                <a:latin typeface="Calibri"/>
              </a:rPr>
              <a:t>A repair workshop finds it is having a problem with a pressure gauge it uses. It decides to have it checked by a specialist firm. The following data was obtained.</a:t>
            </a:r>
          </a:p>
        </p:txBody>
      </p:sp>
      <p:sp>
        <p:nvSpPr>
          <p:cNvPr id="6" name="Rectangle 5"/>
          <p:cNvSpPr/>
          <p:nvPr/>
        </p:nvSpPr>
        <p:spPr>
          <a:xfrm>
            <a:off x="3820000" y="160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Gauge reading, x (bars)</a:t>
            </a:r>
          </a:p>
        </p:txBody>
      </p:sp>
      <p:sp>
        <p:nvSpPr>
          <p:cNvPr id="7" name="Rectangle 6"/>
          <p:cNvSpPr/>
          <p:nvPr/>
        </p:nvSpPr>
        <p:spPr>
          <a:xfrm>
            <a:off x="5520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8" name="Rectangle 7"/>
          <p:cNvSpPr/>
          <p:nvPr/>
        </p:nvSpPr>
        <p:spPr>
          <a:xfrm>
            <a:off x="5935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9" name="Rectangle 8"/>
          <p:cNvSpPr/>
          <p:nvPr/>
        </p:nvSpPr>
        <p:spPr>
          <a:xfrm>
            <a:off x="6350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10" name="Rectangle 9"/>
          <p:cNvSpPr/>
          <p:nvPr/>
        </p:nvSpPr>
        <p:spPr>
          <a:xfrm>
            <a:off x="6765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a:t>
            </a:r>
          </a:p>
        </p:txBody>
      </p:sp>
      <p:sp>
        <p:nvSpPr>
          <p:cNvPr id="11" name="Rectangle 10"/>
          <p:cNvSpPr/>
          <p:nvPr/>
        </p:nvSpPr>
        <p:spPr>
          <a:xfrm>
            <a:off x="7180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2.6</a:t>
            </a:r>
          </a:p>
        </p:txBody>
      </p:sp>
      <p:sp>
        <p:nvSpPr>
          <p:cNvPr id="12" name="Rectangle 11"/>
          <p:cNvSpPr/>
          <p:nvPr/>
        </p:nvSpPr>
        <p:spPr>
          <a:xfrm>
            <a:off x="7595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13" name="Rectangle 12"/>
          <p:cNvSpPr/>
          <p:nvPr/>
        </p:nvSpPr>
        <p:spPr>
          <a:xfrm>
            <a:off x="8010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3.4</a:t>
            </a:r>
          </a:p>
        </p:txBody>
      </p:sp>
      <p:sp>
        <p:nvSpPr>
          <p:cNvPr id="14" name="Rectangle 13"/>
          <p:cNvSpPr/>
          <p:nvPr/>
        </p:nvSpPr>
        <p:spPr>
          <a:xfrm>
            <a:off x="8425000" y="16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3.8</a:t>
            </a:r>
          </a:p>
        </p:txBody>
      </p:sp>
      <p:sp>
        <p:nvSpPr>
          <p:cNvPr id="15" name="Rectangle 14"/>
          <p:cNvSpPr/>
          <p:nvPr/>
        </p:nvSpPr>
        <p:spPr>
          <a:xfrm>
            <a:off x="3820000" y="183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Correct reading, y (bars)</a:t>
            </a:r>
          </a:p>
        </p:txBody>
      </p:sp>
      <p:sp>
        <p:nvSpPr>
          <p:cNvPr id="16" name="Rectangle 15"/>
          <p:cNvSpPr/>
          <p:nvPr/>
        </p:nvSpPr>
        <p:spPr>
          <a:xfrm>
            <a:off x="5520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0.96</a:t>
            </a:r>
          </a:p>
        </p:txBody>
      </p:sp>
      <p:sp>
        <p:nvSpPr>
          <p:cNvPr id="17" name="Rectangle 16"/>
          <p:cNvSpPr/>
          <p:nvPr/>
        </p:nvSpPr>
        <p:spPr>
          <a:xfrm>
            <a:off x="5935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1.33</a:t>
            </a:r>
          </a:p>
        </p:txBody>
      </p:sp>
      <p:sp>
        <p:nvSpPr>
          <p:cNvPr id="18" name="Rectangle 17"/>
          <p:cNvSpPr/>
          <p:nvPr/>
        </p:nvSpPr>
        <p:spPr>
          <a:xfrm>
            <a:off x="6350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1.75</a:t>
            </a:r>
          </a:p>
        </p:txBody>
      </p:sp>
      <p:sp>
        <p:nvSpPr>
          <p:cNvPr id="19" name="Rectangle 18"/>
          <p:cNvSpPr/>
          <p:nvPr/>
        </p:nvSpPr>
        <p:spPr>
          <a:xfrm>
            <a:off x="6765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2.14</a:t>
            </a:r>
          </a:p>
        </p:txBody>
      </p:sp>
      <p:sp>
        <p:nvSpPr>
          <p:cNvPr id="20" name="Rectangle 19"/>
          <p:cNvSpPr/>
          <p:nvPr/>
        </p:nvSpPr>
        <p:spPr>
          <a:xfrm>
            <a:off x="7180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2.58</a:t>
            </a:r>
          </a:p>
        </p:txBody>
      </p:sp>
      <p:sp>
        <p:nvSpPr>
          <p:cNvPr id="21" name="Rectangle 20"/>
          <p:cNvSpPr/>
          <p:nvPr/>
        </p:nvSpPr>
        <p:spPr>
          <a:xfrm>
            <a:off x="7595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2.97</a:t>
            </a:r>
          </a:p>
        </p:txBody>
      </p:sp>
      <p:sp>
        <p:nvSpPr>
          <p:cNvPr id="22" name="Rectangle 21"/>
          <p:cNvSpPr/>
          <p:nvPr/>
        </p:nvSpPr>
        <p:spPr>
          <a:xfrm>
            <a:off x="8010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3.38</a:t>
            </a:r>
          </a:p>
        </p:txBody>
      </p:sp>
      <p:sp>
        <p:nvSpPr>
          <p:cNvPr id="23" name="Rectangle 22"/>
          <p:cNvSpPr/>
          <p:nvPr/>
        </p:nvSpPr>
        <p:spPr>
          <a:xfrm>
            <a:off x="8425000" y="18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3.75</a:t>
            </a:r>
          </a:p>
        </p:txBody>
      </p:sp>
      <p:sp>
        <p:nvSpPr>
          <p:cNvPr id="24" name="TextBox 23"/>
          <p:cNvSpPr txBox="1"/>
          <p:nvPr/>
        </p:nvSpPr>
        <p:spPr>
          <a:xfrm>
            <a:off x="3800000" y="2090000"/>
            <a:ext cx="5100000" cy="1050000"/>
          </a:xfrm>
          <a:prstGeom prst="rect">
            <a:avLst/>
          </a:prstGeom>
          <a:noFill/>
        </p:spPr>
        <p:txBody>
          <a:bodyPr wrap="square" anchor="t" lIns="45720" rIns="45720">
            <a:spAutoFit/>
          </a:bodyPr>
          <a:lstStyle/>
          <a:p>
            <a:pPr algn="l"/>
            <a:r>
              <a:rPr sz="1100" b="0" i="0">
                <a:solidFill>
                  <a:srgbClr val="000000"/>
                </a:solidFill>
                <a:latin typeface="Calibri"/>
              </a:rPr>
              <a:t>(You may use Σx = 19.2, Σx</a:t>
            </a:r>
            <a:r>
              <a:rPr sz="1100" b="0" i="0" baseline="30000">
                <a:solidFill>
                  <a:srgbClr val="000000"/>
                </a:solidFill>
                <a:latin typeface="Calibri"/>
              </a:rPr>
              <a:t>2</a:t>
            </a:r>
            <a:r>
              <a:rPr sz="1100" b="0" i="0">
                <a:solidFill>
                  <a:srgbClr val="000000"/>
                </a:solidFill>
                <a:latin typeface="Calibri"/>
              </a:rPr>
              <a:t> = 52.8, Σy = 18.86, Σy</a:t>
            </a:r>
            <a:r>
              <a:rPr sz="1100" b="0" i="0" baseline="30000">
                <a:solidFill>
                  <a:srgbClr val="000000"/>
                </a:solidFill>
                <a:latin typeface="Calibri"/>
              </a:rPr>
              <a:t>2</a:t>
            </a:r>
            <a:r>
              <a:rPr sz="1100" b="0" i="0">
                <a:solidFill>
                  <a:srgbClr val="000000"/>
                </a:solidFill>
                <a:latin typeface="Calibri"/>
              </a:rPr>
              <a:t> = 51.30, Σxy = 52.04)</a:t>
            </a:r>
          </a:p>
          <a:p>
            <a:pPr algn="l"/>
            <a:r>
              <a:rPr sz="1100" b="0" i="0">
                <a:solidFill>
                  <a:srgbClr val="000000"/>
                </a:solidFill>
                <a:latin typeface="Calibri"/>
              </a:rPr>
              <a:t>a)  Show that S</a:t>
            </a:r>
            <a:r>
              <a:rPr sz="1100" b="0" i="0" baseline="-25000">
                <a:solidFill>
                  <a:srgbClr val="000000"/>
                </a:solidFill>
                <a:latin typeface="Calibri"/>
              </a:rPr>
              <a:t>xy</a:t>
            </a:r>
            <a:r>
              <a:rPr sz="1100" b="0" i="0">
                <a:solidFill>
                  <a:srgbClr val="000000"/>
                </a:solidFill>
                <a:latin typeface="Calibri"/>
              </a:rPr>
              <a:t> = 6.776 and find S</a:t>
            </a:r>
            <a:r>
              <a:rPr sz="1100" b="0" i="0" baseline="-25000">
                <a:solidFill>
                  <a:srgbClr val="000000"/>
                </a:solidFill>
                <a:latin typeface="Calibri"/>
              </a:rPr>
              <a:t>xx</a:t>
            </a:r>
            <a:r>
              <a:rPr sz="1100" b="0" i="0">
                <a:solidFill>
                  <a:srgbClr val="000000"/>
                </a:solidFill>
                <a:latin typeface="Calibri"/>
              </a:rPr>
              <a:t>.</a:t>
            </a:r>
          </a:p>
          <a:p>
            <a:pPr algn="l"/>
            <a:r>
              <a:rPr sz="1100" b="0" i="0">
                <a:solidFill>
                  <a:srgbClr val="000000"/>
                </a:solidFill>
                <a:latin typeface="Calibri"/>
              </a:rPr>
              <a:t>It is thought that a linear relationship of the form y = a + bx could be used to describe these data.</a:t>
            </a:r>
          </a:p>
          <a:p>
            <a:pPr algn="l"/>
            <a:r>
              <a:rPr sz="1100" b="0" i="0">
                <a:solidFill>
                  <a:srgbClr val="000000"/>
                </a:solidFill>
                <a:latin typeface="Calibri"/>
              </a:rPr>
              <a:t>b)  Use linear regression to find the values of a and b, giving your answers to 4 decimal places.</a:t>
            </a:r>
          </a:p>
        </p:txBody>
      </p:sp>
      <p:sp>
        <p:nvSpPr>
          <p:cNvPr id="25" name="TextBox 24"/>
          <p:cNvSpPr txBox="1"/>
          <p:nvPr/>
        </p:nvSpPr>
        <p:spPr>
          <a:xfrm>
            <a:off x="3800000" y="3260000"/>
            <a:ext cx="350000" cy="300000"/>
          </a:xfrm>
          <a:prstGeom prst="rect">
            <a:avLst/>
          </a:prstGeom>
          <a:noFill/>
        </p:spPr>
        <p:txBody>
          <a:bodyPr wrap="square" anchor="t" lIns="45720" rIns="45720">
            <a:spAutoFit/>
          </a:bodyPr>
          <a:lstStyle/>
          <a:p>
            <a:pPr algn="l"/>
            <a:r>
              <a:rPr sz="1200" b="1" i="0">
                <a:solidFill>
                  <a:srgbClr val="000000"/>
                </a:solidFill>
                <a:latin typeface="Calibri"/>
              </a:rPr>
              <a:t>a)</a:t>
            </a:r>
          </a:p>
        </p:txBody>
      </p:sp>
      <p:pic>
        <p:nvPicPr>
          <p:cNvPr id="26" name="Picture 25" descr="2730c45c3921.png"/>
          <p:cNvPicPr>
            <a:picLocks noChangeAspect="1"/>
          </p:cNvPicPr>
          <p:nvPr/>
        </p:nvPicPr>
        <p:blipFill>
          <a:blip r:embed="rId2"/>
          <a:stretch>
            <a:fillRect/>
          </a:stretch>
        </p:blipFill>
        <p:spPr>
          <a:xfrm>
            <a:off x="4150000" y="3200000"/>
            <a:ext cx="3663696" cy="432816"/>
          </a:xfrm>
          <a:prstGeom prst="rect">
            <a:avLst/>
          </a:prstGeom>
        </p:spPr>
      </p:pic>
      <p:pic>
        <p:nvPicPr>
          <p:cNvPr id="27" name="Picture 26" descr="f432d90f8a24.png"/>
          <p:cNvPicPr>
            <a:picLocks noChangeAspect="1"/>
          </p:cNvPicPr>
          <p:nvPr/>
        </p:nvPicPr>
        <p:blipFill>
          <a:blip r:embed="rId3"/>
          <a:stretch>
            <a:fillRect/>
          </a:stretch>
        </p:blipFill>
        <p:spPr>
          <a:xfrm>
            <a:off x="4150000" y="3682816"/>
            <a:ext cx="2956560" cy="432816"/>
          </a:xfrm>
          <a:prstGeom prst="rect">
            <a:avLst/>
          </a:prstGeom>
        </p:spPr>
      </p:pic>
      <p:sp>
        <p:nvSpPr>
          <p:cNvPr id="28" name="TextBox 27"/>
          <p:cNvSpPr txBox="1"/>
          <p:nvPr/>
        </p:nvSpPr>
        <p:spPr>
          <a:xfrm>
            <a:off x="3800000" y="4225632"/>
            <a:ext cx="350000" cy="300000"/>
          </a:xfrm>
          <a:prstGeom prst="rect">
            <a:avLst/>
          </a:prstGeom>
          <a:noFill/>
        </p:spPr>
        <p:txBody>
          <a:bodyPr wrap="square" anchor="t" lIns="45720" rIns="45720">
            <a:spAutoFit/>
          </a:bodyPr>
          <a:lstStyle/>
          <a:p>
            <a:pPr algn="l"/>
            <a:r>
              <a:rPr sz="1200" b="1" i="0">
                <a:solidFill>
                  <a:srgbClr val="000000"/>
                </a:solidFill>
                <a:latin typeface="Calibri"/>
              </a:rPr>
              <a:t>b)</a:t>
            </a:r>
          </a:p>
        </p:txBody>
      </p:sp>
      <p:pic>
        <p:nvPicPr>
          <p:cNvPr id="29" name="Picture 28" descr="0a722b326e69.png"/>
          <p:cNvPicPr>
            <a:picLocks noChangeAspect="1"/>
          </p:cNvPicPr>
          <p:nvPr/>
        </p:nvPicPr>
        <p:blipFill>
          <a:blip r:embed="rId4"/>
          <a:stretch>
            <a:fillRect/>
          </a:stretch>
        </p:blipFill>
        <p:spPr>
          <a:xfrm>
            <a:off x="4150000" y="4165632"/>
            <a:ext cx="1825752" cy="393192"/>
          </a:xfrm>
          <a:prstGeom prst="rect">
            <a:avLst/>
          </a:prstGeom>
        </p:spPr>
      </p:pic>
      <p:pic>
        <p:nvPicPr>
          <p:cNvPr id="30" name="Picture 29" descr="88cbde7311d6.png"/>
          <p:cNvPicPr>
            <a:picLocks noChangeAspect="1"/>
          </p:cNvPicPr>
          <p:nvPr/>
        </p:nvPicPr>
        <p:blipFill>
          <a:blip r:embed="rId5"/>
          <a:stretch>
            <a:fillRect/>
          </a:stretch>
        </p:blipFill>
        <p:spPr>
          <a:xfrm>
            <a:off x="4150000" y="4608824"/>
            <a:ext cx="3194304" cy="353568"/>
          </a:xfrm>
          <a:prstGeom prst="rect">
            <a:avLst/>
          </a:prstGeom>
        </p:spPr>
      </p:pic>
      <p:sp>
        <p:nvSpPr>
          <p:cNvPr id="31" name="TextBox 30"/>
          <p:cNvSpPr txBox="1"/>
          <p:nvPr/>
        </p:nvSpPr>
        <p:spPr>
          <a:xfrm>
            <a:off x="4150000" y="5012392"/>
            <a:ext cx="4750000" cy="320000"/>
          </a:xfrm>
          <a:prstGeom prst="rect">
            <a:avLst/>
          </a:prstGeom>
          <a:noFill/>
        </p:spPr>
        <p:txBody>
          <a:bodyPr wrap="square" anchor="t" lIns="45720" rIns="45720">
            <a:spAutoFit/>
          </a:bodyPr>
          <a:lstStyle/>
          <a:p>
            <a:pPr algn="l"/>
            <a:r>
              <a:rPr sz="1400" b="1" i="0">
                <a:solidFill>
                  <a:srgbClr val="FF0000"/>
                </a:solidFill>
                <a:latin typeface="Calibri"/>
              </a:rPr>
              <a:t>y = −0.0625 + 1.0083x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31"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Least Squares Linear Regression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3800000"/>
          </a:xfrm>
          <a:prstGeom prst="rect">
            <a:avLst/>
          </a:prstGeom>
          <a:noFill/>
        </p:spPr>
        <p:txBody>
          <a:bodyPr wrap="square" anchor="t" lIns="45720" rIns="45720">
            <a:spAutoFit/>
          </a:bodyPr>
          <a:lstStyle/>
          <a:p>
            <a:pPr algn="ctr"/>
            <a:r>
              <a:rPr sz="1200" b="1" i="0">
                <a:solidFill>
                  <a:srgbClr val="000000"/>
                </a:solidFill>
                <a:latin typeface="Calibri"/>
              </a:rPr>
              <a:t>Drawing the regression line</a:t>
            </a:r>
          </a:p>
          <a:p>
            <a:pPr algn="ctr"/>
            <a:r>
              <a:rPr sz="1200" b="0" i="0">
                <a:solidFill>
                  <a:srgbClr val="000000"/>
                </a:solidFill>
                <a:latin typeface="Calibri"/>
              </a:rPr>
              <a:t/>
            </a:r>
          </a:p>
          <a:p>
            <a:pPr algn="ctr"/>
            <a:r>
              <a:rPr sz="1200" b="0" i="0">
                <a:solidFill>
                  <a:srgbClr val="000000"/>
                </a:solidFill>
                <a:latin typeface="Calibri"/>
              </a:rPr>
              <a:t>Either plot the point (0, a) and use the gradient b, or find two points on the line</a:t>
            </a:r>
          </a:p>
          <a:p>
            <a:pPr algn="ctr"/>
            <a:r>
              <a:rPr sz="1200" b="0" i="0">
                <a:solidFill>
                  <a:srgbClr val="000000"/>
                </a:solidFill>
                <a:latin typeface="Calibri"/>
              </a:rPr>
              <a:t/>
            </a:r>
          </a:p>
          <a:p>
            <a:pPr algn="ctr"/>
            <a:r>
              <a:rPr sz="1200" b="0" i="0">
                <a:solidFill>
                  <a:srgbClr val="000000"/>
                </a:solidFill>
                <a:latin typeface="Calibri"/>
              </a:rPr>
              <a:t>Here x = 1 gives y = 0.95 and x = 3 gives y = 2.96</a:t>
            </a:r>
          </a:p>
          <a:p>
            <a:pPr algn="ctr"/>
            <a:r>
              <a:rPr sz="1200" b="0" i="0">
                <a:solidFill>
                  <a:srgbClr val="000000"/>
                </a:solidFill>
                <a:latin typeface="Calibri"/>
              </a:rPr>
              <a:t/>
            </a:r>
          </a:p>
          <a:p>
            <a:pPr algn="ctr"/>
            <a:r>
              <a:rPr sz="1200" b="0" i="0">
                <a:solidFill>
                  <a:srgbClr val="000000"/>
                </a:solidFill>
                <a:latin typeface="Calibri"/>
              </a:rPr>
              <a:t>The regression line always passes through (x̄, ȳ)</a:t>
            </a:r>
          </a:p>
        </p:txBody>
      </p:sp>
      <p:sp>
        <p:nvSpPr>
          <p:cNvPr id="5" name="TextBox 4"/>
          <p:cNvSpPr txBox="1"/>
          <p:nvPr/>
        </p:nvSpPr>
        <p:spPr>
          <a:xfrm>
            <a:off x="3800000" y="1000000"/>
            <a:ext cx="5100000" cy="1050000"/>
          </a:xfrm>
          <a:prstGeom prst="rect">
            <a:avLst/>
          </a:prstGeom>
          <a:noFill/>
        </p:spPr>
        <p:txBody>
          <a:bodyPr wrap="square" anchor="t" lIns="45720" rIns="45720">
            <a:spAutoFit/>
          </a:bodyPr>
          <a:lstStyle/>
          <a:p>
            <a:pPr algn="l"/>
            <a:r>
              <a:rPr sz="1100" b="0" i="0">
                <a:solidFill>
                  <a:srgbClr val="000000"/>
                </a:solidFill>
                <a:latin typeface="Calibri"/>
              </a:rPr>
              <a:t>From part b:  y = −0.0625 + 1.0083x</a:t>
            </a:r>
          </a:p>
          <a:p>
            <a:pPr algn="l"/>
            <a:r>
              <a:rPr sz="1100" b="0" i="0">
                <a:solidFill>
                  <a:srgbClr val="000000"/>
                </a:solidFill>
                <a:latin typeface="Calibri"/>
              </a:rPr>
              <a:t>c)  Draw a scatter diagram to represent these data and draw the regression line on your diagram.</a:t>
            </a:r>
          </a:p>
          <a:p>
            <a:pPr algn="l"/>
            <a:r>
              <a:rPr sz="1100" b="0" i="0">
                <a:solidFill>
                  <a:srgbClr val="000000"/>
                </a:solidFill>
                <a:latin typeface="Calibri"/>
              </a:rPr>
              <a:t>d)  The gauge shows a reading of 2 bar. Using the regression equation, work out what the correct reading should be.</a:t>
            </a:r>
          </a:p>
        </p:txBody>
      </p:sp>
      <p:sp>
        <p:nvSpPr>
          <p:cNvPr id="6" name="Rectangle 5"/>
          <p:cNvSpPr/>
          <p:nvPr/>
        </p:nvSpPr>
        <p:spPr>
          <a:xfrm>
            <a:off x="3820000" y="210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Gauge reading, x (bars)</a:t>
            </a:r>
          </a:p>
        </p:txBody>
      </p:sp>
      <p:sp>
        <p:nvSpPr>
          <p:cNvPr id="7" name="Rectangle 6"/>
          <p:cNvSpPr/>
          <p:nvPr/>
        </p:nvSpPr>
        <p:spPr>
          <a:xfrm>
            <a:off x="5520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8" name="Rectangle 7"/>
          <p:cNvSpPr/>
          <p:nvPr/>
        </p:nvSpPr>
        <p:spPr>
          <a:xfrm>
            <a:off x="5935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9" name="Rectangle 8"/>
          <p:cNvSpPr/>
          <p:nvPr/>
        </p:nvSpPr>
        <p:spPr>
          <a:xfrm>
            <a:off x="6350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10" name="Rectangle 9"/>
          <p:cNvSpPr/>
          <p:nvPr/>
        </p:nvSpPr>
        <p:spPr>
          <a:xfrm>
            <a:off x="6765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a:t>
            </a:r>
          </a:p>
        </p:txBody>
      </p:sp>
      <p:sp>
        <p:nvSpPr>
          <p:cNvPr id="11" name="Rectangle 10"/>
          <p:cNvSpPr/>
          <p:nvPr/>
        </p:nvSpPr>
        <p:spPr>
          <a:xfrm>
            <a:off x="7180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2.6</a:t>
            </a:r>
          </a:p>
        </p:txBody>
      </p:sp>
      <p:sp>
        <p:nvSpPr>
          <p:cNvPr id="12" name="Rectangle 11"/>
          <p:cNvSpPr/>
          <p:nvPr/>
        </p:nvSpPr>
        <p:spPr>
          <a:xfrm>
            <a:off x="7595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13" name="Rectangle 12"/>
          <p:cNvSpPr/>
          <p:nvPr/>
        </p:nvSpPr>
        <p:spPr>
          <a:xfrm>
            <a:off x="8010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3.4</a:t>
            </a:r>
          </a:p>
        </p:txBody>
      </p:sp>
      <p:sp>
        <p:nvSpPr>
          <p:cNvPr id="14" name="Rectangle 13"/>
          <p:cNvSpPr/>
          <p:nvPr/>
        </p:nvSpPr>
        <p:spPr>
          <a:xfrm>
            <a:off x="8425000" y="21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3.8</a:t>
            </a:r>
          </a:p>
        </p:txBody>
      </p:sp>
      <p:sp>
        <p:nvSpPr>
          <p:cNvPr id="15" name="Rectangle 14"/>
          <p:cNvSpPr/>
          <p:nvPr/>
        </p:nvSpPr>
        <p:spPr>
          <a:xfrm>
            <a:off x="3820000" y="233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Correct reading, y (bars)</a:t>
            </a:r>
          </a:p>
        </p:txBody>
      </p:sp>
      <p:sp>
        <p:nvSpPr>
          <p:cNvPr id="16" name="Rectangle 15"/>
          <p:cNvSpPr/>
          <p:nvPr/>
        </p:nvSpPr>
        <p:spPr>
          <a:xfrm>
            <a:off x="5520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0.96</a:t>
            </a:r>
          </a:p>
        </p:txBody>
      </p:sp>
      <p:sp>
        <p:nvSpPr>
          <p:cNvPr id="17" name="Rectangle 16"/>
          <p:cNvSpPr/>
          <p:nvPr/>
        </p:nvSpPr>
        <p:spPr>
          <a:xfrm>
            <a:off x="5935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1.33</a:t>
            </a:r>
          </a:p>
        </p:txBody>
      </p:sp>
      <p:sp>
        <p:nvSpPr>
          <p:cNvPr id="18" name="Rectangle 17"/>
          <p:cNvSpPr/>
          <p:nvPr/>
        </p:nvSpPr>
        <p:spPr>
          <a:xfrm>
            <a:off x="6350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1.75</a:t>
            </a:r>
          </a:p>
        </p:txBody>
      </p:sp>
      <p:sp>
        <p:nvSpPr>
          <p:cNvPr id="19" name="Rectangle 18"/>
          <p:cNvSpPr/>
          <p:nvPr/>
        </p:nvSpPr>
        <p:spPr>
          <a:xfrm>
            <a:off x="6765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2.14</a:t>
            </a:r>
          </a:p>
        </p:txBody>
      </p:sp>
      <p:sp>
        <p:nvSpPr>
          <p:cNvPr id="20" name="Rectangle 19"/>
          <p:cNvSpPr/>
          <p:nvPr/>
        </p:nvSpPr>
        <p:spPr>
          <a:xfrm>
            <a:off x="7180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2.58</a:t>
            </a:r>
          </a:p>
        </p:txBody>
      </p:sp>
      <p:sp>
        <p:nvSpPr>
          <p:cNvPr id="21" name="Rectangle 20"/>
          <p:cNvSpPr/>
          <p:nvPr/>
        </p:nvSpPr>
        <p:spPr>
          <a:xfrm>
            <a:off x="7595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2.97</a:t>
            </a:r>
          </a:p>
        </p:txBody>
      </p:sp>
      <p:sp>
        <p:nvSpPr>
          <p:cNvPr id="22" name="Rectangle 21"/>
          <p:cNvSpPr/>
          <p:nvPr/>
        </p:nvSpPr>
        <p:spPr>
          <a:xfrm>
            <a:off x="8010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3.38</a:t>
            </a:r>
          </a:p>
        </p:txBody>
      </p:sp>
      <p:sp>
        <p:nvSpPr>
          <p:cNvPr id="23" name="Rectangle 22"/>
          <p:cNvSpPr/>
          <p:nvPr/>
        </p:nvSpPr>
        <p:spPr>
          <a:xfrm>
            <a:off x="8425000" y="23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3.75</a:t>
            </a:r>
          </a:p>
        </p:txBody>
      </p:sp>
      <p:pic>
        <p:nvPicPr>
          <p:cNvPr id="24" name="Picture 23" descr="ex3_scatter.png"/>
          <p:cNvPicPr>
            <a:picLocks noChangeAspect="1"/>
          </p:cNvPicPr>
          <p:nvPr/>
        </p:nvPicPr>
        <p:blipFill>
          <a:blip r:embed="rId2"/>
          <a:stretch>
            <a:fillRect/>
          </a:stretch>
        </p:blipFill>
        <p:spPr>
          <a:xfrm>
            <a:off x="3900000" y="2650000"/>
            <a:ext cx="3070588" cy="2900000"/>
          </a:xfrm>
          <a:prstGeom prst="rect">
            <a:avLst/>
          </a:prstGeom>
        </p:spPr>
      </p:pic>
      <p:sp>
        <p:nvSpPr>
          <p:cNvPr id="25" name="TextBox 24"/>
          <p:cNvSpPr txBox="1"/>
          <p:nvPr/>
        </p:nvSpPr>
        <p:spPr>
          <a:xfrm>
            <a:off x="3800000" y="2700000"/>
            <a:ext cx="350000" cy="300000"/>
          </a:xfrm>
          <a:prstGeom prst="rect">
            <a:avLst/>
          </a:prstGeom>
          <a:noFill/>
        </p:spPr>
        <p:txBody>
          <a:bodyPr wrap="square" anchor="t" lIns="45720" rIns="45720">
            <a:spAutoFit/>
          </a:bodyPr>
          <a:lstStyle/>
          <a:p>
            <a:pPr algn="l"/>
            <a:r>
              <a:rPr sz="1200" b="1" i="0">
                <a:solidFill>
                  <a:srgbClr val="000000"/>
                </a:solidFill>
                <a:latin typeface="Calibri"/>
              </a:rPr>
              <a:t>c)</a:t>
            </a:r>
          </a:p>
        </p:txBody>
      </p:sp>
      <p:sp>
        <p:nvSpPr>
          <p:cNvPr id="26" name="TextBox 25"/>
          <p:cNvSpPr txBox="1"/>
          <p:nvPr/>
        </p:nvSpPr>
        <p:spPr>
          <a:xfrm>
            <a:off x="7050000" y="3300000"/>
            <a:ext cx="1850000" cy="280000"/>
          </a:xfrm>
          <a:prstGeom prst="rect">
            <a:avLst/>
          </a:prstGeom>
          <a:noFill/>
        </p:spPr>
        <p:txBody>
          <a:bodyPr wrap="square" anchor="t" lIns="45720" rIns="45720">
            <a:spAutoFit/>
          </a:bodyPr>
          <a:lstStyle/>
          <a:p>
            <a:pPr algn="l"/>
            <a:r>
              <a:rPr sz="1200" b="1" i="0">
                <a:solidFill>
                  <a:srgbClr val="000000"/>
                </a:solidFill>
                <a:latin typeface="Calibri"/>
              </a:rPr>
              <a:t>d)</a:t>
            </a:r>
          </a:p>
        </p:txBody>
      </p:sp>
      <p:sp>
        <p:nvSpPr>
          <p:cNvPr id="27" name="TextBox 26"/>
          <p:cNvSpPr txBox="1"/>
          <p:nvPr/>
        </p:nvSpPr>
        <p:spPr>
          <a:xfrm>
            <a:off x="7050000" y="3580000"/>
            <a:ext cx="1850000" cy="300000"/>
          </a:xfrm>
          <a:prstGeom prst="rect">
            <a:avLst/>
          </a:prstGeom>
          <a:noFill/>
        </p:spPr>
        <p:txBody>
          <a:bodyPr wrap="square" anchor="t" lIns="45720" rIns="45720">
            <a:spAutoFit/>
          </a:bodyPr>
          <a:lstStyle/>
          <a:p>
            <a:pPr algn="l"/>
            <a:r>
              <a:rPr sz="1100" b="0" i="0">
                <a:solidFill>
                  <a:srgbClr val="000000"/>
                </a:solidFill>
                <a:latin typeface="Calibri"/>
              </a:rPr>
              <a:t>y = −0.0625 + 1.0083 × 2</a:t>
            </a:r>
          </a:p>
        </p:txBody>
      </p:sp>
      <p:sp>
        <p:nvSpPr>
          <p:cNvPr id="28" name="TextBox 27"/>
          <p:cNvSpPr txBox="1"/>
          <p:nvPr/>
        </p:nvSpPr>
        <p:spPr>
          <a:xfrm>
            <a:off x="7050000" y="3880000"/>
            <a:ext cx="1850000" cy="330000"/>
          </a:xfrm>
          <a:prstGeom prst="rect">
            <a:avLst/>
          </a:prstGeom>
          <a:noFill/>
        </p:spPr>
        <p:txBody>
          <a:bodyPr wrap="square" anchor="t" lIns="45720" rIns="45720">
            <a:spAutoFit/>
          </a:bodyPr>
          <a:lstStyle/>
          <a:p>
            <a:pPr algn="l"/>
            <a:r>
              <a:rPr sz="1200" b="1" i="0">
                <a:solidFill>
                  <a:srgbClr val="FF0000"/>
                </a:solidFill>
                <a:latin typeface="Calibri"/>
              </a:rPr>
              <a:t>= 1.95 bar (3 s.f.)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Linear Regression with Coding</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3600000"/>
          </a:xfrm>
          <a:prstGeom prst="rect">
            <a:avLst/>
          </a:prstGeom>
          <a:noFill/>
        </p:spPr>
        <p:txBody>
          <a:bodyPr wrap="square" anchor="t" lIns="45720" rIns="45720">
            <a:spAutoFit/>
          </a:bodyPr>
          <a:lstStyle/>
          <a:p>
            <a:pPr algn="ctr"/>
            <a:r>
              <a:rPr sz="1200" b="1" i="0">
                <a:solidFill>
                  <a:srgbClr val="000000"/>
                </a:solidFill>
                <a:latin typeface="Calibri"/>
              </a:rPr>
              <a:t>Coding</a:t>
            </a:r>
          </a:p>
          <a:p>
            <a:pPr algn="ctr"/>
            <a:r>
              <a:rPr sz="1200" b="0" i="0">
                <a:solidFill>
                  <a:srgbClr val="000000"/>
                </a:solidFill>
                <a:latin typeface="Calibri"/>
              </a:rPr>
              <a:t/>
            </a:r>
          </a:p>
          <a:p>
            <a:pPr algn="ctr"/>
            <a:r>
              <a:rPr sz="1200" b="0" i="0">
                <a:solidFill>
                  <a:srgbClr val="000000"/>
                </a:solidFill>
                <a:latin typeface="Calibri"/>
              </a:rPr>
              <a:t>Sometimes the original data is coded to make it easier to manage</a:t>
            </a:r>
          </a:p>
          <a:p>
            <a:pPr algn="ctr"/>
            <a:r>
              <a:rPr sz="1200" b="0" i="0">
                <a:solidFill>
                  <a:srgbClr val="000000"/>
                </a:solidFill>
                <a:latin typeface="Calibri"/>
              </a:rPr>
              <a:t/>
            </a:r>
          </a:p>
          <a:p>
            <a:pPr algn="ctr"/>
            <a:r>
              <a:rPr sz="1200" b="0" i="0">
                <a:solidFill>
                  <a:srgbClr val="000000"/>
                </a:solidFill>
                <a:latin typeface="Calibri"/>
              </a:rPr>
              <a:t>Find the regression line for the coded data first, in the usual way</a:t>
            </a:r>
          </a:p>
          <a:p>
            <a:pPr algn="ctr"/>
            <a:r>
              <a:rPr sz="1200" b="0" i="0">
                <a:solidFill>
                  <a:srgbClr val="000000"/>
                </a:solidFill>
                <a:latin typeface="Calibri"/>
              </a:rPr>
              <a:t/>
            </a:r>
          </a:p>
          <a:p>
            <a:pPr algn="ctr"/>
            <a:r>
              <a:rPr sz="1200" b="0" i="0">
                <a:solidFill>
                  <a:srgbClr val="000000"/>
                </a:solidFill>
                <a:latin typeface="Calibri"/>
              </a:rPr>
              <a:t>Use x̄ = Σx ÷ n and ȳ = Σy ÷ n</a:t>
            </a:r>
          </a:p>
        </p:txBody>
      </p:sp>
      <p:sp>
        <p:nvSpPr>
          <p:cNvPr id="5" name="TextBox 4"/>
          <p:cNvSpPr txBox="1"/>
          <p:nvPr/>
        </p:nvSpPr>
        <p:spPr>
          <a:xfrm>
            <a:off x="3800000" y="1000000"/>
            <a:ext cx="5100000" cy="1000000"/>
          </a:xfrm>
          <a:prstGeom prst="rect">
            <a:avLst/>
          </a:prstGeom>
          <a:noFill/>
        </p:spPr>
        <p:txBody>
          <a:bodyPr wrap="square" anchor="t" lIns="45720" rIns="45720">
            <a:spAutoFit/>
          </a:bodyPr>
          <a:lstStyle/>
          <a:p>
            <a:pPr algn="l"/>
            <a:r>
              <a:rPr sz="1000" b="0" i="0">
                <a:solidFill>
                  <a:srgbClr val="000000"/>
                </a:solidFill>
                <a:latin typeface="Calibri"/>
              </a:rPr>
              <a:t>Eight samples of carbon steel were produced with different percentages, c%, of carbon in them. Each sample was heated in a furnace until it melted and the temperature, m in °C, at which it melted was recorded.</a:t>
            </a:r>
          </a:p>
          <a:p>
            <a:pPr algn="l"/>
            <a:r>
              <a:rPr sz="1000" b="0" i="0">
                <a:solidFill>
                  <a:srgbClr val="000000"/>
                </a:solidFill>
                <a:latin typeface="Calibri"/>
              </a:rPr>
              <a:t>The results were coded such that x = 10c and y = (m − 700) ÷ 5. The coded results are shown in the table.</a:t>
            </a:r>
          </a:p>
        </p:txBody>
      </p:sp>
      <p:sp>
        <p:nvSpPr>
          <p:cNvPr id="6" name="Rectangle 5"/>
          <p:cNvSpPr/>
          <p:nvPr/>
        </p:nvSpPr>
        <p:spPr>
          <a:xfrm>
            <a:off x="3820000" y="200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Percentage of carbon, x</a:t>
            </a:r>
          </a:p>
        </p:txBody>
      </p:sp>
      <p:sp>
        <p:nvSpPr>
          <p:cNvPr id="7" name="Rectangle 6"/>
          <p:cNvSpPr/>
          <p:nvPr/>
        </p:nvSpPr>
        <p:spPr>
          <a:xfrm>
            <a:off x="5520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 name="Rectangle 7"/>
          <p:cNvSpPr/>
          <p:nvPr/>
        </p:nvSpPr>
        <p:spPr>
          <a:xfrm>
            <a:off x="5935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9" name="Rectangle 8"/>
          <p:cNvSpPr/>
          <p:nvPr/>
        </p:nvSpPr>
        <p:spPr>
          <a:xfrm>
            <a:off x="6350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0" name="Rectangle 9"/>
          <p:cNvSpPr/>
          <p:nvPr/>
        </p:nvSpPr>
        <p:spPr>
          <a:xfrm>
            <a:off x="6765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11" name="Rectangle 10"/>
          <p:cNvSpPr/>
          <p:nvPr/>
        </p:nvSpPr>
        <p:spPr>
          <a:xfrm>
            <a:off x="7180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12" name="Rectangle 11"/>
          <p:cNvSpPr/>
          <p:nvPr/>
        </p:nvSpPr>
        <p:spPr>
          <a:xfrm>
            <a:off x="7595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13" name="Rectangle 12"/>
          <p:cNvSpPr/>
          <p:nvPr/>
        </p:nvSpPr>
        <p:spPr>
          <a:xfrm>
            <a:off x="8010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14" name="Rectangle 13"/>
          <p:cNvSpPr/>
          <p:nvPr/>
        </p:nvSpPr>
        <p:spPr>
          <a:xfrm>
            <a:off x="8425000" y="200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15" name="Rectangle 14"/>
          <p:cNvSpPr/>
          <p:nvPr/>
        </p:nvSpPr>
        <p:spPr>
          <a:xfrm>
            <a:off x="3820000" y="223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Melting point, y</a:t>
            </a:r>
          </a:p>
        </p:txBody>
      </p:sp>
      <p:sp>
        <p:nvSpPr>
          <p:cNvPr id="16" name="Rectangle 15"/>
          <p:cNvSpPr/>
          <p:nvPr/>
        </p:nvSpPr>
        <p:spPr>
          <a:xfrm>
            <a:off x="5520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35</a:t>
            </a:r>
          </a:p>
        </p:txBody>
      </p:sp>
      <p:sp>
        <p:nvSpPr>
          <p:cNvPr id="17" name="Rectangle 16"/>
          <p:cNvSpPr/>
          <p:nvPr/>
        </p:nvSpPr>
        <p:spPr>
          <a:xfrm>
            <a:off x="5935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28</a:t>
            </a:r>
          </a:p>
        </p:txBody>
      </p:sp>
      <p:sp>
        <p:nvSpPr>
          <p:cNvPr id="18" name="Rectangle 17"/>
          <p:cNvSpPr/>
          <p:nvPr/>
        </p:nvSpPr>
        <p:spPr>
          <a:xfrm>
            <a:off x="6350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24</a:t>
            </a:r>
          </a:p>
        </p:txBody>
      </p:sp>
      <p:sp>
        <p:nvSpPr>
          <p:cNvPr id="19" name="Rectangle 18"/>
          <p:cNvSpPr/>
          <p:nvPr/>
        </p:nvSpPr>
        <p:spPr>
          <a:xfrm>
            <a:off x="6765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0" name="Rectangle 19"/>
          <p:cNvSpPr/>
          <p:nvPr/>
        </p:nvSpPr>
        <p:spPr>
          <a:xfrm>
            <a:off x="7180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a:t>
            </a:r>
          </a:p>
        </p:txBody>
      </p:sp>
      <p:sp>
        <p:nvSpPr>
          <p:cNvPr id="21" name="Rectangle 20"/>
          <p:cNvSpPr/>
          <p:nvPr/>
        </p:nvSpPr>
        <p:spPr>
          <a:xfrm>
            <a:off x="7595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22" name="Rectangle 21"/>
          <p:cNvSpPr/>
          <p:nvPr/>
        </p:nvSpPr>
        <p:spPr>
          <a:xfrm>
            <a:off x="8010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3" name="Rectangle 22"/>
          <p:cNvSpPr/>
          <p:nvPr/>
        </p:nvSpPr>
        <p:spPr>
          <a:xfrm>
            <a:off x="8425000" y="2230000"/>
            <a:ext cx="415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24" name="TextBox 23"/>
          <p:cNvSpPr txBox="1"/>
          <p:nvPr/>
        </p:nvSpPr>
        <p:spPr>
          <a:xfrm>
            <a:off x="3800000" y="2490000"/>
            <a:ext cx="5100000" cy="700000"/>
          </a:xfrm>
          <a:prstGeom prst="rect">
            <a:avLst/>
          </a:prstGeom>
          <a:noFill/>
        </p:spPr>
        <p:txBody>
          <a:bodyPr wrap="square" anchor="t" lIns="45720" rIns="45720">
            <a:spAutoFit/>
          </a:bodyPr>
          <a:lstStyle/>
          <a:p>
            <a:pPr algn="l"/>
            <a:r>
              <a:rPr sz="1000" b="0" i="0">
                <a:solidFill>
                  <a:srgbClr val="000000"/>
                </a:solidFill>
                <a:latin typeface="Calibri"/>
              </a:rPr>
              <a:t>a)  Calculate S</a:t>
            </a:r>
            <a:r>
              <a:rPr sz="1000" b="0" i="0" baseline="-25000">
                <a:solidFill>
                  <a:srgbClr val="000000"/>
                </a:solidFill>
                <a:latin typeface="Calibri"/>
              </a:rPr>
              <a:t>xy</a:t>
            </a:r>
            <a:r>
              <a:rPr sz="1000" b="0" i="0">
                <a:solidFill>
                  <a:srgbClr val="000000"/>
                </a:solidFill>
                <a:latin typeface="Calibri"/>
              </a:rPr>
              <a:t> and S</a:t>
            </a:r>
            <a:r>
              <a:rPr sz="1000" b="0" i="0" baseline="-25000">
                <a:solidFill>
                  <a:srgbClr val="000000"/>
                </a:solidFill>
                <a:latin typeface="Calibri"/>
              </a:rPr>
              <a:t>xx</a:t>
            </a:r>
            <a:r>
              <a:rPr sz="1000" b="0" i="0">
                <a:solidFill>
                  <a:srgbClr val="000000"/>
                </a:solidFill>
                <a:latin typeface="Calibri"/>
              </a:rPr>
              <a:t>.   (You may use Σx</a:t>
            </a:r>
            <a:r>
              <a:rPr sz="1000" b="0" i="0" baseline="30000">
                <a:solidFill>
                  <a:srgbClr val="000000"/>
                </a:solidFill>
                <a:latin typeface="Calibri"/>
              </a:rPr>
              <a:t>2</a:t>
            </a:r>
            <a:r>
              <a:rPr sz="1000" b="0" i="0">
                <a:solidFill>
                  <a:srgbClr val="000000"/>
                </a:solidFill>
                <a:latin typeface="Calibri"/>
              </a:rPr>
              <a:t> = 204 and Σxy = 478.)</a:t>
            </a:r>
          </a:p>
          <a:p>
            <a:pPr algn="l"/>
            <a:r>
              <a:rPr sz="1000" b="0" i="0">
                <a:solidFill>
                  <a:srgbClr val="000000"/>
                </a:solidFill>
                <a:latin typeface="Calibri"/>
              </a:rPr>
              <a:t>b)  Find the regression line of y on x.</a:t>
            </a:r>
          </a:p>
          <a:p>
            <a:pPr algn="l"/>
            <a:r>
              <a:rPr sz="1000" b="0" i="0">
                <a:solidFill>
                  <a:srgbClr val="000000"/>
                </a:solidFill>
                <a:latin typeface="Calibri"/>
              </a:rPr>
              <a:t>c)  Estimate the melting point of carbon steel which contains 0.25% carbon.</a:t>
            </a:r>
          </a:p>
        </p:txBody>
      </p:sp>
      <p:sp>
        <p:nvSpPr>
          <p:cNvPr id="25" name="TextBox 24"/>
          <p:cNvSpPr txBox="1"/>
          <p:nvPr/>
        </p:nvSpPr>
        <p:spPr>
          <a:xfrm>
            <a:off x="4150000" y="3250000"/>
            <a:ext cx="4750000" cy="300000"/>
          </a:xfrm>
          <a:prstGeom prst="rect">
            <a:avLst/>
          </a:prstGeom>
          <a:noFill/>
        </p:spPr>
        <p:txBody>
          <a:bodyPr wrap="square" anchor="t" lIns="45720" rIns="45720">
            <a:spAutoFit/>
          </a:bodyPr>
          <a:lstStyle/>
          <a:p>
            <a:pPr algn="l"/>
            <a:r>
              <a:rPr sz="1100" b="0" i="0">
                <a:solidFill>
                  <a:srgbClr val="000000"/>
                </a:solidFill>
                <a:latin typeface="Calibri"/>
              </a:rPr>
              <a:t>Σx = 1 + 2 + … + 8 = 36,    Σy = 35 + 28 + … + 6 = 144</a:t>
            </a:r>
          </a:p>
        </p:txBody>
      </p:sp>
      <p:sp>
        <p:nvSpPr>
          <p:cNvPr id="26" name="TextBox 25"/>
          <p:cNvSpPr txBox="1"/>
          <p:nvPr/>
        </p:nvSpPr>
        <p:spPr>
          <a:xfrm>
            <a:off x="3800000" y="3610000"/>
            <a:ext cx="350000" cy="300000"/>
          </a:xfrm>
          <a:prstGeom prst="rect">
            <a:avLst/>
          </a:prstGeom>
          <a:noFill/>
        </p:spPr>
        <p:txBody>
          <a:bodyPr wrap="square" anchor="t" lIns="45720" rIns="45720">
            <a:spAutoFit/>
          </a:bodyPr>
          <a:lstStyle/>
          <a:p>
            <a:pPr algn="l"/>
            <a:r>
              <a:rPr sz="1200" b="1" i="0">
                <a:solidFill>
                  <a:srgbClr val="000000"/>
                </a:solidFill>
                <a:latin typeface="Calibri"/>
              </a:rPr>
              <a:t>a)</a:t>
            </a:r>
          </a:p>
        </p:txBody>
      </p:sp>
      <p:pic>
        <p:nvPicPr>
          <p:cNvPr id="27" name="Picture 26" descr="682d94569099.png"/>
          <p:cNvPicPr>
            <a:picLocks noChangeAspect="1"/>
          </p:cNvPicPr>
          <p:nvPr/>
        </p:nvPicPr>
        <p:blipFill>
          <a:blip r:embed="rId2"/>
          <a:stretch>
            <a:fillRect/>
          </a:stretch>
        </p:blipFill>
        <p:spPr>
          <a:xfrm>
            <a:off x="4150000" y="3550000"/>
            <a:ext cx="3307080" cy="432816"/>
          </a:xfrm>
          <a:prstGeom prst="rect">
            <a:avLst/>
          </a:prstGeom>
        </p:spPr>
      </p:pic>
      <p:pic>
        <p:nvPicPr>
          <p:cNvPr id="28" name="Picture 27" descr="601319c72f11.png"/>
          <p:cNvPicPr>
            <a:picLocks noChangeAspect="1"/>
          </p:cNvPicPr>
          <p:nvPr/>
        </p:nvPicPr>
        <p:blipFill>
          <a:blip r:embed="rId3"/>
          <a:stretch>
            <a:fillRect/>
          </a:stretch>
        </p:blipFill>
        <p:spPr>
          <a:xfrm>
            <a:off x="4150000" y="4032816"/>
            <a:ext cx="2679192" cy="432816"/>
          </a:xfrm>
          <a:prstGeom prst="rect">
            <a:avLst/>
          </a:prstGeom>
        </p:spPr>
      </p:pic>
      <p:sp>
        <p:nvSpPr>
          <p:cNvPr id="29" name="TextBox 28"/>
          <p:cNvSpPr txBox="1"/>
          <p:nvPr/>
        </p:nvSpPr>
        <p:spPr>
          <a:xfrm>
            <a:off x="3800000" y="4575632"/>
            <a:ext cx="350000" cy="300000"/>
          </a:xfrm>
          <a:prstGeom prst="rect">
            <a:avLst/>
          </a:prstGeom>
          <a:noFill/>
        </p:spPr>
        <p:txBody>
          <a:bodyPr wrap="square" anchor="t" lIns="45720" rIns="45720">
            <a:spAutoFit/>
          </a:bodyPr>
          <a:lstStyle/>
          <a:p>
            <a:pPr algn="l"/>
            <a:r>
              <a:rPr sz="1200" b="1" i="0">
                <a:solidFill>
                  <a:srgbClr val="000000"/>
                </a:solidFill>
                <a:latin typeface="Calibri"/>
              </a:rPr>
              <a:t>b)</a:t>
            </a:r>
          </a:p>
        </p:txBody>
      </p:sp>
      <p:pic>
        <p:nvPicPr>
          <p:cNvPr id="30" name="Picture 29" descr="9b36918f151f.png"/>
          <p:cNvPicPr>
            <a:picLocks noChangeAspect="1"/>
          </p:cNvPicPr>
          <p:nvPr/>
        </p:nvPicPr>
        <p:blipFill>
          <a:blip r:embed="rId4"/>
          <a:stretch>
            <a:fillRect/>
          </a:stretch>
        </p:blipFill>
        <p:spPr>
          <a:xfrm>
            <a:off x="4150000" y="4515632"/>
            <a:ext cx="4041648" cy="353568"/>
          </a:xfrm>
          <a:prstGeom prst="rect">
            <a:avLst/>
          </a:prstGeom>
        </p:spPr>
      </p:pic>
      <p:sp>
        <p:nvSpPr>
          <p:cNvPr id="31" name="TextBox 30"/>
          <p:cNvSpPr txBox="1"/>
          <p:nvPr/>
        </p:nvSpPr>
        <p:spPr>
          <a:xfrm>
            <a:off x="4150000" y="4919200"/>
            <a:ext cx="4750000" cy="320000"/>
          </a:xfrm>
          <a:prstGeom prst="rect">
            <a:avLst/>
          </a:prstGeom>
          <a:noFill/>
        </p:spPr>
        <p:txBody>
          <a:bodyPr wrap="square" anchor="t" lIns="45720" rIns="45720">
            <a:spAutoFit/>
          </a:bodyPr>
          <a:lstStyle/>
          <a:p>
            <a:pPr algn="l"/>
            <a:r>
              <a:rPr sz="1400" b="1" i="0">
                <a:solidFill>
                  <a:srgbClr val="FF0000"/>
                </a:solidFill>
                <a:latin typeface="Calibri"/>
              </a:rPr>
              <a:t>y = 36.2 − 4.05x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9" grpId="0" animBg="1"/>
      <p:bldP spid="31"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Linear Regression with Coding</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1A/B</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x and y are coded values</a:t>
            </a:r>
          </a:p>
          <a:p>
            <a:pPr algn="ctr"/>
            <a:r>
              <a:rPr sz="1200" b="0" i="0">
                <a:solidFill>
                  <a:srgbClr val="000000"/>
                </a:solidFill>
                <a:latin typeface="Calibri"/>
              </a:rPr>
              <a:t/>
            </a:r>
          </a:p>
          <a:p>
            <a:pPr algn="ctr"/>
            <a:r>
              <a:rPr sz="1200" b="1" i="0">
                <a:solidFill>
                  <a:srgbClr val="000000"/>
                </a:solidFill>
                <a:latin typeface="Calibri"/>
              </a:rPr>
              <a:t>Method 1</a:t>
            </a:r>
          </a:p>
          <a:p>
            <a:pPr algn="ctr"/>
            <a:r>
              <a:rPr sz="1200" b="0" i="0">
                <a:solidFill>
                  <a:srgbClr val="000000"/>
                </a:solidFill>
                <a:latin typeface="Calibri"/>
              </a:rPr>
              <a:t>Code the given value of c, use the regression line, then reverse the coding for y</a:t>
            </a:r>
          </a:p>
          <a:p>
            <a:pPr algn="ctr"/>
            <a:r>
              <a:rPr sz="1200" b="0" i="0">
                <a:solidFill>
                  <a:srgbClr val="000000"/>
                </a:solidFill>
                <a:latin typeface="Calibri"/>
              </a:rPr>
              <a:t/>
            </a:r>
          </a:p>
          <a:p>
            <a:pPr algn="ctr"/>
            <a:r>
              <a:rPr sz="1200" b="1" i="0">
                <a:solidFill>
                  <a:srgbClr val="000000"/>
                </a:solidFill>
                <a:latin typeface="Calibri"/>
              </a:rPr>
              <a:t>Method 2</a:t>
            </a:r>
          </a:p>
          <a:p>
            <a:pPr algn="ctr"/>
            <a:r>
              <a:rPr sz="1200" b="0" i="0">
                <a:solidFill>
                  <a:srgbClr val="000000"/>
                </a:solidFill>
                <a:latin typeface="Calibri"/>
              </a:rPr>
              <a:t>Substitute the codes into the regression line of y on x, then rearrange into the form m = p + qc</a:t>
            </a:r>
          </a:p>
          <a:p>
            <a:pPr algn="ctr"/>
            <a:r>
              <a:rPr sz="1200" b="0" i="0">
                <a:solidFill>
                  <a:srgbClr val="000000"/>
                </a:solidFill>
                <a:latin typeface="Calibri"/>
              </a:rPr>
              <a:t/>
            </a:r>
          </a:p>
          <a:p>
            <a:pPr algn="ctr"/>
            <a:r>
              <a:rPr sz="1200" b="0" i="0">
                <a:solidFill>
                  <a:srgbClr val="000000"/>
                </a:solidFill>
                <a:latin typeface="Calibri"/>
              </a:rPr>
              <a:t>Check your answer makes sense: x = 0.25 in the coded equation would give 35 °C, which is clearly wrong</a:t>
            </a:r>
          </a:p>
        </p:txBody>
      </p:sp>
      <p:sp>
        <p:nvSpPr>
          <p:cNvPr id="5" name="TextBox 4"/>
          <p:cNvSpPr txBox="1"/>
          <p:nvPr/>
        </p:nvSpPr>
        <p:spPr>
          <a:xfrm>
            <a:off x="3800000" y="1000000"/>
            <a:ext cx="5100000" cy="600000"/>
          </a:xfrm>
          <a:prstGeom prst="rect">
            <a:avLst/>
          </a:prstGeom>
          <a:noFill/>
        </p:spPr>
        <p:txBody>
          <a:bodyPr wrap="square" anchor="t" lIns="45720" rIns="45720">
            <a:spAutoFit/>
          </a:bodyPr>
          <a:lstStyle/>
          <a:p>
            <a:pPr algn="l"/>
            <a:r>
              <a:rPr sz="1100" b="0" i="0">
                <a:solidFill>
                  <a:srgbClr val="000000"/>
                </a:solidFill>
                <a:latin typeface="Calibri"/>
              </a:rPr>
              <a:t>x = 10c,   y = (m − 700) ÷ 5,   regression line of y on x:  y = 36.214… − 4.047…x</a:t>
            </a:r>
          </a:p>
          <a:p>
            <a:pPr algn="l"/>
            <a:r>
              <a:rPr sz="1100" b="0" i="0">
                <a:solidFill>
                  <a:srgbClr val="000000"/>
                </a:solidFill>
                <a:latin typeface="Calibri"/>
              </a:rPr>
              <a:t>c)  Estimate the melting point of carbon steel which contains 0.25% carbon.</a:t>
            </a:r>
          </a:p>
        </p:txBody>
      </p:sp>
      <p:sp>
        <p:nvSpPr>
          <p:cNvPr id="6" name="TextBox 5"/>
          <p:cNvSpPr txBox="1"/>
          <p:nvPr/>
        </p:nvSpPr>
        <p:spPr>
          <a:xfrm>
            <a:off x="3800000" y="1700000"/>
            <a:ext cx="5100000" cy="280000"/>
          </a:xfrm>
          <a:prstGeom prst="rect">
            <a:avLst/>
          </a:prstGeom>
          <a:noFill/>
        </p:spPr>
        <p:txBody>
          <a:bodyPr wrap="square" anchor="t" lIns="45720" rIns="45720">
            <a:spAutoFit/>
          </a:bodyPr>
          <a:lstStyle/>
          <a:p>
            <a:pPr algn="l"/>
            <a:r>
              <a:rPr sz="1200" b="1" i="0">
                <a:solidFill>
                  <a:srgbClr val="000000"/>
                </a:solidFill>
                <a:latin typeface="Calibri"/>
              </a:rPr>
              <a:t>Method 1</a:t>
            </a:r>
          </a:p>
        </p:txBody>
      </p:sp>
      <p:sp>
        <p:nvSpPr>
          <p:cNvPr id="7" name="TextBox 6"/>
          <p:cNvSpPr txBox="1"/>
          <p:nvPr/>
        </p:nvSpPr>
        <p:spPr>
          <a:xfrm>
            <a:off x="3800000" y="1980000"/>
            <a:ext cx="5100000" cy="270000"/>
          </a:xfrm>
          <a:prstGeom prst="rect">
            <a:avLst/>
          </a:prstGeom>
          <a:noFill/>
        </p:spPr>
        <p:txBody>
          <a:bodyPr wrap="square" anchor="t" lIns="45720" rIns="45720">
            <a:spAutoFit/>
          </a:bodyPr>
          <a:lstStyle/>
          <a:p>
            <a:pPr algn="l"/>
            <a:r>
              <a:rPr sz="1200" b="0" i="0">
                <a:solidFill>
                  <a:srgbClr val="000000"/>
                </a:solidFill>
                <a:latin typeface="Calibri"/>
              </a:rPr>
              <a:t>c = 0.25, so x = 10 × 0.25 = 2.5</a:t>
            </a:r>
          </a:p>
        </p:txBody>
      </p:sp>
      <p:sp>
        <p:nvSpPr>
          <p:cNvPr id="8" name="TextBox 7"/>
          <p:cNvSpPr txBox="1"/>
          <p:nvPr/>
        </p:nvSpPr>
        <p:spPr>
          <a:xfrm>
            <a:off x="3800000" y="2250000"/>
            <a:ext cx="5100000" cy="270000"/>
          </a:xfrm>
          <a:prstGeom prst="rect">
            <a:avLst/>
          </a:prstGeom>
          <a:noFill/>
        </p:spPr>
        <p:txBody>
          <a:bodyPr wrap="square" anchor="t" lIns="45720" rIns="45720">
            <a:spAutoFit/>
          </a:bodyPr>
          <a:lstStyle/>
          <a:p>
            <a:pPr algn="l"/>
            <a:r>
              <a:rPr sz="1200" b="0" i="0">
                <a:solidFill>
                  <a:srgbClr val="000000"/>
                </a:solidFill>
                <a:latin typeface="Calibri"/>
              </a:rPr>
              <a:t>y = 36.214… − 4.047… × 2.5 = 26.095…</a:t>
            </a:r>
          </a:p>
        </p:txBody>
      </p:sp>
      <p:pic>
        <p:nvPicPr>
          <p:cNvPr id="9" name="Picture 8" descr="a60661bd69f1.png"/>
          <p:cNvPicPr>
            <a:picLocks noChangeAspect="1"/>
          </p:cNvPicPr>
          <p:nvPr/>
        </p:nvPicPr>
        <p:blipFill>
          <a:blip r:embed="rId2"/>
          <a:stretch>
            <a:fillRect/>
          </a:stretch>
        </p:blipFill>
        <p:spPr>
          <a:xfrm>
            <a:off x="3800000" y="2520000"/>
            <a:ext cx="4413504" cy="353568"/>
          </a:xfrm>
          <a:prstGeom prst="rect">
            <a:avLst/>
          </a:prstGeom>
        </p:spPr>
      </p:pic>
      <p:sp>
        <p:nvSpPr>
          <p:cNvPr id="10" name="TextBox 9"/>
          <p:cNvSpPr txBox="1"/>
          <p:nvPr/>
        </p:nvSpPr>
        <p:spPr>
          <a:xfrm>
            <a:off x="3800000" y="3003568"/>
            <a:ext cx="5100000" cy="280000"/>
          </a:xfrm>
          <a:prstGeom prst="rect">
            <a:avLst/>
          </a:prstGeom>
          <a:noFill/>
        </p:spPr>
        <p:txBody>
          <a:bodyPr wrap="square" anchor="t" lIns="45720" rIns="45720">
            <a:spAutoFit/>
          </a:bodyPr>
          <a:lstStyle/>
          <a:p>
            <a:pPr algn="l"/>
            <a:r>
              <a:rPr sz="1200" b="1" i="0">
                <a:solidFill>
                  <a:srgbClr val="000000"/>
                </a:solidFill>
                <a:latin typeface="Calibri"/>
              </a:rPr>
              <a:t>Method 2</a:t>
            </a:r>
          </a:p>
        </p:txBody>
      </p:sp>
      <p:pic>
        <p:nvPicPr>
          <p:cNvPr id="11" name="Picture 10" descr="f9d3886d4be9.png"/>
          <p:cNvPicPr>
            <a:picLocks noChangeAspect="1"/>
          </p:cNvPicPr>
          <p:nvPr/>
        </p:nvPicPr>
        <p:blipFill>
          <a:blip r:embed="rId3"/>
          <a:stretch>
            <a:fillRect/>
          </a:stretch>
        </p:blipFill>
        <p:spPr>
          <a:xfrm>
            <a:off x="3800000" y="3283568"/>
            <a:ext cx="2429256" cy="353568"/>
          </a:xfrm>
          <a:prstGeom prst="rect">
            <a:avLst/>
          </a:prstGeom>
        </p:spPr>
      </p:pic>
      <p:sp>
        <p:nvSpPr>
          <p:cNvPr id="12" name="TextBox 11"/>
          <p:cNvSpPr txBox="1"/>
          <p:nvPr/>
        </p:nvSpPr>
        <p:spPr>
          <a:xfrm>
            <a:off x="3800000" y="3687136"/>
            <a:ext cx="5100000" cy="270000"/>
          </a:xfrm>
          <a:prstGeom prst="rect">
            <a:avLst/>
          </a:prstGeom>
          <a:noFill/>
        </p:spPr>
        <p:txBody>
          <a:bodyPr wrap="square" anchor="t" lIns="45720" rIns="45720">
            <a:spAutoFit/>
          </a:bodyPr>
          <a:lstStyle/>
          <a:p>
            <a:pPr algn="l"/>
            <a:r>
              <a:rPr sz="1200" b="0" i="0">
                <a:solidFill>
                  <a:srgbClr val="000000"/>
                </a:solidFill>
                <a:latin typeface="Calibri"/>
              </a:rPr>
              <a:t>m − 700 = 181.07… − 202.38…c</a:t>
            </a:r>
          </a:p>
        </p:txBody>
      </p:sp>
      <p:sp>
        <p:nvSpPr>
          <p:cNvPr id="13" name="TextBox 12"/>
          <p:cNvSpPr txBox="1"/>
          <p:nvPr/>
        </p:nvSpPr>
        <p:spPr>
          <a:xfrm>
            <a:off x="3800000" y="3957136"/>
            <a:ext cx="5100000" cy="280000"/>
          </a:xfrm>
          <a:prstGeom prst="rect">
            <a:avLst/>
          </a:prstGeom>
          <a:noFill/>
        </p:spPr>
        <p:txBody>
          <a:bodyPr wrap="square" anchor="t" lIns="45720" rIns="45720">
            <a:spAutoFit/>
          </a:bodyPr>
          <a:lstStyle/>
          <a:p>
            <a:pPr algn="l"/>
            <a:r>
              <a:rPr sz="1200" b="1" i="0">
                <a:solidFill>
                  <a:srgbClr val="000000"/>
                </a:solidFill>
                <a:latin typeface="Calibri"/>
              </a:rPr>
              <a:t>m = 881.07… − 202.38…c</a:t>
            </a:r>
          </a:p>
        </p:txBody>
      </p:sp>
      <p:sp>
        <p:nvSpPr>
          <p:cNvPr id="14" name="TextBox 13"/>
          <p:cNvSpPr txBox="1"/>
          <p:nvPr/>
        </p:nvSpPr>
        <p:spPr>
          <a:xfrm>
            <a:off x="3800000" y="4237136"/>
            <a:ext cx="5100000" cy="290000"/>
          </a:xfrm>
          <a:prstGeom prst="rect">
            <a:avLst/>
          </a:prstGeom>
          <a:noFill/>
        </p:spPr>
        <p:txBody>
          <a:bodyPr wrap="square" anchor="t" lIns="45720" rIns="45720">
            <a:spAutoFit/>
          </a:bodyPr>
          <a:lstStyle/>
          <a:p>
            <a:pPr algn="l"/>
            <a:r>
              <a:rPr sz="1200" b="0" i="0">
                <a:solidFill>
                  <a:srgbClr val="000000"/>
                </a:solidFill>
                <a:latin typeface="Calibri"/>
              </a:rPr>
              <a:t>m = 881.07… − 202.38… × 0.25 = 830 (3 s.f.)</a:t>
            </a:r>
          </a:p>
        </p:txBody>
      </p:sp>
      <p:sp>
        <p:nvSpPr>
          <p:cNvPr id="15" name="TextBox 14"/>
          <p:cNvSpPr txBox="1"/>
          <p:nvPr/>
        </p:nvSpPr>
        <p:spPr>
          <a:xfrm>
            <a:off x="3800000" y="4587136"/>
            <a:ext cx="5100000" cy="300000"/>
          </a:xfrm>
          <a:prstGeom prst="rect">
            <a:avLst/>
          </a:prstGeom>
          <a:noFill/>
        </p:spPr>
        <p:txBody>
          <a:bodyPr wrap="square" anchor="t" lIns="45720" rIns="45720">
            <a:spAutoFit/>
          </a:bodyPr>
          <a:lstStyle/>
          <a:p>
            <a:pPr algn="l"/>
            <a:r>
              <a:rPr sz="1200" b="1" i="0">
                <a:solidFill>
                  <a:srgbClr val="FF0000"/>
                </a:solidFill>
                <a:latin typeface="Calibri"/>
              </a:rPr>
              <a:t>The estimate for the melting point is 830 °C (3 s.f.)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3" grpId="0" animBg="1"/>
      <p:bldP spid="14"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