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Quality of Tests</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Further Statistics 1 Chapter 8</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8D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The Power Function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8D</a:t>
            </a:r>
          </a:p>
        </p:txBody>
      </p:sp>
      <p:sp>
        <p:nvSpPr>
          <p:cNvPr id="4" name="TextBox 3"/>
          <p:cNvSpPr txBox="1"/>
          <p:nvPr/>
        </p:nvSpPr>
        <p:spPr>
          <a:xfrm>
            <a:off x="250000" y="1000000"/>
            <a:ext cx="3300000" cy="5200000"/>
          </a:xfrm>
          <a:prstGeom prst="rect">
            <a:avLst/>
          </a:prstGeom>
          <a:noFill/>
        </p:spPr>
        <p:txBody>
          <a:bodyPr wrap="square" anchor="t" lIns="45720" rIns="45720">
            <a:spAutoFit/>
          </a:bodyPr>
          <a:lstStyle/>
          <a:p>
            <a:pPr algn="ctr"/>
            <a:r>
              <a:rPr sz="1200" b="1" i="0">
                <a:solidFill>
                  <a:srgbClr val="000000"/>
                </a:solidFill>
                <a:latin typeface="Calibri"/>
              </a:rPr>
              <a:t>You need to be able to draw a graph of the power function for a test</a:t>
            </a:r>
          </a:p>
          <a:p>
            <a:pPr algn="ctr"/>
            <a:r>
              <a:rPr sz="1200" b="0" i="0">
                <a:solidFill>
                  <a:srgbClr val="000000"/>
                </a:solidFill>
                <a:latin typeface="Calibri"/>
              </a:rPr>
              <a:t/>
            </a:r>
          </a:p>
          <a:p>
            <a:pPr algn="ctr"/>
            <a:r>
              <a:rPr sz="1200" b="0" i="0">
                <a:solidFill>
                  <a:srgbClr val="000000"/>
                </a:solidFill>
                <a:latin typeface="Calibri"/>
              </a:rPr>
              <a:t>The power function of a test is the function of the parameter θ which gives the probability that the test statistic will fall in the critical region of the test if θ is the true value of the parameter</a:t>
            </a:r>
          </a:p>
          <a:p>
            <a:pPr algn="ctr"/>
            <a:r>
              <a:rPr sz="1200" b="0" i="0">
                <a:solidFill>
                  <a:srgbClr val="000000"/>
                </a:solidFill>
                <a:latin typeface="Calibri"/>
              </a:rPr>
              <a:t/>
            </a:r>
          </a:p>
          <a:p>
            <a:pPr algn="ctr"/>
            <a:r>
              <a:rPr sz="1200" b="0" i="0">
                <a:solidFill>
                  <a:srgbClr val="000000"/>
                </a:solidFill>
                <a:latin typeface="Calibri"/>
              </a:rPr>
              <a:t>You usually do not know the true value of the parameter, so the power function is given in terms of it</a:t>
            </a:r>
          </a:p>
        </p:txBody>
      </p:sp>
      <p:sp>
        <p:nvSpPr>
          <p:cNvPr id="5" name="TextBox 4"/>
          <p:cNvSpPr txBox="1"/>
          <p:nvPr/>
        </p:nvSpPr>
        <p:spPr>
          <a:xfrm>
            <a:off x="3750000" y="1000000"/>
            <a:ext cx="5150000" cy="2020875"/>
          </a:xfrm>
          <a:prstGeom prst="rect">
            <a:avLst/>
          </a:prstGeom>
          <a:noFill/>
        </p:spPr>
        <p:txBody>
          <a:bodyPr wrap="square" anchor="t" lIns="45720" rIns="45720">
            <a:spAutoFit/>
          </a:bodyPr>
          <a:lstStyle/>
          <a:p>
            <a:pPr algn="l"/>
            <a:r>
              <a:rPr sz="1100" b="0" i="0">
                <a:solidFill>
                  <a:srgbClr val="000000"/>
                </a:solidFill>
                <a:latin typeface="Calibri"/>
              </a:rPr>
              <a:t>Past experience has shown that the number of accidents that take place at a road junction has a Poisson distribution with an average of 3.5 accidents per month. A trading estate is built along one of the roads leading away from the junction and the local council is anxious that this may have increased the accident rate. To see if the number of accidents had increased, a test was set up with the null hypothesis H₀: λ = 3.5 and with the alternative hypothesis being accepted if the number of accidents X within the first month after the alteration was ≥ 7.</a:t>
            </a:r>
          </a:p>
          <a:p>
            <a:pPr algn="l"/>
            <a:r>
              <a:rPr sz="1100" b="0" i="0">
                <a:solidFill>
                  <a:srgbClr val="000000"/>
                </a:solidFill>
                <a:latin typeface="Calibri"/>
              </a:rPr>
              <a:t>a) Find the size of the test.</a:t>
            </a:r>
          </a:p>
          <a:p>
            <a:pPr algn="l"/>
            <a:r>
              <a:rPr sz="1100" b="0" i="0">
                <a:solidFill>
                  <a:srgbClr val="000000"/>
                </a:solidFill>
                <a:latin typeface="Calibri"/>
              </a:rPr>
              <a:t>b) Find the power function for the test and sketch the graph of the power function.</a:t>
            </a:r>
          </a:p>
        </p:txBody>
      </p:sp>
      <p:sp>
        <p:nvSpPr>
          <p:cNvPr id="6" name="TextBox 5"/>
          <p:cNvSpPr txBox="1"/>
          <p:nvPr/>
        </p:nvSpPr>
        <p:spPr>
          <a:xfrm>
            <a:off x="3750000" y="2994774"/>
            <a:ext cx="3300000" cy="181610"/>
          </a:xfrm>
          <a:prstGeom prst="rect">
            <a:avLst/>
          </a:prstGeom>
          <a:noFill/>
        </p:spPr>
        <p:txBody>
          <a:bodyPr wrap="square" anchor="t" lIns="45720" rIns="45720">
            <a:spAutoFit/>
          </a:bodyPr>
          <a:lstStyle/>
          <a:p>
            <a:pPr algn="l"/>
            <a:r>
              <a:rPr sz="1100" b="0" i="0">
                <a:solidFill>
                  <a:srgbClr val="000000"/>
                </a:solidFill>
                <a:latin typeface="Calibri"/>
              </a:rPr>
              <a:t>a) Size = P(reject H₀ when it is true)</a:t>
            </a:r>
          </a:p>
        </p:txBody>
      </p:sp>
      <p:sp>
        <p:nvSpPr>
          <p:cNvPr id="7" name="TextBox 6"/>
          <p:cNvSpPr txBox="1"/>
          <p:nvPr/>
        </p:nvSpPr>
        <p:spPr>
          <a:xfrm>
            <a:off x="3750000" y="3176384"/>
            <a:ext cx="3300000" cy="181610"/>
          </a:xfrm>
          <a:prstGeom prst="rect">
            <a:avLst/>
          </a:prstGeom>
          <a:noFill/>
        </p:spPr>
        <p:txBody>
          <a:bodyPr wrap="square" anchor="t" lIns="45720" rIns="45720">
            <a:spAutoFit/>
          </a:bodyPr>
          <a:lstStyle/>
          <a:p>
            <a:pPr algn="l"/>
            <a:r>
              <a:rPr sz="1100" b="0" i="0">
                <a:solidFill>
                  <a:srgbClr val="000000"/>
                </a:solidFill>
                <a:latin typeface="Calibri"/>
              </a:rPr>
              <a:t>= P(X ≥ 7 | X ~ Po(3.5))</a:t>
            </a:r>
          </a:p>
        </p:txBody>
      </p:sp>
      <p:sp>
        <p:nvSpPr>
          <p:cNvPr id="8" name="TextBox 7"/>
          <p:cNvSpPr txBox="1"/>
          <p:nvPr/>
        </p:nvSpPr>
        <p:spPr>
          <a:xfrm>
            <a:off x="3750000" y="3357994"/>
            <a:ext cx="3300000" cy="181610"/>
          </a:xfrm>
          <a:prstGeom prst="rect">
            <a:avLst/>
          </a:prstGeom>
          <a:noFill/>
        </p:spPr>
        <p:txBody>
          <a:bodyPr wrap="square" anchor="t" lIns="45720" rIns="45720">
            <a:spAutoFit/>
          </a:bodyPr>
          <a:lstStyle/>
          <a:p>
            <a:pPr algn="l"/>
            <a:r>
              <a:rPr sz="1100" b="0" i="0">
                <a:solidFill>
                  <a:srgbClr val="000000"/>
                </a:solidFill>
                <a:latin typeface="Calibri"/>
              </a:rPr>
              <a:t>= 1 − 0.9347</a:t>
            </a:r>
          </a:p>
        </p:txBody>
      </p:sp>
      <p:sp>
        <p:nvSpPr>
          <p:cNvPr id="9" name="TextBox 8"/>
          <p:cNvSpPr txBox="1"/>
          <p:nvPr/>
        </p:nvSpPr>
        <p:spPr>
          <a:xfrm>
            <a:off x="3750000" y="3539604"/>
            <a:ext cx="3300000" cy="181610"/>
          </a:xfrm>
          <a:prstGeom prst="rect">
            <a:avLst/>
          </a:prstGeom>
          <a:noFill/>
        </p:spPr>
        <p:txBody>
          <a:bodyPr wrap="square" anchor="t" lIns="45720" rIns="45720">
            <a:spAutoFit/>
          </a:bodyPr>
          <a:lstStyle/>
          <a:p>
            <a:pPr algn="l"/>
            <a:r>
              <a:rPr sz="1100" b="0" i="0">
                <a:solidFill>
                  <a:srgbClr val="FF0000"/>
                </a:solidFill>
                <a:latin typeface="Calibri"/>
              </a:rPr>
              <a:t>= 0.0653</a:t>
            </a:r>
          </a:p>
        </p:txBody>
      </p:sp>
      <p:sp>
        <p:nvSpPr>
          <p:cNvPr id="10" name="TextBox 9"/>
          <p:cNvSpPr txBox="1"/>
          <p:nvPr/>
        </p:nvSpPr>
        <p:spPr>
          <a:xfrm>
            <a:off x="3750000" y="3793858"/>
            <a:ext cx="3300000" cy="181610"/>
          </a:xfrm>
          <a:prstGeom prst="rect">
            <a:avLst/>
          </a:prstGeom>
          <a:noFill/>
        </p:spPr>
        <p:txBody>
          <a:bodyPr wrap="square" anchor="t" lIns="45720" rIns="45720">
            <a:spAutoFit/>
          </a:bodyPr>
          <a:lstStyle/>
          <a:p>
            <a:pPr algn="l"/>
            <a:r>
              <a:rPr sz="1100" b="0" i="0">
                <a:solidFill>
                  <a:srgbClr val="000000"/>
                </a:solidFill>
                <a:latin typeface="Calibri"/>
              </a:rPr>
              <a:t>b) Power function = P(reject H₀ when it is false)</a:t>
            </a:r>
          </a:p>
        </p:txBody>
      </p:sp>
      <p:sp>
        <p:nvSpPr>
          <p:cNvPr id="11" name="TextBox 10"/>
          <p:cNvSpPr txBox="1"/>
          <p:nvPr/>
        </p:nvSpPr>
        <p:spPr>
          <a:xfrm>
            <a:off x="3750000" y="3975468"/>
            <a:ext cx="3300000" cy="181610"/>
          </a:xfrm>
          <a:prstGeom prst="rect">
            <a:avLst/>
          </a:prstGeom>
          <a:noFill/>
        </p:spPr>
        <p:txBody>
          <a:bodyPr wrap="square" anchor="t" lIns="45720" rIns="45720">
            <a:spAutoFit/>
          </a:bodyPr>
          <a:lstStyle/>
          <a:p>
            <a:pPr algn="l"/>
            <a:r>
              <a:rPr sz="1100" b="0" i="0">
                <a:solidFill>
                  <a:srgbClr val="000000"/>
                </a:solidFill>
                <a:latin typeface="Calibri"/>
              </a:rPr>
              <a:t>= P(X ≥ 7 | X ~ Po(λ))</a:t>
            </a:r>
          </a:p>
        </p:txBody>
      </p:sp>
      <p:sp>
        <p:nvSpPr>
          <p:cNvPr id="12" name="TextBox 11"/>
          <p:cNvSpPr txBox="1"/>
          <p:nvPr/>
        </p:nvSpPr>
        <p:spPr>
          <a:xfrm>
            <a:off x="3750000" y="4157078"/>
            <a:ext cx="3300000" cy="181610"/>
          </a:xfrm>
          <a:prstGeom prst="rect">
            <a:avLst/>
          </a:prstGeom>
          <a:noFill/>
        </p:spPr>
        <p:txBody>
          <a:bodyPr wrap="square" anchor="t" lIns="45720" rIns="45720">
            <a:spAutoFit/>
          </a:bodyPr>
          <a:lstStyle/>
          <a:p>
            <a:pPr algn="l"/>
            <a:r>
              <a:rPr sz="1100" b="0" i="0">
                <a:solidFill>
                  <a:srgbClr val="000000"/>
                </a:solidFill>
                <a:latin typeface="Calibri"/>
              </a:rPr>
              <a:t>= 1 − P(X ≤ 6 | X ~ Po(λ))</a:t>
            </a:r>
          </a:p>
        </p:txBody>
      </p:sp>
      <p:sp>
        <p:nvSpPr>
          <p:cNvPr id="13" name="TextBox 12"/>
          <p:cNvSpPr txBox="1"/>
          <p:nvPr/>
        </p:nvSpPr>
        <p:spPr>
          <a:xfrm>
            <a:off x="7110000" y="4157078"/>
            <a:ext cx="1700000" cy="202875"/>
          </a:xfrm>
          <a:prstGeom prst="rect">
            <a:avLst/>
          </a:prstGeom>
          <a:noFill/>
        </p:spPr>
        <p:txBody>
          <a:bodyPr wrap="square" anchor="t" lIns="45720" rIns="45720">
            <a:spAutoFit/>
          </a:bodyPr>
          <a:lstStyle/>
          <a:p>
            <a:pPr algn="l"/>
            <a:r>
              <a:rPr sz="900" b="0" i="0">
                <a:solidFill>
                  <a:srgbClr val="FF0000"/>
                </a:solidFill>
                <a:latin typeface="Calibri"/>
              </a:rPr>
              <a:t>Add P(X = x) for x = 0, 1, …, 6</a:t>
            </a:r>
          </a:p>
        </p:txBody>
      </p:sp>
      <p:pic>
        <p:nvPicPr>
          <p:cNvPr id="14" name="Picture 13" descr="m_ex11.png"/>
          <p:cNvPicPr>
            <a:picLocks noChangeAspect="1"/>
          </p:cNvPicPr>
          <p:nvPr/>
        </p:nvPicPr>
        <p:blipFill>
          <a:blip r:embed="rId2"/>
          <a:stretch>
            <a:fillRect/>
          </a:stretch>
        </p:blipFill>
        <p:spPr>
          <a:xfrm>
            <a:off x="3750000" y="4388688"/>
            <a:ext cx="3263448" cy="400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The Power Function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8D</a:t>
            </a:r>
          </a:p>
        </p:txBody>
      </p:sp>
      <p:sp>
        <p:nvSpPr>
          <p:cNvPr id="4" name="TextBox 3"/>
          <p:cNvSpPr txBox="1"/>
          <p:nvPr/>
        </p:nvSpPr>
        <p:spPr>
          <a:xfrm>
            <a:off x="250000" y="1000000"/>
            <a:ext cx="3300000" cy="5200000"/>
          </a:xfrm>
          <a:prstGeom prst="rect">
            <a:avLst/>
          </a:prstGeom>
          <a:noFill/>
        </p:spPr>
        <p:txBody>
          <a:bodyPr wrap="square" anchor="t" lIns="45720" rIns="45720">
            <a:spAutoFit/>
          </a:bodyPr>
          <a:lstStyle/>
          <a:p>
            <a:pPr algn="ctr"/>
            <a:r>
              <a:rPr sz="1200" b="1" i="0">
                <a:solidFill>
                  <a:srgbClr val="000000"/>
                </a:solidFill>
                <a:latin typeface="Calibri"/>
              </a:rPr>
              <a:t>Use the power function to find the power for different values of the parameter, then plot power against the parameter</a:t>
            </a:r>
          </a:p>
          <a:p>
            <a:pPr algn="ctr"/>
            <a:r>
              <a:rPr sz="1200" b="0" i="0">
                <a:solidFill>
                  <a:srgbClr val="000000"/>
                </a:solidFill>
                <a:latin typeface="Calibri"/>
              </a:rPr>
              <a:t/>
            </a:r>
          </a:p>
          <a:p>
            <a:pPr algn="ctr"/>
            <a:r>
              <a:rPr sz="1200" b="0" i="0">
                <a:solidFill>
                  <a:srgbClr val="000000"/>
                </a:solidFill>
                <a:latin typeface="Calibri"/>
              </a:rPr>
              <a:t>In an exam you are often given a partially completed table</a:t>
            </a:r>
          </a:p>
          <a:p>
            <a:pPr algn="ctr"/>
            <a:r>
              <a:rPr sz="1200" b="0" i="0">
                <a:solidFill>
                  <a:srgbClr val="000000"/>
                </a:solidFill>
                <a:latin typeface="Calibri"/>
              </a:rPr>
              <a:t/>
            </a:r>
          </a:p>
          <a:p>
            <a:pPr algn="ctr"/>
            <a:r>
              <a:rPr sz="1200" b="0" i="0">
                <a:solidFill>
                  <a:srgbClr val="000000"/>
                </a:solidFill>
                <a:latin typeface="Calibri"/>
              </a:rPr>
              <a:t>The power increases as λ increases: the test is better at detecting bigger increases in the accident rate</a:t>
            </a:r>
          </a:p>
        </p:txBody>
      </p:sp>
      <p:sp>
        <p:nvSpPr>
          <p:cNvPr id="5" name="TextBox 4"/>
          <p:cNvSpPr txBox="1"/>
          <p:nvPr/>
        </p:nvSpPr>
        <p:spPr>
          <a:xfrm>
            <a:off x="3750000" y="1000000"/>
            <a:ext cx="5150000" cy="481000"/>
          </a:xfrm>
          <a:prstGeom prst="rect">
            <a:avLst/>
          </a:prstGeom>
          <a:noFill/>
        </p:spPr>
        <p:txBody>
          <a:bodyPr wrap="square" anchor="t" lIns="45720" rIns="45720">
            <a:spAutoFit/>
          </a:bodyPr>
          <a:lstStyle/>
          <a:p>
            <a:pPr algn="l"/>
            <a:r>
              <a:rPr sz="1200" b="0" i="0">
                <a:solidFill>
                  <a:srgbClr val="000000"/>
                </a:solidFill>
                <a:latin typeface="Calibri"/>
              </a:rPr>
              <a:t>b) (continued) Find values of the power and sketch the graph of the power function.</a:t>
            </a:r>
          </a:p>
        </p:txBody>
      </p:sp>
      <p:sp>
        <p:nvSpPr>
          <p:cNvPr id="6" name="Rectangle 5"/>
          <p:cNvSpPr/>
          <p:nvPr/>
        </p:nvSpPr>
        <p:spPr>
          <a:xfrm>
            <a:off x="3750000" y="1500000"/>
            <a:ext cx="70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λ</a:t>
            </a:r>
          </a:p>
        </p:txBody>
      </p:sp>
      <p:sp>
        <p:nvSpPr>
          <p:cNvPr id="7" name="Rectangle 6"/>
          <p:cNvSpPr/>
          <p:nvPr/>
        </p:nvSpPr>
        <p:spPr>
          <a:xfrm>
            <a:off x="4450000" y="1500000"/>
            <a:ext cx="62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4</a:t>
            </a:r>
          </a:p>
        </p:txBody>
      </p:sp>
      <p:sp>
        <p:nvSpPr>
          <p:cNvPr id="8" name="Rectangle 7"/>
          <p:cNvSpPr/>
          <p:nvPr/>
        </p:nvSpPr>
        <p:spPr>
          <a:xfrm>
            <a:off x="5070000" y="1500000"/>
            <a:ext cx="62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5</a:t>
            </a:r>
          </a:p>
        </p:txBody>
      </p:sp>
      <p:sp>
        <p:nvSpPr>
          <p:cNvPr id="9" name="Rectangle 8"/>
          <p:cNvSpPr/>
          <p:nvPr/>
        </p:nvSpPr>
        <p:spPr>
          <a:xfrm>
            <a:off x="5690000" y="1500000"/>
            <a:ext cx="62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6</a:t>
            </a:r>
          </a:p>
        </p:txBody>
      </p:sp>
      <p:sp>
        <p:nvSpPr>
          <p:cNvPr id="10" name="Rectangle 9"/>
          <p:cNvSpPr/>
          <p:nvPr/>
        </p:nvSpPr>
        <p:spPr>
          <a:xfrm>
            <a:off x="6310000" y="1500000"/>
            <a:ext cx="62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7</a:t>
            </a:r>
          </a:p>
        </p:txBody>
      </p:sp>
      <p:sp>
        <p:nvSpPr>
          <p:cNvPr id="11" name="Rectangle 10"/>
          <p:cNvSpPr/>
          <p:nvPr/>
        </p:nvSpPr>
        <p:spPr>
          <a:xfrm>
            <a:off x="6930000" y="1500000"/>
            <a:ext cx="62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8</a:t>
            </a:r>
          </a:p>
        </p:txBody>
      </p:sp>
      <p:sp>
        <p:nvSpPr>
          <p:cNvPr id="12" name="Rectangle 11"/>
          <p:cNvSpPr/>
          <p:nvPr/>
        </p:nvSpPr>
        <p:spPr>
          <a:xfrm>
            <a:off x="7550000" y="1500000"/>
            <a:ext cx="62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9</a:t>
            </a:r>
          </a:p>
        </p:txBody>
      </p:sp>
      <p:sp>
        <p:nvSpPr>
          <p:cNvPr id="13" name="Rectangle 12"/>
          <p:cNvSpPr/>
          <p:nvPr/>
        </p:nvSpPr>
        <p:spPr>
          <a:xfrm>
            <a:off x="8170000" y="1500000"/>
            <a:ext cx="62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10</a:t>
            </a:r>
          </a:p>
        </p:txBody>
      </p:sp>
      <p:sp>
        <p:nvSpPr>
          <p:cNvPr id="14" name="Rectangle 13"/>
          <p:cNvSpPr/>
          <p:nvPr/>
        </p:nvSpPr>
        <p:spPr>
          <a:xfrm>
            <a:off x="3750000" y="1800000"/>
            <a:ext cx="70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Power</a:t>
            </a:r>
          </a:p>
        </p:txBody>
      </p:sp>
      <p:sp>
        <p:nvSpPr>
          <p:cNvPr id="15" name="Rectangle 14"/>
          <p:cNvSpPr/>
          <p:nvPr/>
        </p:nvSpPr>
        <p:spPr>
          <a:xfrm>
            <a:off x="4450000" y="1800000"/>
            <a:ext cx="62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
            </a:r>
          </a:p>
        </p:txBody>
      </p:sp>
      <p:sp>
        <p:nvSpPr>
          <p:cNvPr id="16" name="Rectangle 15"/>
          <p:cNvSpPr/>
          <p:nvPr/>
        </p:nvSpPr>
        <p:spPr>
          <a:xfrm>
            <a:off x="5070000" y="1800000"/>
            <a:ext cx="62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
            </a:r>
          </a:p>
        </p:txBody>
      </p:sp>
      <p:sp>
        <p:nvSpPr>
          <p:cNvPr id="17" name="Rectangle 16"/>
          <p:cNvSpPr/>
          <p:nvPr/>
        </p:nvSpPr>
        <p:spPr>
          <a:xfrm>
            <a:off x="5690000" y="1800000"/>
            <a:ext cx="62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
            </a:r>
          </a:p>
        </p:txBody>
      </p:sp>
      <p:sp>
        <p:nvSpPr>
          <p:cNvPr id="18" name="Rectangle 17"/>
          <p:cNvSpPr/>
          <p:nvPr/>
        </p:nvSpPr>
        <p:spPr>
          <a:xfrm>
            <a:off x="6310000" y="1800000"/>
            <a:ext cx="62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
            </a:r>
          </a:p>
        </p:txBody>
      </p:sp>
      <p:sp>
        <p:nvSpPr>
          <p:cNvPr id="19" name="Rectangle 18"/>
          <p:cNvSpPr/>
          <p:nvPr/>
        </p:nvSpPr>
        <p:spPr>
          <a:xfrm>
            <a:off x="6930000" y="1800000"/>
            <a:ext cx="62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
            </a:r>
          </a:p>
        </p:txBody>
      </p:sp>
      <p:sp>
        <p:nvSpPr>
          <p:cNvPr id="20" name="Rectangle 19"/>
          <p:cNvSpPr/>
          <p:nvPr/>
        </p:nvSpPr>
        <p:spPr>
          <a:xfrm>
            <a:off x="7550000" y="1800000"/>
            <a:ext cx="62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
            </a:r>
          </a:p>
        </p:txBody>
      </p:sp>
      <p:sp>
        <p:nvSpPr>
          <p:cNvPr id="21" name="Rectangle 20"/>
          <p:cNvSpPr/>
          <p:nvPr/>
        </p:nvSpPr>
        <p:spPr>
          <a:xfrm>
            <a:off x="8170000" y="1800000"/>
            <a:ext cx="620000" cy="3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
            </a:r>
          </a:p>
        </p:txBody>
      </p:sp>
      <p:sp>
        <p:nvSpPr>
          <p:cNvPr id="22" name="TextBox 21"/>
          <p:cNvSpPr txBox="1"/>
          <p:nvPr/>
        </p:nvSpPr>
        <p:spPr>
          <a:xfrm>
            <a:off x="4450000" y="1800000"/>
            <a:ext cx="620000" cy="300000"/>
          </a:xfrm>
          <a:prstGeom prst="rect">
            <a:avLst/>
          </a:prstGeom>
          <a:noFill/>
        </p:spPr>
        <p:txBody>
          <a:bodyPr wrap="square" anchor="ctr" lIns="45720" rIns="45720">
            <a:spAutoFit/>
          </a:bodyPr>
          <a:lstStyle/>
          <a:p>
            <a:pPr algn="ctr"/>
            <a:r>
              <a:rPr sz="1100" b="0" i="0">
                <a:solidFill>
                  <a:srgbClr val="FF0000"/>
                </a:solidFill>
                <a:latin typeface="Calibri"/>
              </a:rPr>
              <a:t>0.1107</a:t>
            </a:r>
          </a:p>
        </p:txBody>
      </p:sp>
      <p:sp>
        <p:nvSpPr>
          <p:cNvPr id="23" name="TextBox 22"/>
          <p:cNvSpPr txBox="1"/>
          <p:nvPr/>
        </p:nvSpPr>
        <p:spPr>
          <a:xfrm>
            <a:off x="5070000" y="1800000"/>
            <a:ext cx="620000" cy="300000"/>
          </a:xfrm>
          <a:prstGeom prst="rect">
            <a:avLst/>
          </a:prstGeom>
          <a:noFill/>
        </p:spPr>
        <p:txBody>
          <a:bodyPr wrap="square" anchor="ctr" lIns="45720" rIns="45720">
            <a:spAutoFit/>
          </a:bodyPr>
          <a:lstStyle/>
          <a:p>
            <a:pPr algn="ctr"/>
            <a:r>
              <a:rPr sz="1100" b="0" i="0">
                <a:solidFill>
                  <a:srgbClr val="FF0000"/>
                </a:solidFill>
                <a:latin typeface="Calibri"/>
              </a:rPr>
              <a:t>0.2378</a:t>
            </a:r>
          </a:p>
        </p:txBody>
      </p:sp>
      <p:sp>
        <p:nvSpPr>
          <p:cNvPr id="24" name="TextBox 23"/>
          <p:cNvSpPr txBox="1"/>
          <p:nvPr/>
        </p:nvSpPr>
        <p:spPr>
          <a:xfrm>
            <a:off x="5690000" y="1800000"/>
            <a:ext cx="620000" cy="300000"/>
          </a:xfrm>
          <a:prstGeom prst="rect">
            <a:avLst/>
          </a:prstGeom>
          <a:noFill/>
        </p:spPr>
        <p:txBody>
          <a:bodyPr wrap="square" anchor="ctr" lIns="45720" rIns="45720">
            <a:spAutoFit/>
          </a:bodyPr>
          <a:lstStyle/>
          <a:p>
            <a:pPr algn="ctr"/>
            <a:r>
              <a:rPr sz="1100" b="0" i="0">
                <a:solidFill>
                  <a:srgbClr val="FF0000"/>
                </a:solidFill>
                <a:latin typeface="Calibri"/>
              </a:rPr>
              <a:t>0.3937</a:t>
            </a:r>
          </a:p>
        </p:txBody>
      </p:sp>
      <p:sp>
        <p:nvSpPr>
          <p:cNvPr id="25" name="TextBox 24"/>
          <p:cNvSpPr txBox="1"/>
          <p:nvPr/>
        </p:nvSpPr>
        <p:spPr>
          <a:xfrm>
            <a:off x="6310000" y="1800000"/>
            <a:ext cx="620000" cy="300000"/>
          </a:xfrm>
          <a:prstGeom prst="rect">
            <a:avLst/>
          </a:prstGeom>
          <a:noFill/>
        </p:spPr>
        <p:txBody>
          <a:bodyPr wrap="square" anchor="ctr" lIns="45720" rIns="45720">
            <a:spAutoFit/>
          </a:bodyPr>
          <a:lstStyle/>
          <a:p>
            <a:pPr algn="ctr"/>
            <a:r>
              <a:rPr sz="1100" b="0" i="0">
                <a:solidFill>
                  <a:srgbClr val="FF0000"/>
                </a:solidFill>
                <a:latin typeface="Calibri"/>
              </a:rPr>
              <a:t>0.5503</a:t>
            </a:r>
          </a:p>
        </p:txBody>
      </p:sp>
      <p:sp>
        <p:nvSpPr>
          <p:cNvPr id="26" name="TextBox 25"/>
          <p:cNvSpPr txBox="1"/>
          <p:nvPr/>
        </p:nvSpPr>
        <p:spPr>
          <a:xfrm>
            <a:off x="6930000" y="1800000"/>
            <a:ext cx="620000" cy="300000"/>
          </a:xfrm>
          <a:prstGeom prst="rect">
            <a:avLst/>
          </a:prstGeom>
          <a:noFill/>
        </p:spPr>
        <p:txBody>
          <a:bodyPr wrap="square" anchor="ctr" lIns="45720" rIns="45720">
            <a:spAutoFit/>
          </a:bodyPr>
          <a:lstStyle/>
          <a:p>
            <a:pPr algn="ctr"/>
            <a:r>
              <a:rPr sz="1100" b="0" i="0">
                <a:solidFill>
                  <a:srgbClr val="FF0000"/>
                </a:solidFill>
                <a:latin typeface="Calibri"/>
              </a:rPr>
              <a:t>0.6866</a:t>
            </a:r>
          </a:p>
        </p:txBody>
      </p:sp>
      <p:sp>
        <p:nvSpPr>
          <p:cNvPr id="27" name="TextBox 26"/>
          <p:cNvSpPr txBox="1"/>
          <p:nvPr/>
        </p:nvSpPr>
        <p:spPr>
          <a:xfrm>
            <a:off x="7550000" y="1800000"/>
            <a:ext cx="620000" cy="300000"/>
          </a:xfrm>
          <a:prstGeom prst="rect">
            <a:avLst/>
          </a:prstGeom>
          <a:noFill/>
        </p:spPr>
        <p:txBody>
          <a:bodyPr wrap="square" anchor="ctr" lIns="45720" rIns="45720">
            <a:spAutoFit/>
          </a:bodyPr>
          <a:lstStyle/>
          <a:p>
            <a:pPr algn="ctr"/>
            <a:r>
              <a:rPr sz="1100" b="0" i="0">
                <a:solidFill>
                  <a:srgbClr val="FF0000"/>
                </a:solidFill>
                <a:latin typeface="Calibri"/>
              </a:rPr>
              <a:t>0.7932</a:t>
            </a:r>
          </a:p>
        </p:txBody>
      </p:sp>
      <p:sp>
        <p:nvSpPr>
          <p:cNvPr id="28" name="TextBox 27"/>
          <p:cNvSpPr txBox="1"/>
          <p:nvPr/>
        </p:nvSpPr>
        <p:spPr>
          <a:xfrm>
            <a:off x="8170000" y="1800000"/>
            <a:ext cx="620000" cy="300000"/>
          </a:xfrm>
          <a:prstGeom prst="rect">
            <a:avLst/>
          </a:prstGeom>
          <a:noFill/>
        </p:spPr>
        <p:txBody>
          <a:bodyPr wrap="square" anchor="ctr" lIns="45720" rIns="45720">
            <a:spAutoFit/>
          </a:bodyPr>
          <a:lstStyle/>
          <a:p>
            <a:pPr algn="ctr"/>
            <a:r>
              <a:rPr sz="1100" b="0" i="0">
                <a:solidFill>
                  <a:srgbClr val="FF0000"/>
                </a:solidFill>
                <a:latin typeface="Calibri"/>
              </a:rPr>
              <a:t>0.8699</a:t>
            </a:r>
          </a:p>
        </p:txBody>
      </p:sp>
      <p:pic>
        <p:nvPicPr>
          <p:cNvPr id="29" name="Picture 28" descr="ex11_power.png"/>
          <p:cNvPicPr>
            <a:picLocks noChangeAspect="1"/>
          </p:cNvPicPr>
          <p:nvPr/>
        </p:nvPicPr>
        <p:blipFill>
          <a:blip r:embed="rId2"/>
          <a:stretch>
            <a:fillRect/>
          </a:stretch>
        </p:blipFill>
        <p:spPr>
          <a:xfrm>
            <a:off x="4050000" y="2300000"/>
            <a:ext cx="4731982" cy="3300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The Power Function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8D</a:t>
            </a:r>
          </a:p>
        </p:txBody>
      </p:sp>
      <p:sp>
        <p:nvSpPr>
          <p:cNvPr id="4" name="TextBox 3"/>
          <p:cNvSpPr txBox="1"/>
          <p:nvPr/>
        </p:nvSpPr>
        <p:spPr>
          <a:xfrm>
            <a:off x="250000" y="1000000"/>
            <a:ext cx="3300000" cy="5200000"/>
          </a:xfrm>
          <a:prstGeom prst="rect">
            <a:avLst/>
          </a:prstGeom>
          <a:noFill/>
        </p:spPr>
        <p:txBody>
          <a:bodyPr wrap="square" anchor="t" lIns="45720" rIns="45720">
            <a:spAutoFit/>
          </a:bodyPr>
          <a:lstStyle/>
          <a:p>
            <a:pPr algn="ctr"/>
            <a:r>
              <a:rPr sz="1200" b="1" i="0">
                <a:solidFill>
                  <a:srgbClr val="000000"/>
                </a:solidFill>
                <a:latin typeface="Calibri"/>
              </a:rPr>
              <a:t>Power functions are particularly useful when comparing two different tests</a:t>
            </a:r>
          </a:p>
          <a:p>
            <a:pPr algn="ctr"/>
            <a:r>
              <a:rPr sz="1200" b="0" i="0">
                <a:solidFill>
                  <a:srgbClr val="000000"/>
                </a:solidFill>
                <a:latin typeface="Calibri"/>
              </a:rPr>
              <a:t/>
            </a:r>
          </a:p>
          <a:p>
            <a:pPr algn="ctr"/>
            <a:r>
              <a:rPr sz="1200" b="0" i="0">
                <a:solidFill>
                  <a:srgbClr val="000000"/>
                </a:solidFill>
                <a:latin typeface="Calibri"/>
              </a:rPr>
              <a:t>When comparing two tests of comparable size, you should recommend the test with the higher power within the likely range of the parameter</a:t>
            </a:r>
          </a:p>
        </p:txBody>
      </p:sp>
      <p:sp>
        <p:nvSpPr>
          <p:cNvPr id="5" name="TextBox 4"/>
          <p:cNvSpPr txBox="1"/>
          <p:nvPr/>
        </p:nvSpPr>
        <p:spPr>
          <a:xfrm>
            <a:off x="3750000" y="1000000"/>
            <a:ext cx="5150000" cy="1846250"/>
          </a:xfrm>
          <a:prstGeom prst="rect">
            <a:avLst/>
          </a:prstGeom>
          <a:noFill/>
        </p:spPr>
        <p:txBody>
          <a:bodyPr wrap="square" anchor="t" lIns="45720" rIns="45720">
            <a:spAutoFit/>
          </a:bodyPr>
          <a:lstStyle/>
          <a:p>
            <a:pPr algn="l"/>
            <a:r>
              <a:rPr sz="1100" b="0" i="0">
                <a:solidFill>
                  <a:srgbClr val="000000"/>
                </a:solidFill>
                <a:latin typeface="Calibri"/>
              </a:rPr>
              <a:t>A manufacturer of sweets supplies a mixed assortment of chocolates in a jar. He claims that 40% of the chocolates have a ‘hard centre’, the remainder being ‘soft centred’.</a:t>
            </a:r>
          </a:p>
          <a:p>
            <a:pPr algn="l"/>
            <a:r>
              <a:rPr sz="1100" b="0" i="0">
                <a:solidFill>
                  <a:srgbClr val="000000"/>
                </a:solidFill>
                <a:latin typeface="Calibri"/>
              </a:rPr>
              <a:t>A shopkeeper does not believe the manufacturer’s claim and proposes to test it using the hypotheses H₀: p = 0.4, H₁: p &lt; 0.4, where p is the proportion of ‘hard centres’ in the jar. Two tests are proposed.</a:t>
            </a:r>
          </a:p>
          <a:p>
            <a:pPr algn="l"/>
            <a:r>
              <a:rPr sz="1100" b="0" i="0">
                <a:solidFill>
                  <a:srgbClr val="000000"/>
                </a:solidFill>
                <a:latin typeface="Calibri"/>
              </a:rPr>
              <a:t>In test A he takes a random sample of 10 chocolates from the jar and rejects H₀ if the number of ‘hard centres’ is less than 2.</a:t>
            </a:r>
          </a:p>
          <a:p>
            <a:pPr algn="l"/>
            <a:r>
              <a:rPr sz="1100" b="0" i="0">
                <a:solidFill>
                  <a:srgbClr val="000000"/>
                </a:solidFill>
                <a:latin typeface="Calibri"/>
              </a:rPr>
              <a:t>a) Find the size of test A.</a:t>
            </a:r>
          </a:p>
          <a:p>
            <a:pPr algn="l"/>
            <a:r>
              <a:rPr sz="1100" b="0" i="0">
                <a:solidFill>
                  <a:srgbClr val="000000"/>
                </a:solidFill>
                <a:latin typeface="Calibri"/>
              </a:rPr>
              <a:t>b) Show that the power function of test A is given by (1 − p)¹⁰ + 10p(1 − p)⁹.</a:t>
            </a:r>
          </a:p>
        </p:txBody>
      </p:sp>
      <p:sp>
        <p:nvSpPr>
          <p:cNvPr id="6" name="TextBox 5"/>
          <p:cNvSpPr txBox="1"/>
          <p:nvPr/>
        </p:nvSpPr>
        <p:spPr>
          <a:xfrm>
            <a:off x="3750000" y="2824340"/>
            <a:ext cx="3300000" cy="198120"/>
          </a:xfrm>
          <a:prstGeom prst="rect">
            <a:avLst/>
          </a:prstGeom>
          <a:noFill/>
        </p:spPr>
        <p:txBody>
          <a:bodyPr wrap="square" anchor="t" lIns="45720" rIns="45720">
            <a:spAutoFit/>
          </a:bodyPr>
          <a:lstStyle/>
          <a:p>
            <a:pPr algn="l"/>
            <a:r>
              <a:rPr sz="1200" b="0" i="0">
                <a:solidFill>
                  <a:srgbClr val="000000"/>
                </a:solidFill>
                <a:latin typeface="Calibri"/>
              </a:rPr>
              <a:t>a) Size of test A = P(X ≤ 1 | X ~ B(10, 0.4))</a:t>
            </a:r>
          </a:p>
        </p:txBody>
      </p:sp>
      <p:sp>
        <p:nvSpPr>
          <p:cNvPr id="7" name="TextBox 6"/>
          <p:cNvSpPr txBox="1"/>
          <p:nvPr/>
        </p:nvSpPr>
        <p:spPr>
          <a:xfrm>
            <a:off x="3750000" y="3022460"/>
            <a:ext cx="3300000" cy="198120"/>
          </a:xfrm>
          <a:prstGeom prst="rect">
            <a:avLst/>
          </a:prstGeom>
          <a:noFill/>
        </p:spPr>
        <p:txBody>
          <a:bodyPr wrap="square" anchor="t" lIns="45720" rIns="45720">
            <a:spAutoFit/>
          </a:bodyPr>
          <a:lstStyle/>
          <a:p>
            <a:pPr algn="l"/>
            <a:r>
              <a:rPr sz="1200" b="0" i="0">
                <a:solidFill>
                  <a:srgbClr val="FF0000"/>
                </a:solidFill>
                <a:latin typeface="Calibri"/>
              </a:rPr>
              <a:t>= 0.0464 (4 d.p.)</a:t>
            </a:r>
          </a:p>
        </p:txBody>
      </p:sp>
      <p:sp>
        <p:nvSpPr>
          <p:cNvPr id="8" name="TextBox 7"/>
          <p:cNvSpPr txBox="1"/>
          <p:nvPr/>
        </p:nvSpPr>
        <p:spPr>
          <a:xfrm>
            <a:off x="7110000" y="3022460"/>
            <a:ext cx="1700000" cy="202875"/>
          </a:xfrm>
          <a:prstGeom prst="rect">
            <a:avLst/>
          </a:prstGeom>
          <a:noFill/>
        </p:spPr>
        <p:txBody>
          <a:bodyPr wrap="square" anchor="t" lIns="45720" rIns="45720">
            <a:spAutoFit/>
          </a:bodyPr>
          <a:lstStyle/>
          <a:p>
            <a:pPr algn="l"/>
            <a:r>
              <a:rPr sz="900" b="0" i="0">
                <a:solidFill>
                  <a:srgbClr val="FF0000"/>
                </a:solidFill>
                <a:latin typeface="Calibri"/>
              </a:rPr>
              <a:t>‘Less than 2’ means X ≤ 1</a:t>
            </a:r>
          </a:p>
        </p:txBody>
      </p:sp>
      <p:sp>
        <p:nvSpPr>
          <p:cNvPr id="9" name="TextBox 8"/>
          <p:cNvSpPr txBox="1"/>
          <p:nvPr/>
        </p:nvSpPr>
        <p:spPr>
          <a:xfrm>
            <a:off x="3750000" y="3299828"/>
            <a:ext cx="3300000" cy="198120"/>
          </a:xfrm>
          <a:prstGeom prst="rect">
            <a:avLst/>
          </a:prstGeom>
          <a:noFill/>
        </p:spPr>
        <p:txBody>
          <a:bodyPr wrap="square" anchor="t" lIns="45720" rIns="45720">
            <a:spAutoFit/>
          </a:bodyPr>
          <a:lstStyle/>
          <a:p>
            <a:pPr algn="l"/>
            <a:r>
              <a:rPr sz="1200" b="0" i="0">
                <a:solidFill>
                  <a:srgbClr val="000000"/>
                </a:solidFill>
                <a:latin typeface="Calibri"/>
              </a:rPr>
              <a:t>b) Power of test A = P(X ≤ 1 | X ~ B(10, p))</a:t>
            </a:r>
          </a:p>
        </p:txBody>
      </p:sp>
      <p:sp>
        <p:nvSpPr>
          <p:cNvPr id="10" name="TextBox 9"/>
          <p:cNvSpPr txBox="1"/>
          <p:nvPr/>
        </p:nvSpPr>
        <p:spPr>
          <a:xfrm>
            <a:off x="3750000" y="3497948"/>
            <a:ext cx="3300000" cy="198120"/>
          </a:xfrm>
          <a:prstGeom prst="rect">
            <a:avLst/>
          </a:prstGeom>
          <a:noFill/>
        </p:spPr>
        <p:txBody>
          <a:bodyPr wrap="square" anchor="t" lIns="45720" rIns="45720">
            <a:spAutoFit/>
          </a:bodyPr>
          <a:lstStyle/>
          <a:p>
            <a:pPr algn="l"/>
            <a:r>
              <a:rPr sz="1200" b="0" i="0">
                <a:solidFill>
                  <a:srgbClr val="000000"/>
                </a:solidFill>
                <a:latin typeface="Calibri"/>
              </a:rPr>
              <a:t>= P(X = 0) + P(X = 1)</a:t>
            </a:r>
          </a:p>
        </p:txBody>
      </p:sp>
      <p:sp>
        <p:nvSpPr>
          <p:cNvPr id="11" name="TextBox 10"/>
          <p:cNvSpPr txBox="1"/>
          <p:nvPr/>
        </p:nvSpPr>
        <p:spPr>
          <a:xfrm>
            <a:off x="3750000" y="3696068"/>
            <a:ext cx="3300000" cy="198120"/>
          </a:xfrm>
          <a:prstGeom prst="rect">
            <a:avLst/>
          </a:prstGeom>
          <a:noFill/>
        </p:spPr>
        <p:txBody>
          <a:bodyPr wrap="square" anchor="t" lIns="45720" rIns="45720">
            <a:spAutoFit/>
          </a:bodyPr>
          <a:lstStyle/>
          <a:p>
            <a:pPr algn="l"/>
            <a:r>
              <a:rPr sz="1200" b="0" i="0">
                <a:solidFill>
                  <a:srgbClr val="FF0000"/>
                </a:solidFill>
                <a:latin typeface="Calibri"/>
              </a:rPr>
              <a:t>= (1 − p)¹⁰ + 10p(1 − p)⁹</a:t>
            </a:r>
          </a:p>
        </p:txBody>
      </p:sp>
      <p:sp>
        <p:nvSpPr>
          <p:cNvPr id="12" name="TextBox 11"/>
          <p:cNvSpPr txBox="1"/>
          <p:nvPr/>
        </p:nvSpPr>
        <p:spPr>
          <a:xfrm>
            <a:off x="7110000" y="3696068"/>
            <a:ext cx="1700000" cy="345750"/>
          </a:xfrm>
          <a:prstGeom prst="rect">
            <a:avLst/>
          </a:prstGeom>
          <a:noFill/>
        </p:spPr>
        <p:txBody>
          <a:bodyPr wrap="square" anchor="t" lIns="45720" rIns="45720">
            <a:spAutoFit/>
          </a:bodyPr>
          <a:lstStyle/>
          <a:p>
            <a:pPr algn="l"/>
            <a:r>
              <a:rPr sz="900" b="0" i="0">
                <a:solidFill>
                  <a:srgbClr val="FF0000"/>
                </a:solidFill>
                <a:latin typeface="Calibri"/>
              </a:rPr>
              <a:t>Could also be written (1 − p)⁹(1 + 9p)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Lst>
  </p:timing>
</p:sld>
</file>

<file path=ppt/slides/slide6.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The Power Function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8D</a:t>
            </a:r>
          </a:p>
        </p:txBody>
      </p:sp>
      <p:sp>
        <p:nvSpPr>
          <p:cNvPr id="4" name="TextBox 3"/>
          <p:cNvSpPr txBox="1"/>
          <p:nvPr/>
        </p:nvSpPr>
        <p:spPr>
          <a:xfrm>
            <a:off x="250000" y="1000000"/>
            <a:ext cx="3300000" cy="5200000"/>
          </a:xfrm>
          <a:prstGeom prst="rect">
            <a:avLst/>
          </a:prstGeom>
          <a:noFill/>
        </p:spPr>
        <p:txBody>
          <a:bodyPr wrap="square" anchor="t" lIns="45720" rIns="45720">
            <a:spAutoFit/>
          </a:bodyPr>
          <a:lstStyle/>
          <a:p>
            <a:pPr algn="ctr"/>
            <a:r>
              <a:rPr sz="1200" b="1" i="0">
                <a:solidFill>
                  <a:srgbClr val="000000"/>
                </a:solidFill>
                <a:latin typeface="Calibri"/>
              </a:rPr>
              <a:t>For a two-stage test, list every way that H₀ can be rejected</a:t>
            </a:r>
          </a:p>
          <a:p>
            <a:pPr algn="ctr"/>
            <a:r>
              <a:rPr sz="1200" b="0" i="0">
                <a:solidFill>
                  <a:srgbClr val="000000"/>
                </a:solidFill>
                <a:latin typeface="Calibri"/>
              </a:rPr>
              <a:t/>
            </a:r>
          </a:p>
          <a:p>
            <a:pPr algn="ctr"/>
            <a:r>
              <a:rPr sz="1200" b="0" i="0">
                <a:solidFill>
                  <a:srgbClr val="000000"/>
                </a:solidFill>
                <a:latin typeface="Calibri"/>
              </a:rPr>
              <a:t>Test B rejects H₀ if:
there are no hard centres in the first 5
or
there is at least one in the first 5 and none in the second 5</a:t>
            </a:r>
          </a:p>
        </p:txBody>
      </p:sp>
      <p:sp>
        <p:nvSpPr>
          <p:cNvPr id="5" name="TextBox 4"/>
          <p:cNvSpPr txBox="1"/>
          <p:nvPr/>
        </p:nvSpPr>
        <p:spPr>
          <a:xfrm>
            <a:off x="3750000" y="1000000"/>
            <a:ext cx="5150000" cy="1243000"/>
          </a:xfrm>
          <a:prstGeom prst="rect">
            <a:avLst/>
          </a:prstGeom>
          <a:noFill/>
        </p:spPr>
        <p:txBody>
          <a:bodyPr wrap="square" anchor="t" lIns="45720" rIns="45720">
            <a:spAutoFit/>
          </a:bodyPr>
          <a:lstStyle/>
          <a:p>
            <a:pPr algn="l"/>
            <a:r>
              <a:rPr sz="1200" b="0" i="0">
                <a:solidFill>
                  <a:srgbClr val="000000"/>
                </a:solidFill>
                <a:latin typeface="Calibri"/>
              </a:rPr>
              <a:t>In test B he takes a random sample of 5 chocolates from the jar and if there are no ‘hard centres’ he rejects H₀, otherwise he takes a second sample of 5 chocolates and H₀ is rejected if there are no further ‘hard centres’ on this second occasion.</a:t>
            </a:r>
          </a:p>
          <a:p>
            <a:pPr algn="l"/>
            <a:r>
              <a:rPr sz="1200" b="0" i="0">
                <a:solidFill>
                  <a:srgbClr val="000000"/>
                </a:solidFill>
                <a:latin typeface="Calibri"/>
              </a:rPr>
              <a:t>c) Find the size of test B.</a:t>
            </a:r>
          </a:p>
          <a:p>
            <a:pPr algn="l"/>
            <a:r>
              <a:rPr sz="1200" b="0" i="0">
                <a:solidFill>
                  <a:srgbClr val="000000"/>
                </a:solidFill>
                <a:latin typeface="Calibri"/>
              </a:rPr>
              <a:t>d) Find an expression for the power function of test B.</a:t>
            </a:r>
          </a:p>
        </p:txBody>
      </p:sp>
      <p:sp>
        <p:nvSpPr>
          <p:cNvPr id="6" name="TextBox 5"/>
          <p:cNvSpPr txBox="1"/>
          <p:nvPr/>
        </p:nvSpPr>
        <p:spPr>
          <a:xfrm>
            <a:off x="3750000" y="2235568"/>
            <a:ext cx="3300000" cy="396240"/>
          </a:xfrm>
          <a:prstGeom prst="rect">
            <a:avLst/>
          </a:prstGeom>
          <a:noFill/>
        </p:spPr>
        <p:txBody>
          <a:bodyPr wrap="square" anchor="t" lIns="45720" rIns="45720">
            <a:spAutoFit/>
          </a:bodyPr>
          <a:lstStyle/>
          <a:p>
            <a:pPr algn="l"/>
            <a:r>
              <a:rPr sz="1200" b="0" i="0">
                <a:solidFill>
                  <a:srgbClr val="000000"/>
                </a:solidFill>
                <a:latin typeface="Calibri"/>
              </a:rPr>
              <a:t>Let Y = number of hard centres in a sample of 5, Y ~ B(5, p)</a:t>
            </a:r>
          </a:p>
        </p:txBody>
      </p:sp>
      <p:sp>
        <p:nvSpPr>
          <p:cNvPr id="7" name="TextBox 6"/>
          <p:cNvSpPr txBox="1"/>
          <p:nvPr/>
        </p:nvSpPr>
        <p:spPr>
          <a:xfrm>
            <a:off x="3750000" y="2631808"/>
            <a:ext cx="3300000" cy="396240"/>
          </a:xfrm>
          <a:prstGeom prst="rect">
            <a:avLst/>
          </a:prstGeom>
          <a:noFill/>
        </p:spPr>
        <p:txBody>
          <a:bodyPr wrap="square" anchor="t" lIns="45720" rIns="45720">
            <a:spAutoFit/>
          </a:bodyPr>
          <a:lstStyle/>
          <a:p>
            <a:pPr algn="l"/>
            <a:r>
              <a:rPr sz="1200" b="0" i="0">
                <a:solidFill>
                  <a:srgbClr val="000000"/>
                </a:solidFill>
                <a:latin typeface="Calibri"/>
              </a:rPr>
              <a:t>c) Size = P(Y = 0) + (1 − P(Y = 0)) × P(Y = 0), with p = 0.4</a:t>
            </a:r>
          </a:p>
        </p:txBody>
      </p:sp>
      <p:sp>
        <p:nvSpPr>
          <p:cNvPr id="8" name="TextBox 7"/>
          <p:cNvSpPr txBox="1"/>
          <p:nvPr/>
        </p:nvSpPr>
        <p:spPr>
          <a:xfrm>
            <a:off x="3750000" y="3028048"/>
            <a:ext cx="3300000" cy="198120"/>
          </a:xfrm>
          <a:prstGeom prst="rect">
            <a:avLst/>
          </a:prstGeom>
          <a:noFill/>
        </p:spPr>
        <p:txBody>
          <a:bodyPr wrap="square" anchor="t" lIns="45720" rIns="45720">
            <a:spAutoFit/>
          </a:bodyPr>
          <a:lstStyle/>
          <a:p>
            <a:pPr algn="l"/>
            <a:r>
              <a:rPr sz="1200" b="0" i="0">
                <a:solidFill>
                  <a:srgbClr val="000000"/>
                </a:solidFill>
                <a:latin typeface="Calibri"/>
              </a:rPr>
              <a:t>= 0.6⁵ + (1 − 0.6⁵) × 0.6⁵</a:t>
            </a:r>
          </a:p>
        </p:txBody>
      </p:sp>
      <p:sp>
        <p:nvSpPr>
          <p:cNvPr id="9" name="TextBox 8"/>
          <p:cNvSpPr txBox="1"/>
          <p:nvPr/>
        </p:nvSpPr>
        <p:spPr>
          <a:xfrm>
            <a:off x="3750000" y="3226168"/>
            <a:ext cx="3300000" cy="198120"/>
          </a:xfrm>
          <a:prstGeom prst="rect">
            <a:avLst/>
          </a:prstGeom>
          <a:noFill/>
        </p:spPr>
        <p:txBody>
          <a:bodyPr wrap="square" anchor="t" lIns="45720" rIns="45720">
            <a:spAutoFit/>
          </a:bodyPr>
          <a:lstStyle/>
          <a:p>
            <a:pPr algn="l"/>
            <a:r>
              <a:rPr sz="1200" b="0" i="0">
                <a:solidFill>
                  <a:srgbClr val="FF0000"/>
                </a:solidFill>
                <a:latin typeface="Calibri"/>
              </a:rPr>
              <a:t>= 0.1495 (4 d.p.)</a:t>
            </a:r>
          </a:p>
        </p:txBody>
      </p:sp>
      <p:sp>
        <p:nvSpPr>
          <p:cNvPr id="10" name="TextBox 9"/>
          <p:cNvSpPr txBox="1"/>
          <p:nvPr/>
        </p:nvSpPr>
        <p:spPr>
          <a:xfrm>
            <a:off x="3750000" y="3503536"/>
            <a:ext cx="3300000" cy="396240"/>
          </a:xfrm>
          <a:prstGeom prst="rect">
            <a:avLst/>
          </a:prstGeom>
          <a:noFill/>
        </p:spPr>
        <p:txBody>
          <a:bodyPr wrap="square" anchor="t" lIns="45720" rIns="45720">
            <a:spAutoFit/>
          </a:bodyPr>
          <a:lstStyle/>
          <a:p>
            <a:pPr algn="l"/>
            <a:r>
              <a:rPr sz="1200" b="0" i="0">
                <a:solidFill>
                  <a:srgbClr val="000000"/>
                </a:solidFill>
                <a:latin typeface="Calibri"/>
              </a:rPr>
              <a:t>d) Power = P(0 in first 5) + P(&gt; 0 in first 5) × P(0 in second 5)</a:t>
            </a:r>
          </a:p>
        </p:txBody>
      </p:sp>
      <p:sp>
        <p:nvSpPr>
          <p:cNvPr id="11" name="TextBox 10"/>
          <p:cNvSpPr txBox="1"/>
          <p:nvPr/>
        </p:nvSpPr>
        <p:spPr>
          <a:xfrm>
            <a:off x="3750000" y="3899776"/>
            <a:ext cx="3300000" cy="198120"/>
          </a:xfrm>
          <a:prstGeom prst="rect">
            <a:avLst/>
          </a:prstGeom>
          <a:noFill/>
        </p:spPr>
        <p:txBody>
          <a:bodyPr wrap="square" anchor="t" lIns="45720" rIns="45720">
            <a:spAutoFit/>
          </a:bodyPr>
          <a:lstStyle/>
          <a:p>
            <a:pPr algn="l"/>
            <a:r>
              <a:rPr sz="1200" b="0" i="0">
                <a:solidFill>
                  <a:srgbClr val="000000"/>
                </a:solidFill>
                <a:latin typeface="Calibri"/>
              </a:rPr>
              <a:t>= (1 − p)⁵ + (1 − (1 − p)⁵)(1 − p)⁵</a:t>
            </a:r>
          </a:p>
        </p:txBody>
      </p:sp>
      <p:sp>
        <p:nvSpPr>
          <p:cNvPr id="12" name="TextBox 11"/>
          <p:cNvSpPr txBox="1"/>
          <p:nvPr/>
        </p:nvSpPr>
        <p:spPr>
          <a:xfrm>
            <a:off x="3750000" y="4097896"/>
            <a:ext cx="3300000" cy="198120"/>
          </a:xfrm>
          <a:prstGeom prst="rect">
            <a:avLst/>
          </a:prstGeom>
          <a:noFill/>
        </p:spPr>
        <p:txBody>
          <a:bodyPr wrap="square" anchor="t" lIns="45720" rIns="45720">
            <a:spAutoFit/>
          </a:bodyPr>
          <a:lstStyle/>
          <a:p>
            <a:pPr algn="l"/>
            <a:r>
              <a:rPr sz="1200" b="0" i="0">
                <a:solidFill>
                  <a:srgbClr val="000000"/>
                </a:solidFill>
                <a:latin typeface="Calibri"/>
              </a:rPr>
              <a:t>= (1 − p)⁵(2 − (1 − p)⁵)</a:t>
            </a:r>
          </a:p>
        </p:txBody>
      </p:sp>
      <p:sp>
        <p:nvSpPr>
          <p:cNvPr id="13" name="TextBox 12"/>
          <p:cNvSpPr txBox="1"/>
          <p:nvPr/>
        </p:nvSpPr>
        <p:spPr>
          <a:xfrm>
            <a:off x="3750000" y="4296016"/>
            <a:ext cx="3300000" cy="198120"/>
          </a:xfrm>
          <a:prstGeom prst="rect">
            <a:avLst/>
          </a:prstGeom>
          <a:noFill/>
        </p:spPr>
        <p:txBody>
          <a:bodyPr wrap="square" anchor="t" lIns="45720" rIns="45720">
            <a:spAutoFit/>
          </a:bodyPr>
          <a:lstStyle/>
          <a:p>
            <a:pPr algn="l"/>
            <a:r>
              <a:rPr sz="1200" b="0" i="0">
                <a:solidFill>
                  <a:srgbClr val="FF0000"/>
                </a:solidFill>
                <a:latin typeface="Calibri"/>
              </a:rPr>
              <a:t>= 2(1 − p)⁵ − (1 − p)¹⁰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7.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The Power Function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8D</a:t>
            </a:r>
          </a:p>
        </p:txBody>
      </p:sp>
      <p:sp>
        <p:nvSpPr>
          <p:cNvPr id="4" name="TextBox 3"/>
          <p:cNvSpPr txBox="1"/>
          <p:nvPr/>
        </p:nvSpPr>
        <p:spPr>
          <a:xfrm>
            <a:off x="250000" y="1000000"/>
            <a:ext cx="3300000" cy="5200000"/>
          </a:xfrm>
          <a:prstGeom prst="rect">
            <a:avLst/>
          </a:prstGeom>
          <a:noFill/>
        </p:spPr>
        <p:txBody>
          <a:bodyPr wrap="square" anchor="t" lIns="45720" rIns="45720">
            <a:spAutoFit/>
          </a:bodyPr>
          <a:lstStyle/>
          <a:p>
            <a:pPr algn="ctr"/>
            <a:r>
              <a:rPr sz="1200" b="1" i="0">
                <a:solidFill>
                  <a:srgbClr val="000000"/>
                </a:solidFill>
                <a:latin typeface="Calibri"/>
              </a:rPr>
              <a:t>Your reason for recommending a test should be based on your calculations of the power</a:t>
            </a:r>
          </a:p>
          <a:p>
            <a:pPr algn="ctr"/>
            <a:r>
              <a:rPr sz="1200" b="0" i="0">
                <a:solidFill>
                  <a:srgbClr val="000000"/>
                </a:solidFill>
                <a:latin typeface="Calibri"/>
              </a:rPr>
              <a:t/>
            </a:r>
          </a:p>
          <a:p>
            <a:pPr algn="ctr"/>
            <a:r>
              <a:rPr sz="1200" b="0" i="0">
                <a:solidFill>
                  <a:srgbClr val="000000"/>
                </a:solidFill>
                <a:latin typeface="Calibri"/>
              </a:rPr>
              <a:t>Check the sizes too: the comparison is fairest when the sizes are similar</a:t>
            </a:r>
          </a:p>
        </p:txBody>
      </p:sp>
      <p:sp>
        <p:nvSpPr>
          <p:cNvPr id="5" name="TextBox 4"/>
          <p:cNvSpPr txBox="1"/>
          <p:nvPr/>
        </p:nvSpPr>
        <p:spPr>
          <a:xfrm>
            <a:off x="3750000" y="1000000"/>
            <a:ext cx="5150000" cy="481000"/>
          </a:xfrm>
          <a:prstGeom prst="rect">
            <a:avLst/>
          </a:prstGeom>
          <a:noFill/>
        </p:spPr>
        <p:txBody>
          <a:bodyPr wrap="square" anchor="t" lIns="45720" rIns="45720">
            <a:spAutoFit/>
          </a:bodyPr>
          <a:lstStyle/>
          <a:p>
            <a:pPr algn="l"/>
            <a:r>
              <a:rPr sz="1200" b="0" i="0">
                <a:solidFill>
                  <a:srgbClr val="000000"/>
                </a:solidFill>
                <a:latin typeface="Calibri"/>
              </a:rPr>
              <a:t>The powers for test A and test B for various values of p are given in the table.</a:t>
            </a:r>
          </a:p>
        </p:txBody>
      </p:sp>
      <p:sp>
        <p:nvSpPr>
          <p:cNvPr id="6" name="Rectangle 5"/>
          <p:cNvSpPr/>
          <p:nvPr/>
        </p:nvSpPr>
        <p:spPr>
          <a:xfrm>
            <a:off x="3750000" y="1491856"/>
            <a:ext cx="15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p</a:t>
            </a:r>
          </a:p>
        </p:txBody>
      </p:sp>
      <p:sp>
        <p:nvSpPr>
          <p:cNvPr id="7" name="Rectangle 6"/>
          <p:cNvSpPr/>
          <p:nvPr/>
        </p:nvSpPr>
        <p:spPr>
          <a:xfrm>
            <a:off x="5250000" y="1491856"/>
            <a:ext cx="65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0.1</a:t>
            </a:r>
          </a:p>
        </p:txBody>
      </p:sp>
      <p:sp>
        <p:nvSpPr>
          <p:cNvPr id="8" name="Rectangle 7"/>
          <p:cNvSpPr/>
          <p:nvPr/>
        </p:nvSpPr>
        <p:spPr>
          <a:xfrm>
            <a:off x="5900000" y="1491856"/>
            <a:ext cx="65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0.2</a:t>
            </a:r>
          </a:p>
        </p:txBody>
      </p:sp>
      <p:sp>
        <p:nvSpPr>
          <p:cNvPr id="9" name="Rectangle 8"/>
          <p:cNvSpPr/>
          <p:nvPr/>
        </p:nvSpPr>
        <p:spPr>
          <a:xfrm>
            <a:off x="6550000" y="1491856"/>
            <a:ext cx="65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0.25</a:t>
            </a:r>
          </a:p>
        </p:txBody>
      </p:sp>
      <p:sp>
        <p:nvSpPr>
          <p:cNvPr id="10" name="Rectangle 9"/>
          <p:cNvSpPr/>
          <p:nvPr/>
        </p:nvSpPr>
        <p:spPr>
          <a:xfrm>
            <a:off x="7200000" y="1491856"/>
            <a:ext cx="65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0.3</a:t>
            </a:r>
          </a:p>
        </p:txBody>
      </p:sp>
      <p:sp>
        <p:nvSpPr>
          <p:cNvPr id="11" name="Rectangle 10"/>
          <p:cNvSpPr/>
          <p:nvPr/>
        </p:nvSpPr>
        <p:spPr>
          <a:xfrm>
            <a:off x="7850000" y="1491856"/>
            <a:ext cx="65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0.35</a:t>
            </a:r>
          </a:p>
        </p:txBody>
      </p:sp>
      <p:sp>
        <p:nvSpPr>
          <p:cNvPr id="12" name="Rectangle 11"/>
          <p:cNvSpPr/>
          <p:nvPr/>
        </p:nvSpPr>
        <p:spPr>
          <a:xfrm>
            <a:off x="3750000" y="1771856"/>
            <a:ext cx="15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Power for test A</a:t>
            </a:r>
          </a:p>
        </p:txBody>
      </p:sp>
      <p:sp>
        <p:nvSpPr>
          <p:cNvPr id="13" name="Rectangle 12"/>
          <p:cNvSpPr/>
          <p:nvPr/>
        </p:nvSpPr>
        <p:spPr>
          <a:xfrm>
            <a:off x="5250000" y="1771856"/>
            <a:ext cx="65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0.74</a:t>
            </a:r>
          </a:p>
        </p:txBody>
      </p:sp>
      <p:sp>
        <p:nvSpPr>
          <p:cNvPr id="14" name="Rectangle 13"/>
          <p:cNvSpPr/>
          <p:nvPr/>
        </p:nvSpPr>
        <p:spPr>
          <a:xfrm>
            <a:off x="5900000" y="1771856"/>
            <a:ext cx="65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r</a:t>
            </a:r>
          </a:p>
        </p:txBody>
      </p:sp>
      <p:sp>
        <p:nvSpPr>
          <p:cNvPr id="15" name="Rectangle 14"/>
          <p:cNvSpPr/>
          <p:nvPr/>
        </p:nvSpPr>
        <p:spPr>
          <a:xfrm>
            <a:off x="6550000" y="1771856"/>
            <a:ext cx="65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0.24</a:t>
            </a:r>
          </a:p>
        </p:txBody>
      </p:sp>
      <p:sp>
        <p:nvSpPr>
          <p:cNvPr id="16" name="Rectangle 15"/>
          <p:cNvSpPr/>
          <p:nvPr/>
        </p:nvSpPr>
        <p:spPr>
          <a:xfrm>
            <a:off x="7200000" y="1771856"/>
            <a:ext cx="65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s</a:t>
            </a:r>
          </a:p>
        </p:txBody>
      </p:sp>
      <p:sp>
        <p:nvSpPr>
          <p:cNvPr id="17" name="Rectangle 16"/>
          <p:cNvSpPr/>
          <p:nvPr/>
        </p:nvSpPr>
        <p:spPr>
          <a:xfrm>
            <a:off x="7850000" y="1771856"/>
            <a:ext cx="65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0.09</a:t>
            </a:r>
          </a:p>
        </p:txBody>
      </p:sp>
      <p:sp>
        <p:nvSpPr>
          <p:cNvPr id="18" name="Rectangle 17"/>
          <p:cNvSpPr/>
          <p:nvPr/>
        </p:nvSpPr>
        <p:spPr>
          <a:xfrm>
            <a:off x="3750000" y="2051856"/>
            <a:ext cx="150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Power for test B</a:t>
            </a:r>
          </a:p>
        </p:txBody>
      </p:sp>
      <p:sp>
        <p:nvSpPr>
          <p:cNvPr id="19" name="Rectangle 18"/>
          <p:cNvSpPr/>
          <p:nvPr/>
        </p:nvSpPr>
        <p:spPr>
          <a:xfrm>
            <a:off x="5250000" y="2051856"/>
            <a:ext cx="65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0.83</a:t>
            </a:r>
          </a:p>
        </p:txBody>
      </p:sp>
      <p:sp>
        <p:nvSpPr>
          <p:cNvPr id="20" name="Rectangle 19"/>
          <p:cNvSpPr/>
          <p:nvPr/>
        </p:nvSpPr>
        <p:spPr>
          <a:xfrm>
            <a:off x="5900000" y="2051856"/>
            <a:ext cx="65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0.54</a:t>
            </a:r>
          </a:p>
        </p:txBody>
      </p:sp>
      <p:sp>
        <p:nvSpPr>
          <p:cNvPr id="21" name="Rectangle 20"/>
          <p:cNvSpPr/>
          <p:nvPr/>
        </p:nvSpPr>
        <p:spPr>
          <a:xfrm>
            <a:off x="6550000" y="2051856"/>
            <a:ext cx="65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0.42</a:t>
            </a:r>
          </a:p>
        </p:txBody>
      </p:sp>
      <p:sp>
        <p:nvSpPr>
          <p:cNvPr id="22" name="Rectangle 21"/>
          <p:cNvSpPr/>
          <p:nvPr/>
        </p:nvSpPr>
        <p:spPr>
          <a:xfrm>
            <a:off x="7200000" y="2051856"/>
            <a:ext cx="65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0.31</a:t>
            </a:r>
          </a:p>
        </p:txBody>
      </p:sp>
      <p:sp>
        <p:nvSpPr>
          <p:cNvPr id="23" name="Rectangle 22"/>
          <p:cNvSpPr/>
          <p:nvPr/>
        </p:nvSpPr>
        <p:spPr>
          <a:xfrm>
            <a:off x="7850000" y="2051856"/>
            <a:ext cx="650000" cy="28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0.22</a:t>
            </a:r>
          </a:p>
        </p:txBody>
      </p:sp>
      <p:sp>
        <p:nvSpPr>
          <p:cNvPr id="24" name="TextBox 23"/>
          <p:cNvSpPr txBox="1"/>
          <p:nvPr/>
        </p:nvSpPr>
        <p:spPr>
          <a:xfrm>
            <a:off x="3750000" y="2411856"/>
            <a:ext cx="5150000" cy="671500"/>
          </a:xfrm>
          <a:prstGeom prst="rect">
            <a:avLst/>
          </a:prstGeom>
          <a:noFill/>
        </p:spPr>
        <p:txBody>
          <a:bodyPr wrap="square" anchor="t" lIns="45720" rIns="45720">
            <a:spAutoFit/>
          </a:bodyPr>
          <a:lstStyle/>
          <a:p>
            <a:pPr algn="l"/>
            <a:r>
              <a:rPr sz="1200" b="0" i="0">
                <a:solidFill>
                  <a:srgbClr val="000000"/>
                </a:solidFill>
                <a:latin typeface="Calibri"/>
              </a:rPr>
              <a:t>e) Calculate values for r and s.</a:t>
            </a:r>
          </a:p>
          <a:p>
            <a:pPr algn="l"/>
            <a:r>
              <a:rPr sz="1200" b="0" i="0">
                <a:solidFill>
                  <a:srgbClr val="000000"/>
                </a:solidFill>
                <a:latin typeface="Calibri"/>
              </a:rPr>
              <a:t>f) State, giving a reason, which of the two tests the shopkeeper should use.</a:t>
            </a:r>
          </a:p>
        </p:txBody>
      </p:sp>
      <p:sp>
        <p:nvSpPr>
          <p:cNvPr id="25" name="TextBox 24"/>
          <p:cNvSpPr txBox="1"/>
          <p:nvPr/>
        </p:nvSpPr>
        <p:spPr>
          <a:xfrm>
            <a:off x="3750000" y="3089640"/>
            <a:ext cx="4900000" cy="198120"/>
          </a:xfrm>
          <a:prstGeom prst="rect">
            <a:avLst/>
          </a:prstGeom>
          <a:noFill/>
        </p:spPr>
        <p:txBody>
          <a:bodyPr wrap="square" anchor="t" lIns="45720" rIns="45720">
            <a:spAutoFit/>
          </a:bodyPr>
          <a:lstStyle/>
          <a:p>
            <a:pPr algn="l"/>
            <a:r>
              <a:rPr sz="1200" b="0" i="0">
                <a:solidFill>
                  <a:srgbClr val="000000"/>
                </a:solidFill>
                <a:latin typeface="Calibri"/>
              </a:rPr>
              <a:t>e) p = 0.2:  (0.8)¹⁰ + 10(0.2)(0.8)⁹ = 0.3758…</a:t>
            </a:r>
          </a:p>
        </p:txBody>
      </p:sp>
      <p:sp>
        <p:nvSpPr>
          <p:cNvPr id="26" name="TextBox 25"/>
          <p:cNvSpPr txBox="1"/>
          <p:nvPr/>
        </p:nvSpPr>
        <p:spPr>
          <a:xfrm>
            <a:off x="3750000" y="3287760"/>
            <a:ext cx="4900000" cy="198120"/>
          </a:xfrm>
          <a:prstGeom prst="rect">
            <a:avLst/>
          </a:prstGeom>
          <a:noFill/>
        </p:spPr>
        <p:txBody>
          <a:bodyPr wrap="square" anchor="t" lIns="45720" rIns="45720">
            <a:spAutoFit/>
          </a:bodyPr>
          <a:lstStyle/>
          <a:p>
            <a:pPr algn="l"/>
            <a:r>
              <a:rPr sz="1200" b="0" i="0">
                <a:solidFill>
                  <a:srgbClr val="FF0000"/>
                </a:solidFill>
                <a:latin typeface="Calibri"/>
              </a:rPr>
              <a:t>r = 0.38</a:t>
            </a:r>
          </a:p>
        </p:txBody>
      </p:sp>
      <p:sp>
        <p:nvSpPr>
          <p:cNvPr id="27" name="TextBox 26"/>
          <p:cNvSpPr txBox="1"/>
          <p:nvPr/>
        </p:nvSpPr>
        <p:spPr>
          <a:xfrm>
            <a:off x="3750000" y="3485880"/>
            <a:ext cx="4900000" cy="198120"/>
          </a:xfrm>
          <a:prstGeom prst="rect">
            <a:avLst/>
          </a:prstGeom>
          <a:noFill/>
        </p:spPr>
        <p:txBody>
          <a:bodyPr wrap="square" anchor="t" lIns="45720" rIns="45720">
            <a:spAutoFit/>
          </a:bodyPr>
          <a:lstStyle/>
          <a:p>
            <a:pPr algn="l"/>
            <a:r>
              <a:rPr sz="1200" b="0" i="0">
                <a:solidFill>
                  <a:srgbClr val="000000"/>
                </a:solidFill>
                <a:latin typeface="Calibri"/>
              </a:rPr>
              <a:t>p = 0.3:  (0.7)¹⁰ + 10(0.3)(0.7)⁹ = 0.1493…</a:t>
            </a:r>
          </a:p>
        </p:txBody>
      </p:sp>
      <p:sp>
        <p:nvSpPr>
          <p:cNvPr id="28" name="TextBox 27"/>
          <p:cNvSpPr txBox="1"/>
          <p:nvPr/>
        </p:nvSpPr>
        <p:spPr>
          <a:xfrm>
            <a:off x="3750000" y="3684000"/>
            <a:ext cx="4900000" cy="198120"/>
          </a:xfrm>
          <a:prstGeom prst="rect">
            <a:avLst/>
          </a:prstGeom>
          <a:noFill/>
        </p:spPr>
        <p:txBody>
          <a:bodyPr wrap="square" anchor="t" lIns="45720" rIns="45720">
            <a:spAutoFit/>
          </a:bodyPr>
          <a:lstStyle/>
          <a:p>
            <a:pPr algn="l"/>
            <a:r>
              <a:rPr sz="1200" b="0" i="0">
                <a:solidFill>
                  <a:srgbClr val="FF0000"/>
                </a:solidFill>
                <a:latin typeface="Calibri"/>
              </a:rPr>
              <a:t>s = 0.15</a:t>
            </a:r>
          </a:p>
        </p:txBody>
      </p:sp>
      <p:sp>
        <p:nvSpPr>
          <p:cNvPr id="29" name="TextBox 28"/>
          <p:cNvSpPr txBox="1"/>
          <p:nvPr/>
        </p:nvSpPr>
        <p:spPr>
          <a:xfrm>
            <a:off x="3750000" y="3882120"/>
            <a:ext cx="4900000" cy="396240"/>
          </a:xfrm>
          <a:prstGeom prst="rect">
            <a:avLst/>
          </a:prstGeom>
          <a:noFill/>
        </p:spPr>
        <p:txBody>
          <a:bodyPr wrap="square" anchor="t" lIns="45720" rIns="45720">
            <a:spAutoFit/>
          </a:bodyPr>
          <a:lstStyle/>
          <a:p>
            <a:pPr algn="l"/>
            <a:r>
              <a:rPr sz="1200" b="0" i="0">
                <a:solidFill>
                  <a:srgbClr val="000000"/>
                </a:solidFill>
                <a:latin typeface="Calibri"/>
              </a:rPr>
              <a:t>f) The power of test B is greater than the power of test A for all the given values of p,</a:t>
            </a:r>
          </a:p>
        </p:txBody>
      </p:sp>
      <p:sp>
        <p:nvSpPr>
          <p:cNvPr id="30" name="TextBox 29"/>
          <p:cNvSpPr txBox="1"/>
          <p:nvPr/>
        </p:nvSpPr>
        <p:spPr>
          <a:xfrm>
            <a:off x="3750000" y="4278360"/>
            <a:ext cx="4900000" cy="198120"/>
          </a:xfrm>
          <a:prstGeom prst="rect">
            <a:avLst/>
          </a:prstGeom>
          <a:noFill/>
        </p:spPr>
        <p:txBody>
          <a:bodyPr wrap="square" anchor="t" lIns="45720" rIns="45720">
            <a:spAutoFit/>
          </a:bodyPr>
          <a:lstStyle/>
          <a:p>
            <a:pPr algn="l"/>
            <a:r>
              <a:rPr sz="1200" b="0" i="0">
                <a:solidFill>
                  <a:srgbClr val="FF0000"/>
                </a:solidFill>
                <a:latin typeface="Calibri"/>
              </a:rPr>
              <a:t>so he should use test B</a:t>
            </a:r>
          </a:p>
        </p:txBody>
      </p:sp>
      <p:pic>
        <p:nvPicPr>
          <p:cNvPr id="31" name="Picture 30" descr="ex12_power.png"/>
          <p:cNvPicPr>
            <a:picLocks noChangeAspect="1"/>
          </p:cNvPicPr>
          <p:nvPr/>
        </p:nvPicPr>
        <p:blipFill>
          <a:blip r:embed="rId2"/>
          <a:stretch>
            <a:fillRect/>
          </a:stretch>
        </p:blipFill>
        <p:spPr>
          <a:xfrm>
            <a:off x="3750000" y="4526480"/>
            <a:ext cx="2284982" cy="1350000"/>
          </a:xfrm>
          <a:prstGeom prst="rect">
            <a:avLst/>
          </a:prstGeom>
        </p:spPr>
      </p:pic>
      <p:sp>
        <p:nvSpPr>
          <p:cNvPr id="32" name="TextBox 31"/>
          <p:cNvSpPr txBox="1"/>
          <p:nvPr/>
        </p:nvSpPr>
        <p:spPr>
          <a:xfrm>
            <a:off x="3750000" y="5936480"/>
            <a:ext cx="4900000" cy="396240"/>
          </a:xfrm>
          <a:prstGeom prst="rect">
            <a:avLst/>
          </a:prstGeom>
          <a:noFill/>
        </p:spPr>
        <p:txBody>
          <a:bodyPr wrap="square" anchor="t" lIns="45720" rIns="45720">
            <a:spAutoFit/>
          </a:bodyPr>
          <a:lstStyle/>
          <a:p>
            <a:pPr algn="l"/>
            <a:r>
              <a:rPr sz="1200" b="0" i="0">
                <a:solidFill>
                  <a:srgbClr val="FF0000"/>
                </a:solidFill>
                <a:latin typeface="Calibri"/>
              </a:rPr>
              <a:t>But note: test B also has a larger size (0.1495 v 0.0464), so it is more likely to make a Type I error</a:t>
            </a:r>
          </a:p>
        </p:txBody>
      </p:sp>
      <p:sp>
        <p:nvSpPr>
          <p:cNvPr id="33" name="Rectangle 32"/>
          <p:cNvSpPr/>
          <p:nvPr/>
        </p:nvSpPr>
        <p:spPr>
          <a:xfrm>
            <a:off x="5915000" y="1786856"/>
            <a:ext cx="620000" cy="250000"/>
          </a:xfrm>
          <a:prstGeom prst="rect">
            <a:avLst/>
          </a:prstGeom>
          <a:solidFill>
            <a:srgbClr val="B8FF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5900000" y="1771856"/>
            <a:ext cx="650000" cy="280000"/>
          </a:xfrm>
          <a:prstGeom prst="rect">
            <a:avLst/>
          </a:prstGeom>
          <a:noFill/>
        </p:spPr>
        <p:txBody>
          <a:bodyPr wrap="square" anchor="ctr" lIns="45720" rIns="45720">
            <a:spAutoFit/>
          </a:bodyPr>
          <a:lstStyle/>
          <a:p>
            <a:pPr algn="ctr"/>
            <a:r>
              <a:rPr sz="1100" b="0" i="0">
                <a:solidFill>
                  <a:srgbClr val="FF0000"/>
                </a:solidFill>
                <a:latin typeface="Calibri"/>
              </a:rPr>
              <a:t>0.38</a:t>
            </a:r>
          </a:p>
        </p:txBody>
      </p:sp>
      <p:sp>
        <p:nvSpPr>
          <p:cNvPr id="35" name="Rectangle 34"/>
          <p:cNvSpPr/>
          <p:nvPr/>
        </p:nvSpPr>
        <p:spPr>
          <a:xfrm>
            <a:off x="7215000" y="1786856"/>
            <a:ext cx="620000" cy="250000"/>
          </a:xfrm>
          <a:prstGeom prst="rect">
            <a:avLst/>
          </a:prstGeom>
          <a:solidFill>
            <a:srgbClr val="B8FF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7200000" y="1771856"/>
            <a:ext cx="650000" cy="280000"/>
          </a:xfrm>
          <a:prstGeom prst="rect">
            <a:avLst/>
          </a:prstGeom>
          <a:noFill/>
        </p:spPr>
        <p:txBody>
          <a:bodyPr wrap="square" anchor="ctr" lIns="45720" rIns="45720">
            <a:spAutoFit/>
          </a:bodyPr>
          <a:lstStyle/>
          <a:p>
            <a:pPr algn="ctr"/>
            <a:r>
              <a:rPr sz="1100" b="0" i="0">
                <a:solidFill>
                  <a:srgbClr val="FF0000"/>
                </a:solidFill>
                <a:latin typeface="Calibri"/>
              </a:rPr>
              <a:t>0.15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33" grpId="0" animBg="1"/>
      <p:bldP spid="34" grpId="0" animBg="1"/>
      <p:bldP spid="27" grpId="0" animBg="1"/>
      <p:bldP spid="28" grpId="0" animBg="1"/>
      <p:bldP spid="35" grpId="0" animBg="1"/>
      <p:bldP spid="36" grpId="0" animBg="1"/>
      <p:bldP spid="29" grpId="0" animBg="1"/>
      <p:bldP spid="30" grpId="0" animBg="1"/>
      <p:bldP spid="32" grpId="0" animBg="1"/>
    </p:bldLst>
  </p:timing>
</p:sld>
</file>

<file path=ppt/slides/slide8.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The Power Function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8D</a:t>
            </a:r>
          </a:p>
        </p:txBody>
      </p:sp>
      <p:sp>
        <p:nvSpPr>
          <p:cNvPr id="4" name="TextBox 3"/>
          <p:cNvSpPr txBox="1"/>
          <p:nvPr/>
        </p:nvSpPr>
        <p:spPr>
          <a:xfrm>
            <a:off x="250000" y="1000000"/>
            <a:ext cx="3300000" cy="5200000"/>
          </a:xfrm>
          <a:prstGeom prst="rect">
            <a:avLst/>
          </a:prstGeom>
          <a:noFill/>
        </p:spPr>
        <p:txBody>
          <a:bodyPr wrap="square" anchor="t" lIns="45720" rIns="45720">
            <a:spAutoFit/>
          </a:bodyPr>
          <a:lstStyle/>
          <a:p>
            <a:pPr algn="ctr"/>
            <a:r>
              <a:rPr sz="1200" b="1" i="0">
                <a:solidFill>
                  <a:srgbClr val="000000"/>
                </a:solidFill>
                <a:latin typeface="Calibri"/>
              </a:rPr>
              <a:t>You can find power functions for other distributions too</a:t>
            </a:r>
          </a:p>
          <a:p>
            <a:pPr algn="ctr"/>
            <a:r>
              <a:rPr sz="1200" b="0" i="0">
                <a:solidFill>
                  <a:srgbClr val="000000"/>
                </a:solidFill>
                <a:latin typeface="Calibri"/>
              </a:rPr>
              <a:t/>
            </a:r>
          </a:p>
          <a:p>
            <a:pPr algn="ctr"/>
            <a:r>
              <a:rPr sz="1200" b="0" i="0">
                <a:solidFill>
                  <a:srgbClr val="000000"/>
                </a:solidFill>
                <a:latin typeface="Calibri"/>
              </a:rPr>
              <a:t>If X ~ Geo(p):
P(X &gt; x) = (1 − p)ˣ</a:t>
            </a:r>
          </a:p>
          <a:p>
            <a:pPr algn="ctr"/>
            <a:r>
              <a:rPr sz="1200" b="0" i="0">
                <a:solidFill>
                  <a:srgbClr val="000000"/>
                </a:solidFill>
                <a:latin typeface="Calibri"/>
              </a:rPr>
              <a:t/>
            </a:r>
          </a:p>
          <a:p>
            <a:pPr algn="ctr"/>
            <a:r>
              <a:rPr sz="1200" b="0" i="0">
                <a:solidFill>
                  <a:srgbClr val="000000"/>
                </a:solidFill>
                <a:latin typeface="Calibri"/>
              </a:rPr>
              <a:t>The power function of a test on a geometric distribution is a function of p</a:t>
            </a:r>
          </a:p>
        </p:txBody>
      </p:sp>
      <p:sp>
        <p:nvSpPr>
          <p:cNvPr id="5" name="TextBox 4"/>
          <p:cNvSpPr txBox="1"/>
          <p:nvPr/>
        </p:nvSpPr>
        <p:spPr>
          <a:xfrm>
            <a:off x="3750000" y="1000000"/>
            <a:ext cx="5150000" cy="1433500"/>
          </a:xfrm>
          <a:prstGeom prst="rect">
            <a:avLst/>
          </a:prstGeom>
          <a:noFill/>
        </p:spPr>
        <p:txBody>
          <a:bodyPr wrap="square" anchor="t" lIns="45720" rIns="45720">
            <a:spAutoFit/>
          </a:bodyPr>
          <a:lstStyle/>
          <a:p>
            <a:pPr algn="l"/>
            <a:r>
              <a:rPr sz="1200" b="0" i="0">
                <a:solidFill>
                  <a:srgbClr val="000000"/>
                </a:solidFill>
                <a:latin typeface="Calibri"/>
              </a:rPr>
              <a:t>A local park believes the fox population in the area has decreased. They want to test for the probability, p, that a fox will be observed on any given day. They count the number of days, X, that pass until the first observation of a fox. They test H₀: p = 0.1 against H₁: p &lt; 0.1 and reject H₀ if X &gt; 30.</a:t>
            </a:r>
          </a:p>
          <a:p>
            <a:pPr algn="l"/>
            <a:r>
              <a:rPr sz="1200" b="0" i="0">
                <a:solidFill>
                  <a:srgbClr val="000000"/>
                </a:solidFill>
                <a:latin typeface="Calibri"/>
              </a:rPr>
              <a:t>a) Find the size of this test.</a:t>
            </a:r>
          </a:p>
          <a:p>
            <a:pPr algn="l"/>
            <a:r>
              <a:rPr sz="1200" b="0" i="0">
                <a:solidFill>
                  <a:srgbClr val="000000"/>
                </a:solidFill>
                <a:latin typeface="Calibri"/>
              </a:rPr>
              <a:t>b) Find the power function for the test.</a:t>
            </a:r>
          </a:p>
        </p:txBody>
      </p:sp>
      <p:sp>
        <p:nvSpPr>
          <p:cNvPr id="6" name="TextBox 5"/>
          <p:cNvSpPr txBox="1"/>
          <p:nvPr/>
        </p:nvSpPr>
        <p:spPr>
          <a:xfrm>
            <a:off x="3750000" y="2521496"/>
            <a:ext cx="3300000" cy="198120"/>
          </a:xfrm>
          <a:prstGeom prst="rect">
            <a:avLst/>
          </a:prstGeom>
          <a:noFill/>
        </p:spPr>
        <p:txBody>
          <a:bodyPr wrap="square" anchor="t" lIns="45720" rIns="45720">
            <a:spAutoFit/>
          </a:bodyPr>
          <a:lstStyle/>
          <a:p>
            <a:pPr algn="l"/>
            <a:r>
              <a:rPr sz="1200" b="0" i="0">
                <a:solidFill>
                  <a:srgbClr val="000000"/>
                </a:solidFill>
                <a:latin typeface="Calibri"/>
              </a:rPr>
              <a:t>a) Size = P(X &gt; 30 | X ~ Geo(0.1))</a:t>
            </a:r>
          </a:p>
        </p:txBody>
      </p:sp>
      <p:sp>
        <p:nvSpPr>
          <p:cNvPr id="7" name="TextBox 6"/>
          <p:cNvSpPr txBox="1"/>
          <p:nvPr/>
        </p:nvSpPr>
        <p:spPr>
          <a:xfrm>
            <a:off x="3750000" y="2719616"/>
            <a:ext cx="3300000" cy="198120"/>
          </a:xfrm>
          <a:prstGeom prst="rect">
            <a:avLst/>
          </a:prstGeom>
          <a:noFill/>
        </p:spPr>
        <p:txBody>
          <a:bodyPr wrap="square" anchor="t" lIns="45720" rIns="45720">
            <a:spAutoFit/>
          </a:bodyPr>
          <a:lstStyle/>
          <a:p>
            <a:pPr algn="l"/>
            <a:r>
              <a:rPr sz="1200" b="0" i="0">
                <a:solidFill>
                  <a:srgbClr val="000000"/>
                </a:solidFill>
                <a:latin typeface="Calibri"/>
              </a:rPr>
              <a:t>= (1 − 0.1)³⁰ = 0.9³⁰</a:t>
            </a:r>
          </a:p>
        </p:txBody>
      </p:sp>
      <p:sp>
        <p:nvSpPr>
          <p:cNvPr id="8" name="TextBox 7"/>
          <p:cNvSpPr txBox="1"/>
          <p:nvPr/>
        </p:nvSpPr>
        <p:spPr>
          <a:xfrm>
            <a:off x="3750000" y="2917736"/>
            <a:ext cx="3300000" cy="198120"/>
          </a:xfrm>
          <a:prstGeom prst="rect">
            <a:avLst/>
          </a:prstGeom>
          <a:noFill/>
        </p:spPr>
        <p:txBody>
          <a:bodyPr wrap="square" anchor="t" lIns="45720" rIns="45720">
            <a:spAutoFit/>
          </a:bodyPr>
          <a:lstStyle/>
          <a:p>
            <a:pPr algn="l"/>
            <a:r>
              <a:rPr sz="1200" b="0" i="0">
                <a:solidFill>
                  <a:srgbClr val="FF0000"/>
                </a:solidFill>
                <a:latin typeface="Calibri"/>
              </a:rPr>
              <a:t>= 0.0424 (4 d.p.)</a:t>
            </a:r>
          </a:p>
        </p:txBody>
      </p:sp>
      <p:sp>
        <p:nvSpPr>
          <p:cNvPr id="9" name="TextBox 8"/>
          <p:cNvSpPr txBox="1"/>
          <p:nvPr/>
        </p:nvSpPr>
        <p:spPr>
          <a:xfrm>
            <a:off x="3750000" y="3214916"/>
            <a:ext cx="3300000" cy="198120"/>
          </a:xfrm>
          <a:prstGeom prst="rect">
            <a:avLst/>
          </a:prstGeom>
          <a:noFill/>
        </p:spPr>
        <p:txBody>
          <a:bodyPr wrap="square" anchor="t" lIns="45720" rIns="45720">
            <a:spAutoFit/>
          </a:bodyPr>
          <a:lstStyle/>
          <a:p>
            <a:pPr algn="l"/>
            <a:r>
              <a:rPr sz="1200" b="0" i="0">
                <a:solidFill>
                  <a:srgbClr val="000000"/>
                </a:solidFill>
                <a:latin typeface="Calibri"/>
              </a:rPr>
              <a:t>b) Power function = P(X &gt; 30 | X ~ Geo(p))</a:t>
            </a:r>
          </a:p>
        </p:txBody>
      </p:sp>
      <p:sp>
        <p:nvSpPr>
          <p:cNvPr id="10" name="TextBox 9"/>
          <p:cNvSpPr txBox="1"/>
          <p:nvPr/>
        </p:nvSpPr>
        <p:spPr>
          <a:xfrm>
            <a:off x="3750000" y="3413036"/>
            <a:ext cx="3300000" cy="198120"/>
          </a:xfrm>
          <a:prstGeom prst="rect">
            <a:avLst/>
          </a:prstGeom>
          <a:noFill/>
        </p:spPr>
        <p:txBody>
          <a:bodyPr wrap="square" anchor="t" lIns="45720" rIns="45720">
            <a:spAutoFit/>
          </a:bodyPr>
          <a:lstStyle/>
          <a:p>
            <a:pPr algn="l"/>
            <a:r>
              <a:rPr sz="1200" b="0" i="0">
                <a:solidFill>
                  <a:srgbClr val="FF0000"/>
                </a:solidFill>
                <a:latin typeface="Calibri"/>
              </a:rPr>
              <a:t>= (1 − p)³⁰</a:t>
            </a:r>
          </a:p>
        </p:txBody>
      </p:sp>
      <p:sp>
        <p:nvSpPr>
          <p:cNvPr id="11" name="TextBox 10"/>
          <p:cNvSpPr txBox="1"/>
          <p:nvPr/>
        </p:nvSpPr>
        <p:spPr>
          <a:xfrm>
            <a:off x="7110000" y="3413036"/>
            <a:ext cx="1700000" cy="345750"/>
          </a:xfrm>
          <a:prstGeom prst="rect">
            <a:avLst/>
          </a:prstGeom>
          <a:noFill/>
        </p:spPr>
        <p:txBody>
          <a:bodyPr wrap="square" anchor="t" lIns="45720" rIns="45720">
            <a:spAutoFit/>
          </a:bodyPr>
          <a:lstStyle/>
          <a:p>
            <a:pPr algn="l"/>
            <a:r>
              <a:rPr sz="900" b="0" i="0">
                <a:solidFill>
                  <a:srgbClr val="FF0000"/>
                </a:solidFill>
                <a:latin typeface="Calibri"/>
              </a:rPr>
              <a:t>The power gets bigger as p gets smaller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