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Quality of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8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8B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0" i="0">
                <a:solidFill>
                  <a:srgbClr val="000000"/>
                </a:solidFill>
                <a:latin typeface="Calibri"/>
              </a:rPr>
              <a:t>Finding Type I and Type II Errors Using the Normal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need to be able to find Type I and Type II errors using the normal distribution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When a continuous distribution such as the normal distribution is used, P(Type I error) is equal to the significance level of the test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a random sample of size n from N(μ, σ²):
X̄ ~ N(μ, σ²/n)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Critical values for X̄ are μ ± z × σ/√n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671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Bags of sugar having a nominal weight of 1 kg are filled by a machine. From past experience it is known that the weight, X kg, of sugar in the bags is normally distributed with a standard deviation of 0.04 kg. At the beginning of each week a random sample of 10 bags is taken in order to see if the machine needs to be reset. A test is then done at the 5% significance level with H₀: μ = 1.00 kg and H₁: μ ≠ 1.00 kg. Find: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the critical region for this test   b) P(Type I error) for this test.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Assuming that the mean weight has in fact changed to 1.02 kg,  c) find P(Type II error) for this test.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653906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Under H₀, X̄ ~ N(1.0, 0.04²/10)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835516"/>
            <a:ext cx="3300000" cy="36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Two-tailed: critical region for Z is Z ≥ 1.96 or Z ≤ −1.96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0000" y="2835516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2.5% in each tail</a:t>
            </a:r>
          </a:p>
        </p:txBody>
      </p:sp>
      <p:pic>
        <p:nvPicPr>
          <p:cNvPr id="9" name="Picture 8" descr="m_ex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3248736"/>
            <a:ext cx="1498947" cy="40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50000" y="3708736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0.9752 and 1.0248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890346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Critical region: X̄ ≤ 0.9752 or X̄ ≥ 1.0248</a:t>
            </a:r>
          </a:p>
        </p:txBody>
      </p:sp>
      <p:pic>
        <p:nvPicPr>
          <p:cNvPr id="12" name="Picture 11" descr="ex6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4121956"/>
            <a:ext cx="2514362" cy="145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50000" y="5631956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P(Type I error) = significance level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5813566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= 0.05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0" i="0">
                <a:solidFill>
                  <a:srgbClr val="000000"/>
                </a:solidFill>
                <a:latin typeface="Calibri"/>
              </a:rPr>
              <a:t>Finding Type I and Type II Errors Using the Normal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find P(Type II error), use the critical region found under H₀ with the true value of μ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the normal cumulative distribution function on your calculator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67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Critical region: X̄ ≤ 0.9752 or X̄ ≥ 1.0248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Assuming that the mean weight has in fact changed to 1.02 kg,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find P(Type II error) for this test.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777784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Type II error happens when X̄ is between 0.9752 and 1.0248 but μ = 1.02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17402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X̄ ~ N(1.02, 0.04²/10)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0000" y="2174024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σ/√n = 0.01249…</a:t>
            </a:r>
          </a:p>
        </p:txBody>
      </p:sp>
      <p:pic>
        <p:nvPicPr>
          <p:cNvPr id="9" name="Picture 8" descr="ex6_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2422144"/>
            <a:ext cx="3475480" cy="200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50000" y="4482144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P(Type II error) = P(0.9752 &lt; X̄ &lt; 1.0248 | μ = 1.02)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487838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= 0.6476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0" i="0">
                <a:solidFill>
                  <a:srgbClr val="000000"/>
                </a:solidFill>
                <a:latin typeface="Calibri"/>
              </a:rPr>
              <a:t>Finding Type I and Type II Errors Using the Normal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want P(Type I error) and P(Type II error) to be as small as possible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a one-tailed test, the whole significance level goes in one tail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23701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weight of jam in a jar, measured in grams, is distributed normally with a mean of 150 g and a standard deviation of 6 g. The production process occasionally leads to a change in the mean weight of jam per jar but the standard deviation remains unaltered.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manager monitors the production process and for every new batch takes a random sample of 25 jars and weighs their contents to see if there has been any reduction in the mean weight of jam per jar.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critical values for the test statistic X̄, the mean weight of jam in a sample of 25 jars, using: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a 5% level of significance   b) a 1% level of significance.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Given that the true value of μ for the new batch is in fact 147,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find the probability of a Type II error for each of the above critical regions.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333564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H₀: μ = 150    H₁: μ &lt; 150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0000" y="3335642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‘Reduction’, so a one-tailed test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351725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X̄ ~ N(150, 6²/25), so σ/√n = 1.2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369886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5%: critical region for Z is Z &lt; −1.6449</a:t>
            </a:r>
          </a:p>
        </p:txBody>
      </p:sp>
      <p:pic>
        <p:nvPicPr>
          <p:cNvPr id="10" name="Picture 9" descr="m_ex7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3930472"/>
            <a:ext cx="1334764" cy="42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50000" y="441047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X̄ &lt; 150 − 1.6449 × 1.2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459208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Critical value 148.03 (X̄ &lt; 148.026…)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477369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1%: critical region for Z is Z &lt; −2.3263</a:t>
            </a:r>
          </a:p>
        </p:txBody>
      </p:sp>
      <p:pic>
        <p:nvPicPr>
          <p:cNvPr id="14" name="Picture 13" descr="m_ex7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5005302"/>
            <a:ext cx="1334764" cy="420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50000" y="548530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X̄ &lt; 150 − 2.3263 × 1.2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566691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Critical value 147.21 (X̄ &lt; 147.208…)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0" i="0">
                <a:solidFill>
                  <a:srgbClr val="000000"/>
                </a:solidFill>
                <a:latin typeface="Calibri"/>
              </a:rPr>
              <a:t>Finding Type I and Type II Errors Using the Normal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Reducing P(Type I error) increases P(Type II error)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one reason why we do not always use a very small significance level: 5% is the usual choice if none is given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To reduce both, increase the sample size n (but this can increase the cost or time taken)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86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Critical values: 148.026… (5%) and 147.208… (1%)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Given that the true value of μ for the new batch is in fact 147,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find the probability of a Type II error for each of the above critical regions.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913712"/>
            <a:ext cx="48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5% test: P(Type II error) = P(X̄ &gt; 148.026… | μ = 147)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111832"/>
            <a:ext cx="48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= 0.1963 (4 d.p.)</a:t>
            </a:r>
          </a:p>
        </p:txBody>
      </p:sp>
      <p:pic>
        <p:nvPicPr>
          <p:cNvPr id="8" name="Picture 7" descr="ex7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2359952"/>
            <a:ext cx="2436598" cy="145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50000" y="3869952"/>
            <a:ext cx="48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1% test: P(Type II error) = P(X̄ &gt; 147.208… | μ = 147)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4068072"/>
            <a:ext cx="48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= 0.4311 (4 d.p.)</a:t>
            </a:r>
          </a:p>
        </p:txBody>
      </p:sp>
      <p:pic>
        <p:nvPicPr>
          <p:cNvPr id="11" name="Picture 10" descr="ex7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4316192"/>
            <a:ext cx="2436598" cy="145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0000" y="5826192"/>
            <a:ext cx="48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Smaller P(Type I error) means larger P(Type II error)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