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Quality of Tests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Statistics 1 Chapter 8</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8A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Type I and Type II Errors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8A</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You need to know about Type I and Type II errors</a:t>
            </a:r>
          </a:p>
          <a:p>
            <a:pPr algn="ctr"/>
            <a:r>
              <a:rPr sz="1200" b="0" i="0">
                <a:solidFill>
                  <a:srgbClr val="000000"/>
                </a:solidFill>
                <a:latin typeface="Calibri"/>
              </a:rPr>
              <a:t/>
            </a:r>
          </a:p>
          <a:p>
            <a:pPr algn="ctr"/>
            <a:r>
              <a:rPr sz="1200" b="0" i="0">
                <a:solidFill>
                  <a:srgbClr val="000000"/>
                </a:solidFill>
                <a:latin typeface="Calibri"/>
              </a:rPr>
              <a:t>A hypothesis test can sometimes lead to the wrong conclusion</a:t>
            </a:r>
          </a:p>
          <a:p>
            <a:pPr algn="ctr"/>
            <a:r>
              <a:rPr sz="1200" b="0" i="0">
                <a:solidFill>
                  <a:srgbClr val="000000"/>
                </a:solidFill>
                <a:latin typeface="Calibri"/>
              </a:rPr>
              <a:t/>
            </a:r>
          </a:p>
          <a:p>
            <a:pPr algn="ctr"/>
            <a:r>
              <a:rPr sz="1200" b="0" i="0">
                <a:solidFill>
                  <a:srgbClr val="000000"/>
                </a:solidFill>
                <a:latin typeface="Calibri"/>
              </a:rPr>
              <a:t>For a discrete distribution, choose the critical region so that the probability of being in it is as close as possible to the significance level without going over it</a:t>
            </a:r>
          </a:p>
          <a:p>
            <a:pPr algn="ctr"/>
            <a:r>
              <a:rPr sz="1200" b="0" i="0">
                <a:solidFill>
                  <a:srgbClr val="000000"/>
                </a:solidFill>
                <a:latin typeface="Calibri"/>
              </a:rPr>
              <a:t/>
            </a:r>
          </a:p>
          <a:p>
            <a:pPr algn="ctr"/>
            <a:r>
              <a:rPr sz="1200" b="0" i="0">
                <a:solidFill>
                  <a:srgbClr val="000000"/>
                </a:solidFill>
                <a:latin typeface="Calibri"/>
              </a:rPr>
              <a:t>This probability is called the actual significance level of the test</a:t>
            </a:r>
          </a:p>
        </p:txBody>
      </p:sp>
      <p:sp>
        <p:nvSpPr>
          <p:cNvPr id="5" name="TextBox 4"/>
          <p:cNvSpPr txBox="1"/>
          <p:nvPr/>
        </p:nvSpPr>
        <p:spPr>
          <a:xfrm>
            <a:off x="3750000" y="1000000"/>
            <a:ext cx="5150000" cy="1497000"/>
          </a:xfrm>
          <a:prstGeom prst="rect">
            <a:avLst/>
          </a:prstGeom>
          <a:noFill/>
        </p:spPr>
        <p:txBody>
          <a:bodyPr wrap="square" anchor="t" lIns="45720" rIns="45720">
            <a:spAutoFit/>
          </a:bodyPr>
          <a:lstStyle/>
          <a:p>
            <a:pPr algn="l"/>
            <a:r>
              <a:rPr sz="1100" b="0" i="0">
                <a:solidFill>
                  <a:srgbClr val="000000"/>
                </a:solidFill>
                <a:latin typeface="Calibri"/>
              </a:rPr>
              <a:t>One rainy day during the summer holidays, a family of four were playing a simple game of cards. The game was one of chance so the probability of any particular person winning should have been ¼. After playing a number of games, Robert complained that his younger sister Sarah must have been cheating as she kept winning. Their parents quickly intervened and decided to carry out a proper investigation and carefully watched the next 20 games.</a:t>
            </a:r>
          </a:p>
          <a:p>
            <a:pPr algn="l"/>
            <a:r>
              <a:rPr sz="1100" b="0" i="0">
                <a:solidFill>
                  <a:srgbClr val="000000"/>
                </a:solidFill>
                <a:latin typeface="Calibri"/>
              </a:rPr>
              <a:t>Find the critical region for a one-tailed test using a 5% level of significance.</a:t>
            </a:r>
          </a:p>
        </p:txBody>
      </p:sp>
      <p:sp>
        <p:nvSpPr>
          <p:cNvPr id="6" name="TextBox 5"/>
          <p:cNvSpPr txBox="1"/>
          <p:nvPr/>
        </p:nvSpPr>
        <p:spPr>
          <a:xfrm>
            <a:off x="3750000" y="2483472"/>
            <a:ext cx="3300000" cy="198120"/>
          </a:xfrm>
          <a:prstGeom prst="rect">
            <a:avLst/>
          </a:prstGeom>
          <a:noFill/>
        </p:spPr>
        <p:txBody>
          <a:bodyPr wrap="square" anchor="t" lIns="45720" rIns="45720">
            <a:spAutoFit/>
          </a:bodyPr>
          <a:lstStyle/>
          <a:p>
            <a:pPr algn="l"/>
            <a:r>
              <a:rPr sz="1200" b="0" i="0">
                <a:solidFill>
                  <a:srgbClr val="000000"/>
                </a:solidFill>
                <a:latin typeface="Calibri"/>
              </a:rPr>
              <a:t>H₀: p = ¼     H₁: p &gt; ¼</a:t>
            </a:r>
          </a:p>
        </p:txBody>
      </p:sp>
      <p:sp>
        <p:nvSpPr>
          <p:cNvPr id="7" name="TextBox 6"/>
          <p:cNvSpPr txBox="1"/>
          <p:nvPr/>
        </p:nvSpPr>
        <p:spPr>
          <a:xfrm>
            <a:off x="7110000" y="2483472"/>
            <a:ext cx="1700000" cy="488625"/>
          </a:xfrm>
          <a:prstGeom prst="rect">
            <a:avLst/>
          </a:prstGeom>
          <a:noFill/>
        </p:spPr>
        <p:txBody>
          <a:bodyPr wrap="square" anchor="t" lIns="45720" rIns="45720">
            <a:spAutoFit/>
          </a:bodyPr>
          <a:lstStyle/>
          <a:p>
            <a:pPr algn="l"/>
            <a:r>
              <a:rPr sz="900" b="0" i="0">
                <a:solidFill>
                  <a:srgbClr val="FF0000"/>
                </a:solidFill>
                <a:latin typeface="Calibri"/>
              </a:rPr>
              <a:t>If Sarah is cheating you would expect her to win more than ¼ of the games</a:t>
            </a:r>
          </a:p>
        </p:txBody>
      </p:sp>
      <p:sp>
        <p:nvSpPr>
          <p:cNvPr id="8" name="TextBox 7"/>
          <p:cNvSpPr txBox="1"/>
          <p:nvPr/>
        </p:nvSpPr>
        <p:spPr>
          <a:xfrm>
            <a:off x="3750000" y="2681592"/>
            <a:ext cx="3300000" cy="396240"/>
          </a:xfrm>
          <a:prstGeom prst="rect">
            <a:avLst/>
          </a:prstGeom>
          <a:noFill/>
        </p:spPr>
        <p:txBody>
          <a:bodyPr wrap="square" anchor="t" lIns="45720" rIns="45720">
            <a:spAutoFit/>
          </a:bodyPr>
          <a:lstStyle/>
          <a:p>
            <a:pPr algn="l"/>
            <a:r>
              <a:rPr sz="1200" b="0" i="0">
                <a:solidFill>
                  <a:srgbClr val="000000"/>
                </a:solidFill>
                <a:latin typeface="Calibri"/>
              </a:rPr>
              <a:t>Let X = number of games Sarah wins out of the next 20</a:t>
            </a:r>
          </a:p>
        </p:txBody>
      </p:sp>
      <p:sp>
        <p:nvSpPr>
          <p:cNvPr id="9" name="TextBox 8"/>
          <p:cNvSpPr txBox="1"/>
          <p:nvPr/>
        </p:nvSpPr>
        <p:spPr>
          <a:xfrm>
            <a:off x="3750000" y="3077832"/>
            <a:ext cx="3300000" cy="198120"/>
          </a:xfrm>
          <a:prstGeom prst="rect">
            <a:avLst/>
          </a:prstGeom>
          <a:noFill/>
        </p:spPr>
        <p:txBody>
          <a:bodyPr wrap="square" anchor="t" lIns="45720" rIns="45720">
            <a:spAutoFit/>
          </a:bodyPr>
          <a:lstStyle/>
          <a:p>
            <a:pPr algn="l"/>
            <a:r>
              <a:rPr sz="1200" b="0" i="0">
                <a:solidFill>
                  <a:srgbClr val="000000"/>
                </a:solidFill>
                <a:latin typeface="Calibri"/>
              </a:rPr>
              <a:t>Assuming H₀ is true, X ~ B(20, ¼)</a:t>
            </a:r>
          </a:p>
        </p:txBody>
      </p:sp>
      <p:sp>
        <p:nvSpPr>
          <p:cNvPr id="10" name="TextBox 9"/>
          <p:cNvSpPr txBox="1"/>
          <p:nvPr/>
        </p:nvSpPr>
        <p:spPr>
          <a:xfrm>
            <a:off x="3750000" y="3275952"/>
            <a:ext cx="3300000" cy="198120"/>
          </a:xfrm>
          <a:prstGeom prst="rect">
            <a:avLst/>
          </a:prstGeom>
          <a:noFill/>
        </p:spPr>
        <p:txBody>
          <a:bodyPr wrap="square" anchor="t" lIns="45720" rIns="45720">
            <a:spAutoFit/>
          </a:bodyPr>
          <a:lstStyle/>
          <a:p>
            <a:pPr algn="l"/>
            <a:r>
              <a:rPr sz="1200" b="0" i="0">
                <a:solidFill>
                  <a:srgbClr val="000000"/>
                </a:solidFill>
                <a:latin typeface="Calibri"/>
              </a:rPr>
              <a:t>Reject H₀ if X ≥ c where P(X ≥ c) ≤ 0.05</a:t>
            </a:r>
          </a:p>
        </p:txBody>
      </p:sp>
      <p:sp>
        <p:nvSpPr>
          <p:cNvPr id="11" name="TextBox 10"/>
          <p:cNvSpPr txBox="1"/>
          <p:nvPr/>
        </p:nvSpPr>
        <p:spPr>
          <a:xfrm>
            <a:off x="7110000" y="3275952"/>
            <a:ext cx="1700000" cy="202875"/>
          </a:xfrm>
          <a:prstGeom prst="rect">
            <a:avLst/>
          </a:prstGeom>
          <a:noFill/>
        </p:spPr>
        <p:txBody>
          <a:bodyPr wrap="square" anchor="t" lIns="45720" rIns="45720">
            <a:spAutoFit/>
          </a:bodyPr>
          <a:lstStyle/>
          <a:p>
            <a:pPr algn="l"/>
            <a:r>
              <a:rPr sz="900" b="0" i="0">
                <a:solidFill>
                  <a:srgbClr val="FF0000"/>
                </a:solidFill>
                <a:latin typeface="Calibri"/>
              </a:rPr>
              <a:t>Find the smallest c that works</a:t>
            </a:r>
          </a:p>
        </p:txBody>
      </p:sp>
      <p:sp>
        <p:nvSpPr>
          <p:cNvPr id="12" name="TextBox 11"/>
          <p:cNvSpPr txBox="1"/>
          <p:nvPr/>
        </p:nvSpPr>
        <p:spPr>
          <a:xfrm>
            <a:off x="3750000" y="3474072"/>
            <a:ext cx="3300000" cy="198120"/>
          </a:xfrm>
          <a:prstGeom prst="rect">
            <a:avLst/>
          </a:prstGeom>
          <a:noFill/>
        </p:spPr>
        <p:txBody>
          <a:bodyPr wrap="square" anchor="t" lIns="45720" rIns="45720">
            <a:spAutoFit/>
          </a:bodyPr>
          <a:lstStyle/>
          <a:p>
            <a:pPr algn="l"/>
            <a:r>
              <a:rPr sz="1200" b="0" i="0">
                <a:solidFill>
                  <a:srgbClr val="000000"/>
                </a:solidFill>
                <a:latin typeface="Calibri"/>
              </a:rPr>
              <a:t>P(X ≤ 7) = 0.8982 so P(X ≥ 8) = 0.1018</a:t>
            </a:r>
          </a:p>
        </p:txBody>
      </p:sp>
      <p:sp>
        <p:nvSpPr>
          <p:cNvPr id="13" name="TextBox 12"/>
          <p:cNvSpPr txBox="1"/>
          <p:nvPr/>
        </p:nvSpPr>
        <p:spPr>
          <a:xfrm>
            <a:off x="7110000" y="3474072"/>
            <a:ext cx="1700000" cy="202875"/>
          </a:xfrm>
          <a:prstGeom prst="rect">
            <a:avLst/>
          </a:prstGeom>
          <a:noFill/>
        </p:spPr>
        <p:txBody>
          <a:bodyPr wrap="square" anchor="t" lIns="45720" rIns="45720">
            <a:spAutoFit/>
          </a:bodyPr>
          <a:lstStyle/>
          <a:p>
            <a:pPr algn="l"/>
            <a:r>
              <a:rPr sz="900" b="0" i="0">
                <a:solidFill>
                  <a:srgbClr val="FF0000"/>
                </a:solidFill>
                <a:latin typeface="Calibri"/>
              </a:rPr>
              <a:t>More than 0.05: too big</a:t>
            </a:r>
          </a:p>
        </p:txBody>
      </p:sp>
      <p:sp>
        <p:nvSpPr>
          <p:cNvPr id="14" name="TextBox 13"/>
          <p:cNvSpPr txBox="1"/>
          <p:nvPr/>
        </p:nvSpPr>
        <p:spPr>
          <a:xfrm>
            <a:off x="3750000" y="3672192"/>
            <a:ext cx="3300000" cy="198120"/>
          </a:xfrm>
          <a:prstGeom prst="rect">
            <a:avLst/>
          </a:prstGeom>
          <a:noFill/>
        </p:spPr>
        <p:txBody>
          <a:bodyPr wrap="square" anchor="t" lIns="45720" rIns="45720">
            <a:spAutoFit/>
          </a:bodyPr>
          <a:lstStyle/>
          <a:p>
            <a:pPr algn="l"/>
            <a:r>
              <a:rPr sz="1200" b="0" i="0">
                <a:solidFill>
                  <a:srgbClr val="000000"/>
                </a:solidFill>
                <a:latin typeface="Calibri"/>
              </a:rPr>
              <a:t>P(X ≤ 8) = 0.9591 so P(X ≥ 9) = 0.0409</a:t>
            </a:r>
          </a:p>
        </p:txBody>
      </p:sp>
      <p:sp>
        <p:nvSpPr>
          <p:cNvPr id="15" name="TextBox 14"/>
          <p:cNvSpPr txBox="1"/>
          <p:nvPr/>
        </p:nvSpPr>
        <p:spPr>
          <a:xfrm>
            <a:off x="3750000" y="3870312"/>
            <a:ext cx="3300000" cy="198120"/>
          </a:xfrm>
          <a:prstGeom prst="rect">
            <a:avLst/>
          </a:prstGeom>
          <a:noFill/>
        </p:spPr>
        <p:txBody>
          <a:bodyPr wrap="square" anchor="t" lIns="45720" rIns="45720">
            <a:spAutoFit/>
          </a:bodyPr>
          <a:lstStyle/>
          <a:p>
            <a:pPr algn="l"/>
            <a:r>
              <a:rPr sz="1200" b="0" i="0">
                <a:solidFill>
                  <a:srgbClr val="FF0000"/>
                </a:solidFill>
                <a:latin typeface="Calibri"/>
              </a:rPr>
              <a:t>So the critical region is X ≥ 9</a:t>
            </a:r>
          </a:p>
        </p:txBody>
      </p:sp>
      <p:sp>
        <p:nvSpPr>
          <p:cNvPr id="16" name="TextBox 15"/>
          <p:cNvSpPr txBox="1"/>
          <p:nvPr/>
        </p:nvSpPr>
        <p:spPr>
          <a:xfrm>
            <a:off x="7110000" y="3870312"/>
            <a:ext cx="1700000" cy="345750"/>
          </a:xfrm>
          <a:prstGeom prst="rect">
            <a:avLst/>
          </a:prstGeom>
          <a:noFill/>
        </p:spPr>
        <p:txBody>
          <a:bodyPr wrap="square" anchor="t" lIns="45720" rIns="45720">
            <a:spAutoFit/>
          </a:bodyPr>
          <a:lstStyle/>
          <a:p>
            <a:pPr algn="l"/>
            <a:r>
              <a:rPr sz="900" b="0" i="0">
                <a:solidFill>
                  <a:srgbClr val="FF0000"/>
                </a:solidFill>
                <a:latin typeface="Calibri"/>
              </a:rPr>
              <a:t>0.0409 is the actual significance level</a:t>
            </a:r>
          </a:p>
        </p:txBody>
      </p:sp>
      <p:pic>
        <p:nvPicPr>
          <p:cNvPr id="17" name="Picture 16" descr="ex1_bar.png"/>
          <p:cNvPicPr>
            <a:picLocks noChangeAspect="1"/>
          </p:cNvPicPr>
          <p:nvPr/>
        </p:nvPicPr>
        <p:blipFill>
          <a:blip r:embed="rId2"/>
          <a:stretch>
            <a:fillRect/>
          </a:stretch>
        </p:blipFill>
        <p:spPr>
          <a:xfrm>
            <a:off x="3750000" y="4118432"/>
            <a:ext cx="3108982" cy="165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Type I and Type II Errors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8A</a:t>
            </a:r>
          </a:p>
        </p:txBody>
      </p:sp>
      <p:sp>
        <p:nvSpPr>
          <p:cNvPr id="4" name="TextBox 3"/>
          <p:cNvSpPr txBox="1"/>
          <p:nvPr/>
        </p:nvSpPr>
        <p:spPr>
          <a:xfrm>
            <a:off x="250000" y="1000000"/>
            <a:ext cx="3300000" cy="3200000"/>
          </a:xfrm>
          <a:prstGeom prst="rect">
            <a:avLst/>
          </a:prstGeom>
          <a:noFill/>
        </p:spPr>
        <p:txBody>
          <a:bodyPr wrap="square" anchor="t" lIns="45720" rIns="45720">
            <a:spAutoFit/>
          </a:bodyPr>
          <a:lstStyle/>
          <a:p>
            <a:pPr algn="ctr"/>
            <a:r>
              <a:rPr sz="1200" b="1" i="0">
                <a:solidFill>
                  <a:srgbClr val="000000"/>
                </a:solidFill>
                <a:latin typeface="Calibri"/>
              </a:rPr>
              <a:t>A Type I error is when you reject H₀, but H₀ is in fact true</a:t>
            </a:r>
          </a:p>
          <a:p>
            <a:pPr algn="ctr"/>
            <a:r>
              <a:rPr sz="1200" b="0" i="0">
                <a:solidFill>
                  <a:srgbClr val="000000"/>
                </a:solidFill>
                <a:latin typeface="Calibri"/>
              </a:rPr>
              <a:t/>
            </a:r>
          </a:p>
          <a:p>
            <a:pPr algn="ctr"/>
            <a:r>
              <a:rPr sz="1200" b="0" i="0">
                <a:solidFill>
                  <a:srgbClr val="000000"/>
                </a:solidFill>
                <a:latin typeface="Calibri"/>
              </a:rPr>
              <a:t>P(Type I error) = the actual significance level of the test</a:t>
            </a:r>
          </a:p>
          <a:p>
            <a:pPr algn="ctr"/>
            <a:r>
              <a:rPr sz="1200" b="0" i="0">
                <a:solidFill>
                  <a:srgbClr val="000000"/>
                </a:solidFill>
                <a:latin typeface="Calibri"/>
              </a:rPr>
              <a:t/>
            </a:r>
          </a:p>
          <a:p>
            <a:pPr algn="ctr"/>
            <a:r>
              <a:rPr sz="1200" b="0" i="0">
                <a:solidFill>
                  <a:srgbClr val="000000"/>
                </a:solidFill>
                <a:latin typeface="Calibri"/>
              </a:rPr>
              <a:t>A Type II error is when you accept H₀, but H₀ is in fact false</a:t>
            </a:r>
          </a:p>
          <a:p>
            <a:pPr algn="ctr"/>
            <a:r>
              <a:rPr sz="1200" b="0" i="0">
                <a:solidFill>
                  <a:srgbClr val="000000"/>
                </a:solidFill>
                <a:latin typeface="Calibri"/>
              </a:rPr>
              <a:t/>
            </a:r>
          </a:p>
          <a:p>
            <a:pPr algn="ctr"/>
            <a:r>
              <a:rPr sz="1200" b="0" i="0">
                <a:solidFill>
                  <a:srgbClr val="000000"/>
                </a:solidFill>
                <a:latin typeface="Calibri"/>
              </a:rPr>
              <a:t>To find P(Type II error) you need to know the true value of the parameter</a:t>
            </a:r>
          </a:p>
        </p:txBody>
      </p:sp>
      <p:sp>
        <p:nvSpPr>
          <p:cNvPr id="5" name="Rectangle 4"/>
          <p:cNvSpPr/>
          <p:nvPr/>
        </p:nvSpPr>
        <p:spPr>
          <a:xfrm>
            <a:off x="250000" y="4600000"/>
            <a:ext cx="90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
            </a:r>
          </a:p>
        </p:txBody>
      </p:sp>
      <p:sp>
        <p:nvSpPr>
          <p:cNvPr id="6" name="Rectangle 5"/>
          <p:cNvSpPr/>
          <p:nvPr/>
        </p:nvSpPr>
        <p:spPr>
          <a:xfrm>
            <a:off x="1150000" y="4600000"/>
            <a:ext cx="115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H₀ is true</a:t>
            </a:r>
          </a:p>
        </p:txBody>
      </p:sp>
      <p:sp>
        <p:nvSpPr>
          <p:cNvPr id="7" name="Rectangle 6"/>
          <p:cNvSpPr/>
          <p:nvPr/>
        </p:nvSpPr>
        <p:spPr>
          <a:xfrm>
            <a:off x="2300000" y="4600000"/>
            <a:ext cx="125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H₀ is false</a:t>
            </a:r>
          </a:p>
        </p:txBody>
      </p:sp>
      <p:sp>
        <p:nvSpPr>
          <p:cNvPr id="8" name="Rectangle 7"/>
          <p:cNvSpPr/>
          <p:nvPr/>
        </p:nvSpPr>
        <p:spPr>
          <a:xfrm>
            <a:off x="250000" y="4900000"/>
            <a:ext cx="90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Accept H₀</a:t>
            </a:r>
          </a:p>
        </p:txBody>
      </p:sp>
      <p:sp>
        <p:nvSpPr>
          <p:cNvPr id="9" name="Rectangle 8"/>
          <p:cNvSpPr/>
          <p:nvPr/>
        </p:nvSpPr>
        <p:spPr>
          <a:xfrm>
            <a:off x="1150000" y="4900000"/>
            <a:ext cx="115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OK</a:t>
            </a:r>
          </a:p>
        </p:txBody>
      </p:sp>
      <p:sp>
        <p:nvSpPr>
          <p:cNvPr id="10" name="Rectangle 9"/>
          <p:cNvSpPr/>
          <p:nvPr/>
        </p:nvSpPr>
        <p:spPr>
          <a:xfrm>
            <a:off x="2300000" y="4900000"/>
            <a:ext cx="125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Type II error</a:t>
            </a:r>
          </a:p>
        </p:txBody>
      </p:sp>
      <p:sp>
        <p:nvSpPr>
          <p:cNvPr id="11" name="Rectangle 10"/>
          <p:cNvSpPr/>
          <p:nvPr/>
        </p:nvSpPr>
        <p:spPr>
          <a:xfrm>
            <a:off x="250000" y="5200000"/>
            <a:ext cx="90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Reject H₀</a:t>
            </a:r>
          </a:p>
        </p:txBody>
      </p:sp>
      <p:sp>
        <p:nvSpPr>
          <p:cNvPr id="12" name="Rectangle 11"/>
          <p:cNvSpPr/>
          <p:nvPr/>
        </p:nvSpPr>
        <p:spPr>
          <a:xfrm>
            <a:off x="1150000" y="5200000"/>
            <a:ext cx="115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Type I error</a:t>
            </a:r>
          </a:p>
        </p:txBody>
      </p:sp>
      <p:sp>
        <p:nvSpPr>
          <p:cNvPr id="13" name="Rectangle 12"/>
          <p:cNvSpPr/>
          <p:nvPr/>
        </p:nvSpPr>
        <p:spPr>
          <a:xfrm>
            <a:off x="2300000" y="5200000"/>
            <a:ext cx="125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OK</a:t>
            </a:r>
          </a:p>
        </p:txBody>
      </p:sp>
      <p:sp>
        <p:nvSpPr>
          <p:cNvPr id="14" name="TextBox 13"/>
          <p:cNvSpPr txBox="1"/>
          <p:nvPr/>
        </p:nvSpPr>
        <p:spPr>
          <a:xfrm>
            <a:off x="3750000" y="1000000"/>
            <a:ext cx="5150000" cy="862000"/>
          </a:xfrm>
          <a:prstGeom prst="rect">
            <a:avLst/>
          </a:prstGeom>
          <a:noFill/>
        </p:spPr>
        <p:txBody>
          <a:bodyPr wrap="square" anchor="t" lIns="45720" rIns="45720">
            <a:spAutoFit/>
          </a:bodyPr>
          <a:lstStyle/>
          <a:p>
            <a:pPr algn="l"/>
            <a:r>
              <a:rPr sz="1200" b="0" i="0">
                <a:solidFill>
                  <a:srgbClr val="000000"/>
                </a:solidFill>
                <a:latin typeface="Calibri"/>
              </a:rPr>
              <a:t>Use the situation in Example 1.</a:t>
            </a:r>
          </a:p>
          <a:p>
            <a:pPr algn="l"/>
            <a:r>
              <a:rPr sz="1200" b="0" i="0">
                <a:solidFill>
                  <a:srgbClr val="000000"/>
                </a:solidFill>
                <a:latin typeface="Calibri"/>
              </a:rPr>
              <a:t>a) Find the probability of a Type I error.</a:t>
            </a:r>
          </a:p>
          <a:p>
            <a:pPr algn="l"/>
            <a:r>
              <a:rPr sz="1200" b="0" i="0">
                <a:solidFill>
                  <a:srgbClr val="000000"/>
                </a:solidFill>
                <a:latin typeface="Calibri"/>
              </a:rPr>
              <a:t>b) If in fact Sarah was cheating and p = 0.35, find the probability of a Type II error.</a:t>
            </a:r>
          </a:p>
        </p:txBody>
      </p:sp>
      <p:sp>
        <p:nvSpPr>
          <p:cNvPr id="15" name="TextBox 14"/>
          <p:cNvSpPr txBox="1"/>
          <p:nvPr/>
        </p:nvSpPr>
        <p:spPr>
          <a:xfrm>
            <a:off x="3750000" y="1863712"/>
            <a:ext cx="3300000" cy="396240"/>
          </a:xfrm>
          <a:prstGeom prst="rect">
            <a:avLst/>
          </a:prstGeom>
          <a:noFill/>
        </p:spPr>
        <p:txBody>
          <a:bodyPr wrap="square" anchor="t" lIns="45720" rIns="45720">
            <a:spAutoFit/>
          </a:bodyPr>
          <a:lstStyle/>
          <a:p>
            <a:pPr algn="l"/>
            <a:r>
              <a:rPr sz="1200" b="0" i="0">
                <a:solidFill>
                  <a:srgbClr val="000000"/>
                </a:solidFill>
                <a:latin typeface="Calibri"/>
              </a:rPr>
              <a:t>From Example 1: H₀: p = 0.25, H₁: p &gt; 0.25, critical region X ≥ 9</a:t>
            </a:r>
          </a:p>
        </p:txBody>
      </p:sp>
      <p:sp>
        <p:nvSpPr>
          <p:cNvPr id="16" name="TextBox 15"/>
          <p:cNvSpPr txBox="1"/>
          <p:nvPr/>
        </p:nvSpPr>
        <p:spPr>
          <a:xfrm>
            <a:off x="3750000" y="2339200"/>
            <a:ext cx="3300000" cy="396240"/>
          </a:xfrm>
          <a:prstGeom prst="rect">
            <a:avLst/>
          </a:prstGeom>
          <a:noFill/>
        </p:spPr>
        <p:txBody>
          <a:bodyPr wrap="square" anchor="t" lIns="45720" rIns="45720">
            <a:spAutoFit/>
          </a:bodyPr>
          <a:lstStyle/>
          <a:p>
            <a:pPr algn="l"/>
            <a:r>
              <a:rPr sz="1200" b="0" i="0">
                <a:solidFill>
                  <a:srgbClr val="000000"/>
                </a:solidFill>
                <a:latin typeface="Calibri"/>
              </a:rPr>
              <a:t>a) P(Type I error) = P(reject H₀ when H₀ is true)</a:t>
            </a:r>
          </a:p>
        </p:txBody>
      </p:sp>
      <p:sp>
        <p:nvSpPr>
          <p:cNvPr id="17" name="TextBox 16"/>
          <p:cNvSpPr txBox="1"/>
          <p:nvPr/>
        </p:nvSpPr>
        <p:spPr>
          <a:xfrm>
            <a:off x="3750000" y="2735440"/>
            <a:ext cx="3300000" cy="198120"/>
          </a:xfrm>
          <a:prstGeom prst="rect">
            <a:avLst/>
          </a:prstGeom>
          <a:noFill/>
        </p:spPr>
        <p:txBody>
          <a:bodyPr wrap="square" anchor="t" lIns="45720" rIns="45720">
            <a:spAutoFit/>
          </a:bodyPr>
          <a:lstStyle/>
          <a:p>
            <a:pPr algn="l"/>
            <a:r>
              <a:rPr sz="1200" b="0" i="0">
                <a:solidFill>
                  <a:srgbClr val="000000"/>
                </a:solidFill>
                <a:latin typeface="Calibri"/>
              </a:rPr>
              <a:t>= P(X ≥ 9 | X ~ B(20, 0.25))</a:t>
            </a:r>
          </a:p>
        </p:txBody>
      </p:sp>
      <p:sp>
        <p:nvSpPr>
          <p:cNvPr id="18" name="TextBox 17"/>
          <p:cNvSpPr txBox="1"/>
          <p:nvPr/>
        </p:nvSpPr>
        <p:spPr>
          <a:xfrm>
            <a:off x="3750000" y="2933560"/>
            <a:ext cx="3300000" cy="198120"/>
          </a:xfrm>
          <a:prstGeom prst="rect">
            <a:avLst/>
          </a:prstGeom>
          <a:noFill/>
        </p:spPr>
        <p:txBody>
          <a:bodyPr wrap="square" anchor="t" lIns="45720" rIns="45720">
            <a:spAutoFit/>
          </a:bodyPr>
          <a:lstStyle/>
          <a:p>
            <a:pPr algn="l"/>
            <a:r>
              <a:rPr sz="1200" b="0" i="0">
                <a:solidFill>
                  <a:srgbClr val="000000"/>
                </a:solidFill>
                <a:latin typeface="Calibri"/>
              </a:rPr>
              <a:t>= 1 − P(X ≤ 8) = 1 − 0.95907…</a:t>
            </a:r>
          </a:p>
        </p:txBody>
      </p:sp>
      <p:sp>
        <p:nvSpPr>
          <p:cNvPr id="19" name="TextBox 18"/>
          <p:cNvSpPr txBox="1"/>
          <p:nvPr/>
        </p:nvSpPr>
        <p:spPr>
          <a:xfrm>
            <a:off x="3750000" y="3131680"/>
            <a:ext cx="3300000" cy="198120"/>
          </a:xfrm>
          <a:prstGeom prst="rect">
            <a:avLst/>
          </a:prstGeom>
          <a:noFill/>
        </p:spPr>
        <p:txBody>
          <a:bodyPr wrap="square" anchor="t" lIns="45720" rIns="45720">
            <a:spAutoFit/>
          </a:bodyPr>
          <a:lstStyle/>
          <a:p>
            <a:pPr algn="l"/>
            <a:r>
              <a:rPr sz="1200" b="0" i="0">
                <a:solidFill>
                  <a:srgbClr val="FF0000"/>
                </a:solidFill>
                <a:latin typeface="Calibri"/>
              </a:rPr>
              <a:t>= 0.0409</a:t>
            </a:r>
          </a:p>
        </p:txBody>
      </p:sp>
      <p:sp>
        <p:nvSpPr>
          <p:cNvPr id="20" name="TextBox 19"/>
          <p:cNvSpPr txBox="1"/>
          <p:nvPr/>
        </p:nvSpPr>
        <p:spPr>
          <a:xfrm>
            <a:off x="7110000" y="3131680"/>
            <a:ext cx="1700000" cy="345750"/>
          </a:xfrm>
          <a:prstGeom prst="rect">
            <a:avLst/>
          </a:prstGeom>
          <a:noFill/>
        </p:spPr>
        <p:txBody>
          <a:bodyPr wrap="square" anchor="t" lIns="45720" rIns="45720">
            <a:spAutoFit/>
          </a:bodyPr>
          <a:lstStyle/>
          <a:p>
            <a:pPr algn="l"/>
            <a:r>
              <a:rPr sz="900" b="0" i="0">
                <a:solidFill>
                  <a:srgbClr val="FF0000"/>
                </a:solidFill>
                <a:latin typeface="Calibri"/>
              </a:rPr>
              <a:t>Different from the nominal 5% significance level</a:t>
            </a:r>
          </a:p>
        </p:txBody>
      </p:sp>
      <p:sp>
        <p:nvSpPr>
          <p:cNvPr id="21" name="TextBox 20"/>
          <p:cNvSpPr txBox="1"/>
          <p:nvPr/>
        </p:nvSpPr>
        <p:spPr>
          <a:xfrm>
            <a:off x="3750000" y="3409048"/>
            <a:ext cx="3300000" cy="396240"/>
          </a:xfrm>
          <a:prstGeom prst="rect">
            <a:avLst/>
          </a:prstGeom>
          <a:noFill/>
        </p:spPr>
        <p:txBody>
          <a:bodyPr wrap="square" anchor="t" lIns="45720" rIns="45720">
            <a:spAutoFit/>
          </a:bodyPr>
          <a:lstStyle/>
          <a:p>
            <a:pPr algn="l"/>
            <a:r>
              <a:rPr sz="1200" b="0" i="0">
                <a:solidFill>
                  <a:srgbClr val="000000"/>
                </a:solidFill>
                <a:latin typeface="Calibri"/>
              </a:rPr>
              <a:t>b) P(Type II error) = P(accept H₀ when H₀ is false)</a:t>
            </a:r>
          </a:p>
        </p:txBody>
      </p:sp>
      <p:sp>
        <p:nvSpPr>
          <p:cNvPr id="22" name="TextBox 21"/>
          <p:cNvSpPr txBox="1"/>
          <p:nvPr/>
        </p:nvSpPr>
        <p:spPr>
          <a:xfrm>
            <a:off x="3750000" y="3805288"/>
            <a:ext cx="3300000" cy="198120"/>
          </a:xfrm>
          <a:prstGeom prst="rect">
            <a:avLst/>
          </a:prstGeom>
          <a:noFill/>
        </p:spPr>
        <p:txBody>
          <a:bodyPr wrap="square" anchor="t" lIns="45720" rIns="45720">
            <a:spAutoFit/>
          </a:bodyPr>
          <a:lstStyle/>
          <a:p>
            <a:pPr algn="l"/>
            <a:r>
              <a:rPr sz="1200" b="0" i="0">
                <a:solidFill>
                  <a:srgbClr val="000000"/>
                </a:solidFill>
                <a:latin typeface="Calibri"/>
              </a:rPr>
              <a:t>= P(X ≤ 8 | H₀ is false)</a:t>
            </a:r>
          </a:p>
        </p:txBody>
      </p:sp>
      <p:sp>
        <p:nvSpPr>
          <p:cNvPr id="23" name="TextBox 22"/>
          <p:cNvSpPr txBox="1"/>
          <p:nvPr/>
        </p:nvSpPr>
        <p:spPr>
          <a:xfrm>
            <a:off x="7110000" y="3805288"/>
            <a:ext cx="1700000" cy="202875"/>
          </a:xfrm>
          <a:prstGeom prst="rect">
            <a:avLst/>
          </a:prstGeom>
          <a:noFill/>
        </p:spPr>
        <p:txBody>
          <a:bodyPr wrap="square" anchor="t" lIns="45720" rIns="45720">
            <a:spAutoFit/>
          </a:bodyPr>
          <a:lstStyle/>
          <a:p>
            <a:pPr algn="l"/>
            <a:r>
              <a:rPr sz="900" b="0" i="0">
                <a:solidFill>
                  <a:srgbClr val="FF0000"/>
                </a:solidFill>
                <a:latin typeface="Calibri"/>
              </a:rPr>
              <a:t>To accept H₀ you need X ≤ 8</a:t>
            </a:r>
          </a:p>
        </p:txBody>
      </p:sp>
      <p:sp>
        <p:nvSpPr>
          <p:cNvPr id="24" name="TextBox 23"/>
          <p:cNvSpPr txBox="1"/>
          <p:nvPr/>
        </p:nvSpPr>
        <p:spPr>
          <a:xfrm>
            <a:off x="3750000" y="4003408"/>
            <a:ext cx="3300000" cy="198120"/>
          </a:xfrm>
          <a:prstGeom prst="rect">
            <a:avLst/>
          </a:prstGeom>
          <a:noFill/>
        </p:spPr>
        <p:txBody>
          <a:bodyPr wrap="square" anchor="t" lIns="45720" rIns="45720">
            <a:spAutoFit/>
          </a:bodyPr>
          <a:lstStyle/>
          <a:p>
            <a:pPr algn="l"/>
            <a:r>
              <a:rPr sz="1200" b="0" i="0">
                <a:solidFill>
                  <a:srgbClr val="000000"/>
                </a:solidFill>
                <a:latin typeface="Calibri"/>
              </a:rPr>
              <a:t>Given p = 0.35: = P(X ≤ 8 | X ~ B(20, 0.35))</a:t>
            </a:r>
          </a:p>
        </p:txBody>
      </p:sp>
      <p:sp>
        <p:nvSpPr>
          <p:cNvPr id="25" name="TextBox 24"/>
          <p:cNvSpPr txBox="1"/>
          <p:nvPr/>
        </p:nvSpPr>
        <p:spPr>
          <a:xfrm>
            <a:off x="7110000" y="4003408"/>
            <a:ext cx="1700000" cy="345750"/>
          </a:xfrm>
          <a:prstGeom prst="rect">
            <a:avLst/>
          </a:prstGeom>
          <a:noFill/>
        </p:spPr>
        <p:txBody>
          <a:bodyPr wrap="square" anchor="t" lIns="45720" rIns="45720">
            <a:spAutoFit/>
          </a:bodyPr>
          <a:lstStyle/>
          <a:p>
            <a:pPr algn="l"/>
            <a:r>
              <a:rPr sz="900" b="0" i="0">
                <a:solidFill>
                  <a:srgbClr val="FF0000"/>
                </a:solidFill>
                <a:latin typeface="Calibri"/>
              </a:rPr>
              <a:t>Binomial cumulative distribution function on your calculator</a:t>
            </a:r>
          </a:p>
        </p:txBody>
      </p:sp>
      <p:sp>
        <p:nvSpPr>
          <p:cNvPr id="26" name="TextBox 25"/>
          <p:cNvSpPr txBox="1"/>
          <p:nvPr/>
        </p:nvSpPr>
        <p:spPr>
          <a:xfrm>
            <a:off x="3750000" y="4201528"/>
            <a:ext cx="3300000" cy="198120"/>
          </a:xfrm>
          <a:prstGeom prst="rect">
            <a:avLst/>
          </a:prstGeom>
          <a:noFill/>
        </p:spPr>
        <p:txBody>
          <a:bodyPr wrap="square" anchor="t" lIns="45720" rIns="45720">
            <a:spAutoFit/>
          </a:bodyPr>
          <a:lstStyle/>
          <a:p>
            <a:pPr algn="l"/>
            <a:r>
              <a:rPr sz="1200" b="0" i="0">
                <a:solidFill>
                  <a:srgbClr val="FF0000"/>
                </a:solidFill>
                <a:latin typeface="Calibri"/>
              </a:rPr>
              <a:t>= 0.7624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Type I and Type II Errors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8A</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You can find error probabilities for tests on other distributions too, e.g. the Poisson distribution</a:t>
            </a:r>
          </a:p>
          <a:p>
            <a:pPr algn="ctr"/>
            <a:r>
              <a:rPr sz="1200" b="0" i="0">
                <a:solidFill>
                  <a:srgbClr val="000000"/>
                </a:solidFill>
                <a:latin typeface="Calibri"/>
              </a:rPr>
              <a:t/>
            </a:r>
          </a:p>
          <a:p>
            <a:pPr algn="ctr"/>
            <a:r>
              <a:rPr sz="1200" b="0" i="0">
                <a:solidFill>
                  <a:srgbClr val="000000"/>
                </a:solidFill>
                <a:latin typeface="Calibri"/>
              </a:rPr>
              <a:t>P(Type I error) = P(X in critical region | H₀ true)</a:t>
            </a:r>
          </a:p>
          <a:p>
            <a:pPr algn="ctr"/>
            <a:r>
              <a:rPr sz="1200" b="0" i="0">
                <a:solidFill>
                  <a:srgbClr val="000000"/>
                </a:solidFill>
                <a:latin typeface="Calibri"/>
              </a:rPr>
              <a:t/>
            </a:r>
          </a:p>
          <a:p>
            <a:pPr algn="ctr"/>
            <a:r>
              <a:rPr sz="1200" b="0" i="0">
                <a:solidFill>
                  <a:srgbClr val="000000"/>
                </a:solidFill>
                <a:latin typeface="Calibri"/>
              </a:rPr>
              <a:t>P(Type II error) = P(X not in critical region | true value of the parameter)</a:t>
            </a:r>
          </a:p>
        </p:txBody>
      </p:sp>
      <p:sp>
        <p:nvSpPr>
          <p:cNvPr id="5" name="TextBox 4"/>
          <p:cNvSpPr txBox="1"/>
          <p:nvPr/>
        </p:nvSpPr>
        <p:spPr>
          <a:xfrm>
            <a:off x="3750000" y="1000000"/>
            <a:ext cx="5150000" cy="2195500"/>
          </a:xfrm>
          <a:prstGeom prst="rect">
            <a:avLst/>
          </a:prstGeom>
          <a:noFill/>
        </p:spPr>
        <p:txBody>
          <a:bodyPr wrap="square" anchor="t" lIns="45720" rIns="45720">
            <a:spAutoFit/>
          </a:bodyPr>
          <a:lstStyle/>
          <a:p>
            <a:pPr algn="l"/>
            <a:r>
              <a:rPr sz="1200" b="0" i="0">
                <a:solidFill>
                  <a:srgbClr val="000000"/>
                </a:solidFill>
                <a:latin typeface="Calibri"/>
              </a:rPr>
              <a:t>Accidents occurred on a stretch of motorway at an average rate of 6 per month. Many of the accidents that occurred involved vehicles skidding into the back of other vehicles. By way of a trial, a new type of road surface that is said to reduce the risk of vehicles skidding is laid on this stretch of road, and during the first month of operation 4 accidents occurred.</a:t>
            </a:r>
          </a:p>
          <a:p>
            <a:pPr algn="l"/>
            <a:r>
              <a:rPr sz="1200" b="0" i="0">
                <a:solidFill>
                  <a:srgbClr val="000000"/>
                </a:solidFill>
                <a:latin typeface="Calibri"/>
              </a:rPr>
              <a:t>a) Test this result to see if it gives evidence that there has been an improvement at the 5% level of significance.</a:t>
            </a:r>
          </a:p>
          <a:p>
            <a:pPr algn="l"/>
            <a:r>
              <a:rPr sz="1200" b="0" i="0">
                <a:solidFill>
                  <a:srgbClr val="000000"/>
                </a:solidFill>
                <a:latin typeface="Calibri"/>
              </a:rPr>
              <a:t>b) Calculate P(Type I error) for this test.</a:t>
            </a:r>
          </a:p>
          <a:p>
            <a:pPr algn="l"/>
            <a:r>
              <a:rPr sz="1200" b="0" i="0">
                <a:solidFill>
                  <a:srgbClr val="000000"/>
                </a:solidFill>
                <a:latin typeface="Calibri"/>
              </a:rPr>
              <a:t>c) If the true average rate of accidents occurring with the new type of road surface was 3.5, calculate the probability of a Type II error.</a:t>
            </a:r>
          </a:p>
        </p:txBody>
      </p:sp>
      <p:sp>
        <p:nvSpPr>
          <p:cNvPr id="6" name="TextBox 5"/>
          <p:cNvSpPr txBox="1"/>
          <p:nvPr/>
        </p:nvSpPr>
        <p:spPr>
          <a:xfrm>
            <a:off x="3750000" y="3165208"/>
            <a:ext cx="3300000" cy="198120"/>
          </a:xfrm>
          <a:prstGeom prst="rect">
            <a:avLst/>
          </a:prstGeom>
          <a:noFill/>
        </p:spPr>
        <p:txBody>
          <a:bodyPr wrap="square" anchor="t" lIns="45720" rIns="45720">
            <a:spAutoFit/>
          </a:bodyPr>
          <a:lstStyle/>
          <a:p>
            <a:pPr algn="l"/>
            <a:r>
              <a:rPr sz="1200" b="0" i="0">
                <a:solidFill>
                  <a:srgbClr val="000000"/>
                </a:solidFill>
                <a:latin typeface="Calibri"/>
              </a:rPr>
              <a:t>a) H₀: λ = 6    H₁: λ &lt; 6</a:t>
            </a:r>
          </a:p>
        </p:txBody>
      </p:sp>
      <p:sp>
        <p:nvSpPr>
          <p:cNvPr id="7" name="TextBox 6"/>
          <p:cNvSpPr txBox="1"/>
          <p:nvPr/>
        </p:nvSpPr>
        <p:spPr>
          <a:xfrm>
            <a:off x="7110000" y="3165208"/>
            <a:ext cx="1700000" cy="345750"/>
          </a:xfrm>
          <a:prstGeom prst="rect">
            <a:avLst/>
          </a:prstGeom>
          <a:noFill/>
        </p:spPr>
        <p:txBody>
          <a:bodyPr wrap="square" anchor="t" lIns="45720" rIns="45720">
            <a:spAutoFit/>
          </a:bodyPr>
          <a:lstStyle/>
          <a:p>
            <a:pPr algn="l"/>
            <a:r>
              <a:rPr sz="900" b="0" i="0">
                <a:solidFill>
                  <a:srgbClr val="FF0000"/>
                </a:solidFill>
                <a:latin typeface="Calibri"/>
              </a:rPr>
              <a:t>λ = mean number of accidents per month</a:t>
            </a:r>
          </a:p>
        </p:txBody>
      </p:sp>
      <p:sp>
        <p:nvSpPr>
          <p:cNvPr id="8" name="TextBox 7"/>
          <p:cNvSpPr txBox="1"/>
          <p:nvPr/>
        </p:nvSpPr>
        <p:spPr>
          <a:xfrm>
            <a:off x="3750000" y="3363328"/>
            <a:ext cx="3300000" cy="198120"/>
          </a:xfrm>
          <a:prstGeom prst="rect">
            <a:avLst/>
          </a:prstGeom>
          <a:noFill/>
        </p:spPr>
        <p:txBody>
          <a:bodyPr wrap="square" anchor="t" lIns="45720" rIns="45720">
            <a:spAutoFit/>
          </a:bodyPr>
          <a:lstStyle/>
          <a:p>
            <a:pPr algn="l"/>
            <a:r>
              <a:rPr sz="1200" b="0" i="0">
                <a:solidFill>
                  <a:srgbClr val="000000"/>
                </a:solidFill>
                <a:latin typeface="Calibri"/>
              </a:rPr>
              <a:t>X ~ Po(6):  P(X ≤ 4) = 0.2851 &gt; 0.05</a:t>
            </a:r>
          </a:p>
        </p:txBody>
      </p:sp>
      <p:sp>
        <p:nvSpPr>
          <p:cNvPr id="9" name="TextBox 8"/>
          <p:cNvSpPr txBox="1"/>
          <p:nvPr/>
        </p:nvSpPr>
        <p:spPr>
          <a:xfrm>
            <a:off x="3750000" y="3561448"/>
            <a:ext cx="3300000" cy="396240"/>
          </a:xfrm>
          <a:prstGeom prst="rect">
            <a:avLst/>
          </a:prstGeom>
          <a:noFill/>
        </p:spPr>
        <p:txBody>
          <a:bodyPr wrap="square" anchor="t" lIns="45720" rIns="45720">
            <a:spAutoFit/>
          </a:bodyPr>
          <a:lstStyle/>
          <a:p>
            <a:pPr algn="l"/>
            <a:r>
              <a:rPr sz="1200" b="0" i="0">
                <a:solidFill>
                  <a:srgbClr val="000000"/>
                </a:solidFill>
                <a:latin typeface="Calibri"/>
              </a:rPr>
              <a:t>Insufficient evidence to reject H₀: no evidence that the accident rate has decreased</a:t>
            </a:r>
          </a:p>
        </p:txBody>
      </p:sp>
      <p:sp>
        <p:nvSpPr>
          <p:cNvPr id="10" name="TextBox 9"/>
          <p:cNvSpPr txBox="1"/>
          <p:nvPr/>
        </p:nvSpPr>
        <p:spPr>
          <a:xfrm>
            <a:off x="7110000" y="3561448"/>
            <a:ext cx="1700000" cy="345750"/>
          </a:xfrm>
          <a:prstGeom prst="rect">
            <a:avLst/>
          </a:prstGeom>
          <a:noFill/>
        </p:spPr>
        <p:txBody>
          <a:bodyPr wrap="square" anchor="t" lIns="45720" rIns="45720">
            <a:spAutoFit/>
          </a:bodyPr>
          <a:lstStyle/>
          <a:p>
            <a:pPr algn="l"/>
            <a:r>
              <a:rPr sz="900" b="0" i="0">
                <a:solidFill>
                  <a:srgbClr val="FF0000"/>
                </a:solidFill>
                <a:latin typeface="Calibri"/>
              </a:rPr>
              <a:t>One-tailed conclusion in context</a:t>
            </a:r>
          </a:p>
        </p:txBody>
      </p:sp>
      <p:sp>
        <p:nvSpPr>
          <p:cNvPr id="11" name="TextBox 10"/>
          <p:cNvSpPr txBox="1"/>
          <p:nvPr/>
        </p:nvSpPr>
        <p:spPr>
          <a:xfrm>
            <a:off x="3750000" y="3957688"/>
            <a:ext cx="3300000" cy="198120"/>
          </a:xfrm>
          <a:prstGeom prst="rect">
            <a:avLst/>
          </a:prstGeom>
          <a:noFill/>
        </p:spPr>
        <p:txBody>
          <a:bodyPr wrap="square" anchor="t" lIns="45720" rIns="45720">
            <a:spAutoFit/>
          </a:bodyPr>
          <a:lstStyle/>
          <a:p>
            <a:pPr algn="l"/>
            <a:r>
              <a:rPr sz="1200" b="0" i="0">
                <a:solidFill>
                  <a:srgbClr val="000000"/>
                </a:solidFill>
                <a:latin typeface="Calibri"/>
              </a:rPr>
              <a:t>b) Need c with P(X ≤ c) ≤ 0.05:</a:t>
            </a:r>
          </a:p>
        </p:txBody>
      </p:sp>
      <p:sp>
        <p:nvSpPr>
          <p:cNvPr id="12" name="TextBox 11"/>
          <p:cNvSpPr txBox="1"/>
          <p:nvPr/>
        </p:nvSpPr>
        <p:spPr>
          <a:xfrm>
            <a:off x="3750000" y="4155808"/>
            <a:ext cx="3300000" cy="198120"/>
          </a:xfrm>
          <a:prstGeom prst="rect">
            <a:avLst/>
          </a:prstGeom>
          <a:noFill/>
        </p:spPr>
        <p:txBody>
          <a:bodyPr wrap="square" anchor="t" lIns="45720" rIns="45720">
            <a:spAutoFit/>
          </a:bodyPr>
          <a:lstStyle/>
          <a:p>
            <a:pPr algn="l"/>
            <a:r>
              <a:rPr sz="1200" b="0" i="0">
                <a:solidFill>
                  <a:srgbClr val="000000"/>
                </a:solidFill>
                <a:latin typeface="Calibri"/>
              </a:rPr>
              <a:t>P(X ≤ 2) = 0.0620,  P(X ≤ 1) = 0.0174</a:t>
            </a:r>
          </a:p>
        </p:txBody>
      </p:sp>
      <p:sp>
        <p:nvSpPr>
          <p:cNvPr id="13" name="TextBox 12"/>
          <p:cNvSpPr txBox="1"/>
          <p:nvPr/>
        </p:nvSpPr>
        <p:spPr>
          <a:xfrm>
            <a:off x="3750000" y="4353928"/>
            <a:ext cx="3300000" cy="198120"/>
          </a:xfrm>
          <a:prstGeom prst="rect">
            <a:avLst/>
          </a:prstGeom>
          <a:noFill/>
        </p:spPr>
        <p:txBody>
          <a:bodyPr wrap="square" anchor="t" lIns="45720" rIns="45720">
            <a:spAutoFit/>
          </a:bodyPr>
          <a:lstStyle/>
          <a:p>
            <a:pPr algn="l"/>
            <a:r>
              <a:rPr sz="1200" b="0" i="0">
                <a:solidFill>
                  <a:srgbClr val="000000"/>
                </a:solidFill>
                <a:latin typeface="Calibri"/>
              </a:rPr>
              <a:t>Critical region X ≤ 1</a:t>
            </a:r>
          </a:p>
        </p:txBody>
      </p:sp>
      <p:sp>
        <p:nvSpPr>
          <p:cNvPr id="14" name="TextBox 13"/>
          <p:cNvSpPr txBox="1"/>
          <p:nvPr/>
        </p:nvSpPr>
        <p:spPr>
          <a:xfrm>
            <a:off x="3750000" y="4552048"/>
            <a:ext cx="3300000" cy="198120"/>
          </a:xfrm>
          <a:prstGeom prst="rect">
            <a:avLst/>
          </a:prstGeom>
          <a:noFill/>
        </p:spPr>
        <p:txBody>
          <a:bodyPr wrap="square" anchor="t" lIns="45720" rIns="45720">
            <a:spAutoFit/>
          </a:bodyPr>
          <a:lstStyle/>
          <a:p>
            <a:pPr algn="l"/>
            <a:r>
              <a:rPr sz="1200" b="0" i="0">
                <a:solidFill>
                  <a:srgbClr val="000000"/>
                </a:solidFill>
                <a:latin typeface="Calibri"/>
              </a:rPr>
              <a:t>P(Type I error) = P(X ≤ 1 | λ = 6)</a:t>
            </a:r>
          </a:p>
        </p:txBody>
      </p:sp>
      <p:sp>
        <p:nvSpPr>
          <p:cNvPr id="15" name="TextBox 14"/>
          <p:cNvSpPr txBox="1"/>
          <p:nvPr/>
        </p:nvSpPr>
        <p:spPr>
          <a:xfrm>
            <a:off x="3750000" y="4750168"/>
            <a:ext cx="3300000" cy="198120"/>
          </a:xfrm>
          <a:prstGeom prst="rect">
            <a:avLst/>
          </a:prstGeom>
          <a:noFill/>
        </p:spPr>
        <p:txBody>
          <a:bodyPr wrap="square" anchor="t" lIns="45720" rIns="45720">
            <a:spAutoFit/>
          </a:bodyPr>
          <a:lstStyle/>
          <a:p>
            <a:pPr algn="l"/>
            <a:r>
              <a:rPr sz="1200" b="0" i="0">
                <a:solidFill>
                  <a:srgbClr val="FF0000"/>
                </a:solidFill>
                <a:latin typeface="Calibri"/>
              </a:rPr>
              <a:t>= 0.0174</a:t>
            </a:r>
          </a:p>
        </p:txBody>
      </p:sp>
      <p:sp>
        <p:nvSpPr>
          <p:cNvPr id="16" name="TextBox 15"/>
          <p:cNvSpPr txBox="1"/>
          <p:nvPr/>
        </p:nvSpPr>
        <p:spPr>
          <a:xfrm>
            <a:off x="7110000" y="4750168"/>
            <a:ext cx="1700000" cy="202875"/>
          </a:xfrm>
          <a:prstGeom prst="rect">
            <a:avLst/>
          </a:prstGeom>
          <a:noFill/>
        </p:spPr>
        <p:txBody>
          <a:bodyPr wrap="square" anchor="t" lIns="45720" rIns="45720">
            <a:spAutoFit/>
          </a:bodyPr>
          <a:lstStyle/>
          <a:p>
            <a:pPr algn="l"/>
            <a:r>
              <a:rPr sz="900" b="0" i="0">
                <a:solidFill>
                  <a:srgbClr val="FF0000"/>
                </a:solidFill>
                <a:latin typeface="Calibri"/>
              </a:rPr>
              <a:t>Smaller than the 5% aimed for</a:t>
            </a:r>
          </a:p>
        </p:txBody>
      </p:sp>
      <p:sp>
        <p:nvSpPr>
          <p:cNvPr id="17" name="TextBox 16"/>
          <p:cNvSpPr txBox="1"/>
          <p:nvPr/>
        </p:nvSpPr>
        <p:spPr>
          <a:xfrm>
            <a:off x="3750000" y="4948288"/>
            <a:ext cx="3300000" cy="198120"/>
          </a:xfrm>
          <a:prstGeom prst="rect">
            <a:avLst/>
          </a:prstGeom>
          <a:noFill/>
        </p:spPr>
        <p:txBody>
          <a:bodyPr wrap="square" anchor="t" lIns="45720" rIns="45720">
            <a:spAutoFit/>
          </a:bodyPr>
          <a:lstStyle/>
          <a:p>
            <a:pPr algn="l"/>
            <a:r>
              <a:rPr sz="1200" b="0" i="0">
                <a:solidFill>
                  <a:srgbClr val="000000"/>
                </a:solidFill>
                <a:latin typeface="Calibri"/>
              </a:rPr>
              <a:t>c) H₀ is accepted if X ≥ 2</a:t>
            </a:r>
          </a:p>
        </p:txBody>
      </p:sp>
      <p:sp>
        <p:nvSpPr>
          <p:cNvPr id="18" name="TextBox 17"/>
          <p:cNvSpPr txBox="1"/>
          <p:nvPr/>
        </p:nvSpPr>
        <p:spPr>
          <a:xfrm>
            <a:off x="3750000" y="5146408"/>
            <a:ext cx="3300000" cy="198120"/>
          </a:xfrm>
          <a:prstGeom prst="rect">
            <a:avLst/>
          </a:prstGeom>
          <a:noFill/>
        </p:spPr>
        <p:txBody>
          <a:bodyPr wrap="square" anchor="t" lIns="45720" rIns="45720">
            <a:spAutoFit/>
          </a:bodyPr>
          <a:lstStyle/>
          <a:p>
            <a:pPr algn="l"/>
            <a:r>
              <a:rPr sz="1200" b="0" i="0">
                <a:solidFill>
                  <a:srgbClr val="000000"/>
                </a:solidFill>
                <a:latin typeface="Calibri"/>
              </a:rPr>
              <a:t>P(Type II error) = P(X ≥ 2 | λ = 3.5)</a:t>
            </a:r>
          </a:p>
        </p:txBody>
      </p:sp>
      <p:sp>
        <p:nvSpPr>
          <p:cNvPr id="19" name="TextBox 18"/>
          <p:cNvSpPr txBox="1"/>
          <p:nvPr/>
        </p:nvSpPr>
        <p:spPr>
          <a:xfrm>
            <a:off x="3750000" y="5344528"/>
            <a:ext cx="3300000" cy="198120"/>
          </a:xfrm>
          <a:prstGeom prst="rect">
            <a:avLst/>
          </a:prstGeom>
          <a:noFill/>
        </p:spPr>
        <p:txBody>
          <a:bodyPr wrap="square" anchor="t" lIns="45720" rIns="45720">
            <a:spAutoFit/>
          </a:bodyPr>
          <a:lstStyle/>
          <a:p>
            <a:pPr algn="l"/>
            <a:r>
              <a:rPr sz="1200" b="0" i="0">
                <a:solidFill>
                  <a:srgbClr val="000000"/>
                </a:solidFill>
                <a:latin typeface="Calibri"/>
              </a:rPr>
              <a:t>= 1 − P(X ≤ 1 | λ = 3.5) = 1 − 0.1359</a:t>
            </a:r>
          </a:p>
        </p:txBody>
      </p:sp>
      <p:sp>
        <p:nvSpPr>
          <p:cNvPr id="20" name="TextBox 19"/>
          <p:cNvSpPr txBox="1"/>
          <p:nvPr/>
        </p:nvSpPr>
        <p:spPr>
          <a:xfrm>
            <a:off x="3750000" y="5542648"/>
            <a:ext cx="3300000" cy="198120"/>
          </a:xfrm>
          <a:prstGeom prst="rect">
            <a:avLst/>
          </a:prstGeom>
          <a:noFill/>
        </p:spPr>
        <p:txBody>
          <a:bodyPr wrap="square" anchor="t" lIns="45720" rIns="45720">
            <a:spAutoFit/>
          </a:bodyPr>
          <a:lstStyle/>
          <a:p>
            <a:pPr algn="l"/>
            <a:r>
              <a:rPr sz="1200" b="0" i="0">
                <a:solidFill>
                  <a:srgbClr val="FF0000"/>
                </a:solidFill>
                <a:latin typeface="Calibri"/>
              </a:rPr>
              <a:t>= 0.8641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Type I and Type II Errors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8A</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You can also find error probabilities for a two-tailed test</a:t>
            </a:r>
          </a:p>
          <a:p>
            <a:pPr algn="ctr"/>
            <a:r>
              <a:rPr sz="1200" b="0" i="0">
                <a:solidFill>
                  <a:srgbClr val="000000"/>
                </a:solidFill>
                <a:latin typeface="Calibri"/>
              </a:rPr>
              <a:t/>
            </a:r>
          </a:p>
          <a:p>
            <a:pPr algn="ctr"/>
            <a:r>
              <a:rPr sz="1200" b="0" i="0">
                <a:solidFill>
                  <a:srgbClr val="000000"/>
                </a:solidFill>
                <a:latin typeface="Calibri"/>
              </a:rPr>
              <a:t>For a two-tailed test the critical region is in two parts</a:t>
            </a:r>
          </a:p>
          <a:p>
            <a:pPr algn="ctr"/>
            <a:r>
              <a:rPr sz="1200" b="0" i="0">
                <a:solidFill>
                  <a:srgbClr val="000000"/>
                </a:solidFill>
                <a:latin typeface="Calibri"/>
              </a:rPr>
              <a:t/>
            </a:r>
          </a:p>
          <a:p>
            <a:pPr algn="ctr"/>
            <a:r>
              <a:rPr sz="1200" b="0" i="0">
                <a:solidFill>
                  <a:srgbClr val="000000"/>
                </a:solidFill>
                <a:latin typeface="Calibri"/>
              </a:rPr>
              <a:t>Aim for half of the significance level in each tail</a:t>
            </a:r>
          </a:p>
          <a:p>
            <a:pPr algn="ctr"/>
            <a:r>
              <a:rPr sz="1200" b="0" i="0">
                <a:solidFill>
                  <a:srgbClr val="000000"/>
                </a:solidFill>
                <a:latin typeface="Calibri"/>
              </a:rPr>
              <a:t/>
            </a:r>
          </a:p>
          <a:p>
            <a:pPr algn="ctr"/>
            <a:r>
              <a:rPr sz="1200" b="0" i="0">
                <a:solidFill>
                  <a:srgbClr val="000000"/>
                </a:solidFill>
                <a:latin typeface="Calibri"/>
              </a:rPr>
              <a:t>P(Type I error) is the sum of the probabilities of both tails</a:t>
            </a:r>
          </a:p>
        </p:txBody>
      </p:sp>
      <p:sp>
        <p:nvSpPr>
          <p:cNvPr id="5" name="TextBox 4"/>
          <p:cNvSpPr txBox="1"/>
          <p:nvPr/>
        </p:nvSpPr>
        <p:spPr>
          <a:xfrm>
            <a:off x="3750000" y="1000000"/>
            <a:ext cx="5150000" cy="1147750"/>
          </a:xfrm>
          <a:prstGeom prst="rect">
            <a:avLst/>
          </a:prstGeom>
          <a:noFill/>
        </p:spPr>
        <p:txBody>
          <a:bodyPr wrap="square" anchor="t" lIns="45720" rIns="45720">
            <a:spAutoFit/>
          </a:bodyPr>
          <a:lstStyle/>
          <a:p>
            <a:pPr algn="l"/>
            <a:r>
              <a:rPr sz="1100" b="0" i="0">
                <a:solidFill>
                  <a:srgbClr val="000000"/>
                </a:solidFill>
                <a:latin typeface="Calibri"/>
              </a:rPr>
              <a:t>A coin is spun 20 times and a head is obtained on 7 occasions.</a:t>
            </a:r>
          </a:p>
          <a:p>
            <a:pPr algn="l"/>
            <a:r>
              <a:rPr sz="1100" b="0" i="0">
                <a:solidFill>
                  <a:srgbClr val="000000"/>
                </a:solidFill>
                <a:latin typeface="Calibri"/>
              </a:rPr>
              <a:t>a) Test to see whether or not the coin is biased.</a:t>
            </a:r>
          </a:p>
          <a:p>
            <a:pPr algn="l"/>
            <a:r>
              <a:rPr sz="1100" b="0" i="0">
                <a:solidFill>
                  <a:srgbClr val="000000"/>
                </a:solidFill>
                <a:latin typeface="Calibri"/>
              </a:rPr>
              <a:t>b) Calculate the probability of a Type I error for this test.</a:t>
            </a:r>
          </a:p>
          <a:p>
            <a:pPr algn="l"/>
            <a:r>
              <a:rPr sz="1100" b="0" i="0">
                <a:solidFill>
                  <a:srgbClr val="000000"/>
                </a:solidFill>
                <a:latin typeface="Calibri"/>
              </a:rPr>
              <a:t>c) Given that the coin is biased and that this bias causes the tail to appear 3 times for each head that appears, calculate the probability of a Type II error for the test.</a:t>
            </a:r>
          </a:p>
        </p:txBody>
      </p:sp>
      <p:sp>
        <p:nvSpPr>
          <p:cNvPr id="6" name="TextBox 5"/>
          <p:cNvSpPr txBox="1"/>
          <p:nvPr/>
        </p:nvSpPr>
        <p:spPr>
          <a:xfrm>
            <a:off x="3750000" y="2142604"/>
            <a:ext cx="3300000" cy="198120"/>
          </a:xfrm>
          <a:prstGeom prst="rect">
            <a:avLst/>
          </a:prstGeom>
          <a:noFill/>
        </p:spPr>
        <p:txBody>
          <a:bodyPr wrap="square" anchor="t" lIns="45720" rIns="45720">
            <a:spAutoFit/>
          </a:bodyPr>
          <a:lstStyle/>
          <a:p>
            <a:pPr algn="l"/>
            <a:r>
              <a:rPr sz="1200" b="0" i="0">
                <a:solidFill>
                  <a:srgbClr val="000000"/>
                </a:solidFill>
                <a:latin typeface="Calibri"/>
              </a:rPr>
              <a:t>a) H₀: p = 0.5    H₁: p ≠ 0.5</a:t>
            </a:r>
          </a:p>
        </p:txBody>
      </p:sp>
      <p:sp>
        <p:nvSpPr>
          <p:cNvPr id="7" name="TextBox 6"/>
          <p:cNvSpPr txBox="1"/>
          <p:nvPr/>
        </p:nvSpPr>
        <p:spPr>
          <a:xfrm>
            <a:off x="7110000" y="2142604"/>
            <a:ext cx="1700000" cy="345750"/>
          </a:xfrm>
          <a:prstGeom prst="rect">
            <a:avLst/>
          </a:prstGeom>
          <a:noFill/>
        </p:spPr>
        <p:txBody>
          <a:bodyPr wrap="square" anchor="t" lIns="45720" rIns="45720">
            <a:spAutoFit/>
          </a:bodyPr>
          <a:lstStyle/>
          <a:p>
            <a:pPr algn="l"/>
            <a:r>
              <a:rPr sz="900" b="0" i="0">
                <a:solidFill>
                  <a:srgbClr val="FF0000"/>
                </a:solidFill>
                <a:latin typeface="Calibri"/>
              </a:rPr>
              <a:t>Biased in either direction: two-tailed test</a:t>
            </a:r>
          </a:p>
        </p:txBody>
      </p:sp>
      <p:sp>
        <p:nvSpPr>
          <p:cNvPr id="8" name="TextBox 7"/>
          <p:cNvSpPr txBox="1"/>
          <p:nvPr/>
        </p:nvSpPr>
        <p:spPr>
          <a:xfrm>
            <a:off x="3750000" y="2340724"/>
            <a:ext cx="3300000" cy="198120"/>
          </a:xfrm>
          <a:prstGeom prst="rect">
            <a:avLst/>
          </a:prstGeom>
          <a:noFill/>
        </p:spPr>
        <p:txBody>
          <a:bodyPr wrap="square" anchor="t" lIns="45720" rIns="45720">
            <a:spAutoFit/>
          </a:bodyPr>
          <a:lstStyle/>
          <a:p>
            <a:pPr algn="l"/>
            <a:r>
              <a:rPr sz="1200" b="0" i="0">
                <a:solidFill>
                  <a:srgbClr val="000000"/>
                </a:solidFill>
                <a:latin typeface="Calibri"/>
              </a:rPr>
              <a:t>X = number of heads; under H₀, X ~ B(20, 0.5)</a:t>
            </a:r>
          </a:p>
        </p:txBody>
      </p:sp>
      <p:sp>
        <p:nvSpPr>
          <p:cNvPr id="9" name="TextBox 8"/>
          <p:cNvSpPr txBox="1"/>
          <p:nvPr/>
        </p:nvSpPr>
        <p:spPr>
          <a:xfrm>
            <a:off x="3750000" y="2538844"/>
            <a:ext cx="3300000" cy="198120"/>
          </a:xfrm>
          <a:prstGeom prst="rect">
            <a:avLst/>
          </a:prstGeom>
          <a:noFill/>
        </p:spPr>
        <p:txBody>
          <a:bodyPr wrap="square" anchor="t" lIns="45720" rIns="45720">
            <a:spAutoFit/>
          </a:bodyPr>
          <a:lstStyle/>
          <a:p>
            <a:pPr algn="l"/>
            <a:r>
              <a:rPr sz="1200" b="0" i="0">
                <a:solidFill>
                  <a:srgbClr val="000000"/>
                </a:solidFill>
                <a:latin typeface="Calibri"/>
              </a:rPr>
              <a:t>Need P(X ≤ c₁) ≤ 0.025 and P(X ≥ c₂) ≤ 0.025</a:t>
            </a:r>
          </a:p>
        </p:txBody>
      </p:sp>
      <p:sp>
        <p:nvSpPr>
          <p:cNvPr id="10" name="TextBox 9"/>
          <p:cNvSpPr txBox="1"/>
          <p:nvPr/>
        </p:nvSpPr>
        <p:spPr>
          <a:xfrm>
            <a:off x="3750000" y="2736964"/>
            <a:ext cx="3300000" cy="396240"/>
          </a:xfrm>
          <a:prstGeom prst="rect">
            <a:avLst/>
          </a:prstGeom>
          <a:noFill/>
        </p:spPr>
        <p:txBody>
          <a:bodyPr wrap="square" anchor="t" lIns="45720" rIns="45720">
            <a:spAutoFit/>
          </a:bodyPr>
          <a:lstStyle/>
          <a:p>
            <a:pPr algn="l"/>
            <a:r>
              <a:rPr sz="1200" b="0" i="0">
                <a:solidFill>
                  <a:srgbClr val="000000"/>
                </a:solidFill>
                <a:latin typeface="Calibri"/>
              </a:rPr>
              <a:t>P(X ≤ 6) = 0.0577,  P(X ≤ 5) = 0.0207   so c₁ = 5</a:t>
            </a:r>
          </a:p>
        </p:txBody>
      </p:sp>
      <p:sp>
        <p:nvSpPr>
          <p:cNvPr id="11" name="TextBox 10"/>
          <p:cNvSpPr txBox="1"/>
          <p:nvPr/>
        </p:nvSpPr>
        <p:spPr>
          <a:xfrm>
            <a:off x="3750000" y="3133204"/>
            <a:ext cx="3300000" cy="396240"/>
          </a:xfrm>
          <a:prstGeom prst="rect">
            <a:avLst/>
          </a:prstGeom>
          <a:noFill/>
        </p:spPr>
        <p:txBody>
          <a:bodyPr wrap="square" anchor="t" lIns="45720" rIns="45720">
            <a:spAutoFit/>
          </a:bodyPr>
          <a:lstStyle/>
          <a:p>
            <a:pPr algn="l"/>
            <a:r>
              <a:rPr sz="1200" b="0" i="0">
                <a:solidFill>
                  <a:srgbClr val="000000"/>
                </a:solidFill>
                <a:latin typeface="Calibri"/>
              </a:rPr>
              <a:t>P(X ≥ 14) = 1 − P(X ≤ 13) = 1 − 0.9423 = 0.0577</a:t>
            </a:r>
          </a:p>
        </p:txBody>
      </p:sp>
      <p:sp>
        <p:nvSpPr>
          <p:cNvPr id="12" name="TextBox 11"/>
          <p:cNvSpPr txBox="1"/>
          <p:nvPr/>
        </p:nvSpPr>
        <p:spPr>
          <a:xfrm>
            <a:off x="3750000" y="3529444"/>
            <a:ext cx="3300000" cy="396240"/>
          </a:xfrm>
          <a:prstGeom prst="rect">
            <a:avLst/>
          </a:prstGeom>
          <a:noFill/>
        </p:spPr>
        <p:txBody>
          <a:bodyPr wrap="square" anchor="t" lIns="45720" rIns="45720">
            <a:spAutoFit/>
          </a:bodyPr>
          <a:lstStyle/>
          <a:p>
            <a:pPr algn="l"/>
            <a:r>
              <a:rPr sz="1200" b="0" i="0">
                <a:solidFill>
                  <a:srgbClr val="000000"/>
                </a:solidFill>
                <a:latin typeface="Calibri"/>
              </a:rPr>
              <a:t>P(X ≥ 15) = 1 − P(X ≤ 14) = 1 − 0.9793 = 0.0207   so c₂ = 15</a:t>
            </a:r>
          </a:p>
        </p:txBody>
      </p:sp>
      <p:sp>
        <p:nvSpPr>
          <p:cNvPr id="13" name="TextBox 12"/>
          <p:cNvSpPr txBox="1"/>
          <p:nvPr/>
        </p:nvSpPr>
        <p:spPr>
          <a:xfrm>
            <a:off x="7110000" y="3529444"/>
            <a:ext cx="1700000" cy="488625"/>
          </a:xfrm>
          <a:prstGeom prst="rect">
            <a:avLst/>
          </a:prstGeom>
          <a:noFill/>
        </p:spPr>
        <p:txBody>
          <a:bodyPr wrap="square" anchor="t" lIns="45720" rIns="45720">
            <a:spAutoFit/>
          </a:bodyPr>
          <a:lstStyle/>
          <a:p>
            <a:pPr algn="l"/>
            <a:r>
              <a:rPr sz="900" b="0" i="0">
                <a:solidFill>
                  <a:srgbClr val="FF0000"/>
                </a:solidFill>
                <a:latin typeface="Calibri"/>
              </a:rPr>
              <a:t>p = 0.5, so the tails are symmetrical about 10: c₂ could be found from c₁</a:t>
            </a:r>
          </a:p>
        </p:txBody>
      </p:sp>
      <p:sp>
        <p:nvSpPr>
          <p:cNvPr id="14" name="TextBox 13"/>
          <p:cNvSpPr txBox="1"/>
          <p:nvPr/>
        </p:nvSpPr>
        <p:spPr>
          <a:xfrm>
            <a:off x="3750000" y="3925684"/>
            <a:ext cx="3300000" cy="198120"/>
          </a:xfrm>
          <a:prstGeom prst="rect">
            <a:avLst/>
          </a:prstGeom>
          <a:noFill/>
        </p:spPr>
        <p:txBody>
          <a:bodyPr wrap="square" anchor="t" lIns="45720" rIns="45720">
            <a:spAutoFit/>
          </a:bodyPr>
          <a:lstStyle/>
          <a:p>
            <a:pPr algn="l"/>
            <a:r>
              <a:rPr sz="1200" b="0" i="0">
                <a:solidFill>
                  <a:srgbClr val="FF0000"/>
                </a:solidFill>
                <a:latin typeface="Calibri"/>
              </a:rPr>
              <a:t>Critical region: X ≤ 5 or X ≥ 15</a:t>
            </a:r>
          </a:p>
        </p:txBody>
      </p:sp>
      <p:sp>
        <p:nvSpPr>
          <p:cNvPr id="15" name="TextBox 14"/>
          <p:cNvSpPr txBox="1"/>
          <p:nvPr/>
        </p:nvSpPr>
        <p:spPr>
          <a:xfrm>
            <a:off x="3750000" y="4123804"/>
            <a:ext cx="3300000" cy="396240"/>
          </a:xfrm>
          <a:prstGeom prst="rect">
            <a:avLst/>
          </a:prstGeom>
          <a:noFill/>
        </p:spPr>
        <p:txBody>
          <a:bodyPr wrap="square" anchor="t" lIns="45720" rIns="45720">
            <a:spAutoFit/>
          </a:bodyPr>
          <a:lstStyle/>
          <a:p>
            <a:pPr algn="l"/>
            <a:r>
              <a:rPr sz="1200" b="0" i="0">
                <a:solidFill>
                  <a:srgbClr val="000000"/>
                </a:solidFill>
                <a:latin typeface="Calibri"/>
              </a:rPr>
              <a:t>7 is not in the critical region, so there is insufficient evidence to reject H₀</a:t>
            </a:r>
          </a:p>
        </p:txBody>
      </p:sp>
      <p:sp>
        <p:nvSpPr>
          <p:cNvPr id="16" name="TextBox 15"/>
          <p:cNvSpPr txBox="1"/>
          <p:nvPr/>
        </p:nvSpPr>
        <p:spPr>
          <a:xfrm>
            <a:off x="3750000" y="4520044"/>
            <a:ext cx="3300000" cy="198120"/>
          </a:xfrm>
          <a:prstGeom prst="rect">
            <a:avLst/>
          </a:prstGeom>
          <a:noFill/>
        </p:spPr>
        <p:txBody>
          <a:bodyPr wrap="square" anchor="t" lIns="45720" rIns="45720">
            <a:spAutoFit/>
          </a:bodyPr>
          <a:lstStyle/>
          <a:p>
            <a:pPr algn="l"/>
            <a:r>
              <a:rPr sz="1200" b="0" i="0">
                <a:solidFill>
                  <a:srgbClr val="FF0000"/>
                </a:solidFill>
                <a:latin typeface="Calibri"/>
              </a:rPr>
              <a:t>There is no evidence that the coin is biased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Type I and Type II Errors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8A</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A Type II error occurs when the test statistic is not in the critical region but H₁ is true</a:t>
            </a:r>
          </a:p>
          <a:p>
            <a:pPr algn="ctr"/>
            <a:r>
              <a:rPr sz="1200" b="0" i="0">
                <a:solidFill>
                  <a:srgbClr val="000000"/>
                </a:solidFill>
                <a:latin typeface="Calibri"/>
              </a:rPr>
              <a:t/>
            </a:r>
          </a:p>
          <a:p>
            <a:pPr algn="ctr"/>
            <a:r>
              <a:rPr sz="1200" b="0" i="0">
                <a:solidFill>
                  <a:srgbClr val="000000"/>
                </a:solidFill>
                <a:latin typeface="Calibri"/>
              </a:rPr>
              <a:t>Read the question carefully to find the true value of the parameter</a:t>
            </a:r>
          </a:p>
          <a:p>
            <a:pPr algn="ctr"/>
            <a:r>
              <a:rPr sz="1200" b="0" i="0">
                <a:solidFill>
                  <a:srgbClr val="000000"/>
                </a:solidFill>
                <a:latin typeface="Calibri"/>
              </a:rPr>
              <a:t/>
            </a:r>
          </a:p>
          <a:p>
            <a:pPr algn="ctr"/>
            <a:r>
              <a:rPr sz="1200" b="0" i="0">
                <a:solidFill>
                  <a:srgbClr val="000000"/>
                </a:solidFill>
                <a:latin typeface="Calibri"/>
              </a:rPr>
              <a:t>Here p is the probability of a head</a:t>
            </a:r>
          </a:p>
        </p:txBody>
      </p:sp>
      <p:sp>
        <p:nvSpPr>
          <p:cNvPr id="5" name="TextBox 4"/>
          <p:cNvSpPr txBox="1"/>
          <p:nvPr/>
        </p:nvSpPr>
        <p:spPr>
          <a:xfrm>
            <a:off x="3750000" y="1000000"/>
            <a:ext cx="5150000" cy="1052500"/>
          </a:xfrm>
          <a:prstGeom prst="rect">
            <a:avLst/>
          </a:prstGeom>
          <a:noFill/>
        </p:spPr>
        <p:txBody>
          <a:bodyPr wrap="square" anchor="t" lIns="45720" rIns="45720">
            <a:spAutoFit/>
          </a:bodyPr>
          <a:lstStyle/>
          <a:p>
            <a:pPr algn="l"/>
            <a:r>
              <a:rPr sz="1200" b="0" i="0">
                <a:solidFill>
                  <a:srgbClr val="000000"/>
                </a:solidFill>
                <a:latin typeface="Calibri"/>
              </a:rPr>
              <a:t>Critical region: X ≤ 5 or X ≥ 15</a:t>
            </a:r>
          </a:p>
          <a:p>
            <a:pPr algn="l"/>
            <a:r>
              <a:rPr sz="1200" b="0" i="0">
                <a:solidFill>
                  <a:srgbClr val="000000"/>
                </a:solidFill>
                <a:latin typeface="Calibri"/>
              </a:rPr>
              <a:t>b) Calculate the probability of a Type I error for this test.</a:t>
            </a:r>
          </a:p>
          <a:p>
            <a:pPr algn="l"/>
            <a:r>
              <a:rPr sz="1200" b="0" i="0">
                <a:solidFill>
                  <a:srgbClr val="000000"/>
                </a:solidFill>
                <a:latin typeface="Calibri"/>
              </a:rPr>
              <a:t>c) Given that the coin is biased and that this bias causes the tail to appear 3 times for each head that appears, calculate the probability of a Type II error for the test.</a:t>
            </a:r>
          </a:p>
        </p:txBody>
      </p:sp>
      <p:sp>
        <p:nvSpPr>
          <p:cNvPr id="6" name="TextBox 5"/>
          <p:cNvSpPr txBox="1"/>
          <p:nvPr/>
        </p:nvSpPr>
        <p:spPr>
          <a:xfrm>
            <a:off x="3750000" y="2149640"/>
            <a:ext cx="3300000" cy="396240"/>
          </a:xfrm>
          <a:prstGeom prst="rect">
            <a:avLst/>
          </a:prstGeom>
          <a:noFill/>
        </p:spPr>
        <p:txBody>
          <a:bodyPr wrap="square" anchor="t" lIns="45720" rIns="45720">
            <a:spAutoFit/>
          </a:bodyPr>
          <a:lstStyle/>
          <a:p>
            <a:pPr algn="l"/>
            <a:r>
              <a:rPr sz="1200" b="0" i="0">
                <a:solidFill>
                  <a:srgbClr val="000000"/>
                </a:solidFill>
                <a:latin typeface="Calibri"/>
              </a:rPr>
              <a:t>b) P(Type I error) = P(X ≤ 5 | p = 0.5) + P(X ≥ 15 | p = 0.5)</a:t>
            </a:r>
          </a:p>
        </p:txBody>
      </p:sp>
      <p:sp>
        <p:nvSpPr>
          <p:cNvPr id="7" name="TextBox 6"/>
          <p:cNvSpPr txBox="1"/>
          <p:nvPr/>
        </p:nvSpPr>
        <p:spPr>
          <a:xfrm>
            <a:off x="3750000" y="2545880"/>
            <a:ext cx="3300000" cy="198120"/>
          </a:xfrm>
          <a:prstGeom prst="rect">
            <a:avLst/>
          </a:prstGeom>
          <a:noFill/>
        </p:spPr>
        <p:txBody>
          <a:bodyPr wrap="square" anchor="t" lIns="45720" rIns="45720">
            <a:spAutoFit/>
          </a:bodyPr>
          <a:lstStyle/>
          <a:p>
            <a:pPr algn="l"/>
            <a:r>
              <a:rPr sz="1200" b="0" i="0">
                <a:solidFill>
                  <a:srgbClr val="000000"/>
                </a:solidFill>
                <a:latin typeface="Calibri"/>
              </a:rPr>
              <a:t>= 0.0207 + 0.0207</a:t>
            </a:r>
          </a:p>
        </p:txBody>
      </p:sp>
      <p:sp>
        <p:nvSpPr>
          <p:cNvPr id="8" name="TextBox 7"/>
          <p:cNvSpPr txBox="1"/>
          <p:nvPr/>
        </p:nvSpPr>
        <p:spPr>
          <a:xfrm>
            <a:off x="3750000" y="2744000"/>
            <a:ext cx="3300000" cy="198120"/>
          </a:xfrm>
          <a:prstGeom prst="rect">
            <a:avLst/>
          </a:prstGeom>
          <a:noFill/>
        </p:spPr>
        <p:txBody>
          <a:bodyPr wrap="square" anchor="t" lIns="45720" rIns="45720">
            <a:spAutoFit/>
          </a:bodyPr>
          <a:lstStyle/>
          <a:p>
            <a:pPr algn="l"/>
            <a:r>
              <a:rPr sz="1200" b="0" i="0">
                <a:solidFill>
                  <a:srgbClr val="FF0000"/>
                </a:solidFill>
                <a:latin typeface="Calibri"/>
              </a:rPr>
              <a:t>= 0.0414</a:t>
            </a:r>
          </a:p>
        </p:txBody>
      </p:sp>
      <p:sp>
        <p:nvSpPr>
          <p:cNvPr id="9" name="TextBox 8"/>
          <p:cNvSpPr txBox="1"/>
          <p:nvPr/>
        </p:nvSpPr>
        <p:spPr>
          <a:xfrm>
            <a:off x="7110000" y="2744000"/>
            <a:ext cx="1700000" cy="345750"/>
          </a:xfrm>
          <a:prstGeom prst="rect">
            <a:avLst/>
          </a:prstGeom>
          <a:noFill/>
        </p:spPr>
        <p:txBody>
          <a:bodyPr wrap="square" anchor="t" lIns="45720" rIns="45720">
            <a:spAutoFit/>
          </a:bodyPr>
          <a:lstStyle/>
          <a:p>
            <a:pPr algn="l"/>
            <a:r>
              <a:rPr sz="900" b="0" i="0">
                <a:solidFill>
                  <a:srgbClr val="FF0000"/>
                </a:solidFill>
                <a:latin typeface="Calibri"/>
              </a:rPr>
              <a:t>Two probabilities to find and add</a:t>
            </a:r>
          </a:p>
        </p:txBody>
      </p:sp>
      <p:sp>
        <p:nvSpPr>
          <p:cNvPr id="10" name="TextBox 9"/>
          <p:cNvSpPr txBox="1"/>
          <p:nvPr/>
        </p:nvSpPr>
        <p:spPr>
          <a:xfrm>
            <a:off x="3750000" y="3041180"/>
            <a:ext cx="3300000" cy="198120"/>
          </a:xfrm>
          <a:prstGeom prst="rect">
            <a:avLst/>
          </a:prstGeom>
          <a:noFill/>
        </p:spPr>
        <p:txBody>
          <a:bodyPr wrap="square" anchor="t" lIns="45720" rIns="45720">
            <a:spAutoFit/>
          </a:bodyPr>
          <a:lstStyle/>
          <a:p>
            <a:pPr algn="l"/>
            <a:r>
              <a:rPr sz="1200" b="0" i="0">
                <a:solidFill>
                  <a:srgbClr val="000000"/>
                </a:solidFill>
                <a:latin typeface="Calibri"/>
              </a:rPr>
              <a:t>c) 3 tails for every head, so p = ¼ = 0.25</a:t>
            </a:r>
          </a:p>
        </p:txBody>
      </p:sp>
      <p:sp>
        <p:nvSpPr>
          <p:cNvPr id="11" name="TextBox 10"/>
          <p:cNvSpPr txBox="1"/>
          <p:nvPr/>
        </p:nvSpPr>
        <p:spPr>
          <a:xfrm>
            <a:off x="7110000" y="3041180"/>
            <a:ext cx="1700000" cy="202875"/>
          </a:xfrm>
          <a:prstGeom prst="rect">
            <a:avLst/>
          </a:prstGeom>
          <a:noFill/>
        </p:spPr>
        <p:txBody>
          <a:bodyPr wrap="square" anchor="t" lIns="45720" rIns="45720">
            <a:spAutoFit/>
          </a:bodyPr>
          <a:lstStyle/>
          <a:p>
            <a:pPr algn="l"/>
            <a:r>
              <a:rPr sz="900" b="0" i="0">
                <a:solidFill>
                  <a:srgbClr val="FF0000"/>
                </a:solidFill>
                <a:latin typeface="Calibri"/>
              </a:rPr>
              <a:t>p = P(head)</a:t>
            </a:r>
          </a:p>
        </p:txBody>
      </p:sp>
      <p:sp>
        <p:nvSpPr>
          <p:cNvPr id="12" name="TextBox 11"/>
          <p:cNvSpPr txBox="1"/>
          <p:nvPr/>
        </p:nvSpPr>
        <p:spPr>
          <a:xfrm>
            <a:off x="3750000" y="3239300"/>
            <a:ext cx="3300000" cy="198120"/>
          </a:xfrm>
          <a:prstGeom prst="rect">
            <a:avLst/>
          </a:prstGeom>
          <a:noFill/>
        </p:spPr>
        <p:txBody>
          <a:bodyPr wrap="square" anchor="t" lIns="45720" rIns="45720">
            <a:spAutoFit/>
          </a:bodyPr>
          <a:lstStyle/>
          <a:p>
            <a:pPr algn="l"/>
            <a:r>
              <a:rPr sz="1200" b="0" i="0">
                <a:solidFill>
                  <a:srgbClr val="000000"/>
                </a:solidFill>
                <a:latin typeface="Calibri"/>
              </a:rPr>
              <a:t>H₀ is accepted when 6 ≤ X ≤ 14</a:t>
            </a:r>
          </a:p>
        </p:txBody>
      </p:sp>
      <p:sp>
        <p:nvSpPr>
          <p:cNvPr id="13" name="TextBox 12"/>
          <p:cNvSpPr txBox="1"/>
          <p:nvPr/>
        </p:nvSpPr>
        <p:spPr>
          <a:xfrm>
            <a:off x="3750000" y="3437420"/>
            <a:ext cx="3300000" cy="198120"/>
          </a:xfrm>
          <a:prstGeom prst="rect">
            <a:avLst/>
          </a:prstGeom>
          <a:noFill/>
        </p:spPr>
        <p:txBody>
          <a:bodyPr wrap="square" anchor="t" lIns="45720" rIns="45720">
            <a:spAutoFit/>
          </a:bodyPr>
          <a:lstStyle/>
          <a:p>
            <a:pPr algn="l"/>
            <a:r>
              <a:rPr sz="1200" b="0" i="0">
                <a:solidFill>
                  <a:srgbClr val="000000"/>
                </a:solidFill>
                <a:latin typeface="Calibri"/>
              </a:rPr>
              <a:t>P(Type II error) = P(6 ≤ X ≤ 14 | p = 0.25)</a:t>
            </a:r>
          </a:p>
        </p:txBody>
      </p:sp>
      <p:sp>
        <p:nvSpPr>
          <p:cNvPr id="14" name="TextBox 13"/>
          <p:cNvSpPr txBox="1"/>
          <p:nvPr/>
        </p:nvSpPr>
        <p:spPr>
          <a:xfrm>
            <a:off x="3750000" y="3635540"/>
            <a:ext cx="3300000" cy="198120"/>
          </a:xfrm>
          <a:prstGeom prst="rect">
            <a:avLst/>
          </a:prstGeom>
          <a:noFill/>
        </p:spPr>
        <p:txBody>
          <a:bodyPr wrap="square" anchor="t" lIns="45720" rIns="45720">
            <a:spAutoFit/>
          </a:bodyPr>
          <a:lstStyle/>
          <a:p>
            <a:pPr algn="l"/>
            <a:r>
              <a:rPr sz="1200" b="0" i="0">
                <a:solidFill>
                  <a:srgbClr val="000000"/>
                </a:solidFill>
                <a:latin typeface="Calibri"/>
              </a:rPr>
              <a:t>= P(X ≤ 14) − P(X ≤ 5)</a:t>
            </a:r>
          </a:p>
        </p:txBody>
      </p:sp>
      <p:sp>
        <p:nvSpPr>
          <p:cNvPr id="15" name="TextBox 14"/>
          <p:cNvSpPr txBox="1"/>
          <p:nvPr/>
        </p:nvSpPr>
        <p:spPr>
          <a:xfrm>
            <a:off x="3750000" y="3833660"/>
            <a:ext cx="3300000" cy="198120"/>
          </a:xfrm>
          <a:prstGeom prst="rect">
            <a:avLst/>
          </a:prstGeom>
          <a:noFill/>
        </p:spPr>
        <p:txBody>
          <a:bodyPr wrap="square" anchor="t" lIns="45720" rIns="45720">
            <a:spAutoFit/>
          </a:bodyPr>
          <a:lstStyle/>
          <a:p>
            <a:pPr algn="l"/>
            <a:r>
              <a:rPr sz="1200" b="0" i="0">
                <a:solidFill>
                  <a:srgbClr val="000000"/>
                </a:solidFill>
                <a:latin typeface="Calibri"/>
              </a:rPr>
              <a:t>= 1.0000 − 0.6172</a:t>
            </a:r>
          </a:p>
        </p:txBody>
      </p:sp>
      <p:sp>
        <p:nvSpPr>
          <p:cNvPr id="16" name="TextBox 15"/>
          <p:cNvSpPr txBox="1"/>
          <p:nvPr/>
        </p:nvSpPr>
        <p:spPr>
          <a:xfrm>
            <a:off x="3750000" y="4031780"/>
            <a:ext cx="3300000" cy="198120"/>
          </a:xfrm>
          <a:prstGeom prst="rect">
            <a:avLst/>
          </a:prstGeom>
          <a:noFill/>
        </p:spPr>
        <p:txBody>
          <a:bodyPr wrap="square" anchor="t" lIns="45720" rIns="45720">
            <a:spAutoFit/>
          </a:bodyPr>
          <a:lstStyle/>
          <a:p>
            <a:pPr algn="l"/>
            <a:r>
              <a:rPr sz="1200" b="0" i="0">
                <a:solidFill>
                  <a:srgbClr val="FF0000"/>
                </a:solidFill>
                <a:latin typeface="Calibri"/>
              </a:rPr>
              <a:t>= 0.3828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8.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Type I and Type II Errors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8A</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You can also find error probabilities for tests on a geometric distribution</a:t>
            </a:r>
          </a:p>
          <a:p>
            <a:pPr algn="ctr"/>
            <a:r>
              <a:rPr sz="1200" b="0" i="0">
                <a:solidFill>
                  <a:srgbClr val="000000"/>
                </a:solidFill>
                <a:latin typeface="Calibri"/>
              </a:rPr>
              <a:t/>
            </a:r>
          </a:p>
          <a:p>
            <a:pPr algn="ctr"/>
            <a:r>
              <a:rPr sz="1200" b="0" i="0">
                <a:solidFill>
                  <a:srgbClr val="000000"/>
                </a:solidFill>
                <a:latin typeface="Calibri"/>
              </a:rPr>
              <a:t>If X ~ Geo(p):
P(X ≤ n) = 1 − (1 − p)ⁿ
P(X ≥ n) = (1 − p)ⁿ⁻¹</a:t>
            </a:r>
          </a:p>
          <a:p>
            <a:pPr algn="ctr"/>
            <a:r>
              <a:rPr sz="1200" b="0" i="0">
                <a:solidFill>
                  <a:srgbClr val="000000"/>
                </a:solidFill>
                <a:latin typeface="Calibri"/>
              </a:rPr>
              <a:t/>
            </a:r>
          </a:p>
          <a:p>
            <a:pPr algn="ctr"/>
            <a:r>
              <a:rPr sz="1200" b="0" i="0">
                <a:solidFill>
                  <a:srgbClr val="000000"/>
                </a:solidFill>
                <a:latin typeface="Calibri"/>
              </a:rPr>
              <a:t>The log of a number less than 1 is negative, so reverse the inequality when you divide by it</a:t>
            </a:r>
          </a:p>
        </p:txBody>
      </p:sp>
      <p:sp>
        <p:nvSpPr>
          <p:cNvPr id="5" name="TextBox 4"/>
          <p:cNvSpPr txBox="1"/>
          <p:nvPr/>
        </p:nvSpPr>
        <p:spPr>
          <a:xfrm>
            <a:off x="3750000" y="1000000"/>
            <a:ext cx="5150000" cy="1671625"/>
          </a:xfrm>
          <a:prstGeom prst="rect">
            <a:avLst/>
          </a:prstGeom>
          <a:noFill/>
        </p:spPr>
        <p:txBody>
          <a:bodyPr wrap="square" anchor="t" lIns="45720" rIns="45720">
            <a:spAutoFit/>
          </a:bodyPr>
          <a:lstStyle/>
          <a:p>
            <a:pPr algn="l"/>
            <a:r>
              <a:rPr sz="1100" b="0" i="0">
                <a:solidFill>
                  <a:srgbClr val="000000"/>
                </a:solidFill>
                <a:latin typeface="Calibri"/>
              </a:rPr>
              <a:t>Jane knows from experience that 10% of the emails she receives are spam. After her email service upgraded the spam filters, she recorded the number of emails sent up to and including the first spam email. She wants to test, at the 5% significance level, whether this upgrade improved the spam filter.</a:t>
            </a:r>
          </a:p>
          <a:p>
            <a:pPr algn="l"/>
            <a:r>
              <a:rPr sz="1100" b="0" i="0">
                <a:solidFill>
                  <a:srgbClr val="000000"/>
                </a:solidFill>
                <a:latin typeface="Calibri"/>
              </a:rPr>
              <a:t>a) Find the critical region for her test.  b) Calculate the probability of a Type I error for this test.</a:t>
            </a:r>
          </a:p>
          <a:p>
            <a:pPr algn="l"/>
            <a:r>
              <a:rPr sz="1100" b="0" i="0">
                <a:solidFill>
                  <a:srgbClr val="000000"/>
                </a:solidFill>
                <a:latin typeface="Calibri"/>
              </a:rPr>
              <a:t>c) Given that after the upgrade the probability of an email she receives being spam is now 1 in a 100, calculate the probability of a Type II error for the test.</a:t>
            </a:r>
          </a:p>
        </p:txBody>
      </p:sp>
      <p:sp>
        <p:nvSpPr>
          <p:cNvPr id="6" name="TextBox 5"/>
          <p:cNvSpPr txBox="1"/>
          <p:nvPr/>
        </p:nvSpPr>
        <p:spPr>
          <a:xfrm>
            <a:off x="3750000" y="2653906"/>
            <a:ext cx="3300000" cy="396240"/>
          </a:xfrm>
          <a:prstGeom prst="rect">
            <a:avLst/>
          </a:prstGeom>
          <a:noFill/>
        </p:spPr>
        <p:txBody>
          <a:bodyPr wrap="square" anchor="t" lIns="45720" rIns="45720">
            <a:spAutoFit/>
          </a:bodyPr>
          <a:lstStyle/>
          <a:p>
            <a:pPr algn="l"/>
            <a:r>
              <a:rPr sz="1200" b="0" i="0">
                <a:solidFill>
                  <a:srgbClr val="000000"/>
                </a:solidFill>
                <a:latin typeface="Calibri"/>
              </a:rPr>
              <a:t>a) X = number of emails up to and including the first spam, X ~ Geo(p)</a:t>
            </a:r>
          </a:p>
        </p:txBody>
      </p:sp>
      <p:sp>
        <p:nvSpPr>
          <p:cNvPr id="7" name="TextBox 6"/>
          <p:cNvSpPr txBox="1"/>
          <p:nvPr/>
        </p:nvSpPr>
        <p:spPr>
          <a:xfrm>
            <a:off x="3750000" y="3050146"/>
            <a:ext cx="3300000" cy="198120"/>
          </a:xfrm>
          <a:prstGeom prst="rect">
            <a:avLst/>
          </a:prstGeom>
          <a:noFill/>
        </p:spPr>
        <p:txBody>
          <a:bodyPr wrap="square" anchor="t" lIns="45720" rIns="45720">
            <a:spAutoFit/>
          </a:bodyPr>
          <a:lstStyle/>
          <a:p>
            <a:pPr algn="l"/>
            <a:r>
              <a:rPr sz="1200" b="0" i="0">
                <a:solidFill>
                  <a:srgbClr val="000000"/>
                </a:solidFill>
                <a:latin typeface="Calibri"/>
              </a:rPr>
              <a:t>H₀: p = 0.1    H₁: p &lt; 0.1</a:t>
            </a:r>
          </a:p>
        </p:txBody>
      </p:sp>
      <p:sp>
        <p:nvSpPr>
          <p:cNvPr id="8" name="TextBox 7"/>
          <p:cNvSpPr txBox="1"/>
          <p:nvPr/>
        </p:nvSpPr>
        <p:spPr>
          <a:xfrm>
            <a:off x="7110000" y="3050146"/>
            <a:ext cx="1700000" cy="345750"/>
          </a:xfrm>
          <a:prstGeom prst="rect">
            <a:avLst/>
          </a:prstGeom>
          <a:noFill/>
        </p:spPr>
        <p:txBody>
          <a:bodyPr wrap="square" anchor="t" lIns="45720" rIns="45720">
            <a:spAutoFit/>
          </a:bodyPr>
          <a:lstStyle/>
          <a:p>
            <a:pPr algn="l"/>
            <a:r>
              <a:rPr sz="900" b="0" i="0">
                <a:solidFill>
                  <a:srgbClr val="FF0000"/>
                </a:solidFill>
                <a:latin typeface="Calibri"/>
              </a:rPr>
              <a:t>Less spam means a longer wait: large X</a:t>
            </a:r>
          </a:p>
        </p:txBody>
      </p:sp>
      <p:sp>
        <p:nvSpPr>
          <p:cNvPr id="9" name="TextBox 8"/>
          <p:cNvSpPr txBox="1"/>
          <p:nvPr/>
        </p:nvSpPr>
        <p:spPr>
          <a:xfrm>
            <a:off x="3750000" y="3248266"/>
            <a:ext cx="3300000" cy="198120"/>
          </a:xfrm>
          <a:prstGeom prst="rect">
            <a:avLst/>
          </a:prstGeom>
          <a:noFill/>
        </p:spPr>
        <p:txBody>
          <a:bodyPr wrap="square" anchor="t" lIns="45720" rIns="45720">
            <a:spAutoFit/>
          </a:bodyPr>
          <a:lstStyle/>
          <a:p>
            <a:pPr algn="l"/>
            <a:r>
              <a:rPr sz="1200" b="0" i="0">
                <a:solidFill>
                  <a:srgbClr val="000000"/>
                </a:solidFill>
                <a:latin typeface="Calibri"/>
              </a:rPr>
              <a:t>Under H₀, X ~ Geo(0.1). Need P(X ≥ c) ≤ 0.05</a:t>
            </a:r>
          </a:p>
        </p:txBody>
      </p:sp>
      <p:sp>
        <p:nvSpPr>
          <p:cNvPr id="10" name="TextBox 9"/>
          <p:cNvSpPr txBox="1"/>
          <p:nvPr/>
        </p:nvSpPr>
        <p:spPr>
          <a:xfrm>
            <a:off x="3750000" y="3446386"/>
            <a:ext cx="3300000" cy="198120"/>
          </a:xfrm>
          <a:prstGeom prst="rect">
            <a:avLst/>
          </a:prstGeom>
          <a:noFill/>
        </p:spPr>
        <p:txBody>
          <a:bodyPr wrap="square" anchor="t" lIns="45720" rIns="45720">
            <a:spAutoFit/>
          </a:bodyPr>
          <a:lstStyle/>
          <a:p>
            <a:pPr algn="l"/>
            <a:r>
              <a:rPr sz="1200" b="0" i="0">
                <a:solidFill>
                  <a:srgbClr val="000000"/>
                </a:solidFill>
                <a:latin typeface="Calibri"/>
              </a:rPr>
              <a:t>0.9ᶜ⁻¹ ≤ 0.05  ⇒  (c − 1) log 0.9 ≤ log 0.05</a:t>
            </a:r>
          </a:p>
        </p:txBody>
      </p:sp>
      <p:pic>
        <p:nvPicPr>
          <p:cNvPr id="11" name="Picture 10" descr="m_ex5.png"/>
          <p:cNvPicPr>
            <a:picLocks noChangeAspect="1"/>
          </p:cNvPicPr>
          <p:nvPr/>
        </p:nvPicPr>
        <p:blipFill>
          <a:blip r:embed="rId2"/>
          <a:stretch>
            <a:fillRect/>
          </a:stretch>
        </p:blipFill>
        <p:spPr>
          <a:xfrm>
            <a:off x="3750000" y="3694506"/>
            <a:ext cx="1930952" cy="400000"/>
          </a:xfrm>
          <a:prstGeom prst="rect">
            <a:avLst/>
          </a:prstGeom>
        </p:spPr>
      </p:pic>
      <p:sp>
        <p:nvSpPr>
          <p:cNvPr id="12" name="TextBox 11"/>
          <p:cNvSpPr txBox="1"/>
          <p:nvPr/>
        </p:nvSpPr>
        <p:spPr>
          <a:xfrm>
            <a:off x="7110000" y="3694506"/>
            <a:ext cx="1700000" cy="345750"/>
          </a:xfrm>
          <a:prstGeom prst="rect">
            <a:avLst/>
          </a:prstGeom>
          <a:noFill/>
        </p:spPr>
        <p:txBody>
          <a:bodyPr wrap="square" anchor="t" lIns="45720" rIns="45720">
            <a:spAutoFit/>
          </a:bodyPr>
          <a:lstStyle/>
          <a:p>
            <a:pPr algn="l"/>
            <a:r>
              <a:rPr sz="900" b="0" i="0">
                <a:solidFill>
                  <a:srgbClr val="FF0000"/>
                </a:solidFill>
                <a:latin typeface="Calibri"/>
              </a:rPr>
              <a:t>log 0.9 &lt; 0, so the inequality reverses</a:t>
            </a:r>
          </a:p>
        </p:txBody>
      </p:sp>
      <p:sp>
        <p:nvSpPr>
          <p:cNvPr id="13" name="TextBox 12"/>
          <p:cNvSpPr txBox="1"/>
          <p:nvPr/>
        </p:nvSpPr>
        <p:spPr>
          <a:xfrm>
            <a:off x="3750000" y="4154506"/>
            <a:ext cx="3300000" cy="198120"/>
          </a:xfrm>
          <a:prstGeom prst="rect">
            <a:avLst/>
          </a:prstGeom>
          <a:noFill/>
        </p:spPr>
        <p:txBody>
          <a:bodyPr wrap="square" anchor="t" lIns="45720" rIns="45720">
            <a:spAutoFit/>
          </a:bodyPr>
          <a:lstStyle/>
          <a:p>
            <a:pPr algn="l"/>
            <a:r>
              <a:rPr sz="1200" b="0" i="0">
                <a:solidFill>
                  <a:srgbClr val="000000"/>
                </a:solidFill>
                <a:latin typeface="Calibri"/>
              </a:rPr>
              <a:t>c ≥ 29.4 (3 s.f.), so c = 30</a:t>
            </a:r>
          </a:p>
        </p:txBody>
      </p:sp>
      <p:sp>
        <p:nvSpPr>
          <p:cNvPr id="14" name="TextBox 13"/>
          <p:cNvSpPr txBox="1"/>
          <p:nvPr/>
        </p:nvSpPr>
        <p:spPr>
          <a:xfrm>
            <a:off x="3750000" y="4352626"/>
            <a:ext cx="3300000" cy="198120"/>
          </a:xfrm>
          <a:prstGeom prst="rect">
            <a:avLst/>
          </a:prstGeom>
          <a:noFill/>
        </p:spPr>
        <p:txBody>
          <a:bodyPr wrap="square" anchor="t" lIns="45720" rIns="45720">
            <a:spAutoFit/>
          </a:bodyPr>
          <a:lstStyle/>
          <a:p>
            <a:pPr algn="l"/>
            <a:r>
              <a:rPr sz="1200" b="0" i="0">
                <a:solidFill>
                  <a:srgbClr val="FF0000"/>
                </a:solidFill>
                <a:latin typeface="Calibri"/>
              </a:rPr>
              <a:t>Critical region X ≥ 30</a:t>
            </a:r>
          </a:p>
        </p:txBody>
      </p:sp>
      <p:sp>
        <p:nvSpPr>
          <p:cNvPr id="15" name="TextBox 14"/>
          <p:cNvSpPr txBox="1"/>
          <p:nvPr/>
        </p:nvSpPr>
        <p:spPr>
          <a:xfrm>
            <a:off x="7110000" y="4352626"/>
            <a:ext cx="1700000" cy="202875"/>
          </a:xfrm>
          <a:prstGeom prst="rect">
            <a:avLst/>
          </a:prstGeom>
          <a:noFill/>
        </p:spPr>
        <p:txBody>
          <a:bodyPr wrap="square" anchor="t" lIns="45720" rIns="45720">
            <a:spAutoFit/>
          </a:bodyPr>
          <a:lstStyle/>
          <a:p>
            <a:pPr algn="l"/>
            <a:r>
              <a:rPr sz="900" b="0" i="0">
                <a:solidFill>
                  <a:srgbClr val="FF0000"/>
                </a:solidFill>
                <a:latin typeface="Calibri"/>
              </a:rPr>
              <a:t>Next integer above 29.4</a:t>
            </a:r>
          </a:p>
        </p:txBody>
      </p:sp>
      <p:sp>
        <p:nvSpPr>
          <p:cNvPr id="16" name="TextBox 15"/>
          <p:cNvSpPr txBox="1"/>
          <p:nvPr/>
        </p:nvSpPr>
        <p:spPr>
          <a:xfrm>
            <a:off x="3750000" y="4550746"/>
            <a:ext cx="3300000" cy="396240"/>
          </a:xfrm>
          <a:prstGeom prst="rect">
            <a:avLst/>
          </a:prstGeom>
          <a:noFill/>
        </p:spPr>
        <p:txBody>
          <a:bodyPr wrap="square" anchor="t" lIns="45720" rIns="45720">
            <a:spAutoFit/>
          </a:bodyPr>
          <a:lstStyle/>
          <a:p>
            <a:pPr algn="l"/>
            <a:r>
              <a:rPr sz="1200" b="0" i="0">
                <a:solidFill>
                  <a:srgbClr val="000000"/>
                </a:solidFill>
                <a:latin typeface="Calibri"/>
              </a:rPr>
              <a:t>b) P(Type I error) = P(X ≥ 30 | p = 0.1) = 0.9²⁹</a:t>
            </a:r>
          </a:p>
        </p:txBody>
      </p:sp>
      <p:sp>
        <p:nvSpPr>
          <p:cNvPr id="17" name="TextBox 16"/>
          <p:cNvSpPr txBox="1"/>
          <p:nvPr/>
        </p:nvSpPr>
        <p:spPr>
          <a:xfrm>
            <a:off x="3750000" y="4946986"/>
            <a:ext cx="3300000" cy="198120"/>
          </a:xfrm>
          <a:prstGeom prst="rect">
            <a:avLst/>
          </a:prstGeom>
          <a:noFill/>
        </p:spPr>
        <p:txBody>
          <a:bodyPr wrap="square" anchor="t" lIns="45720" rIns="45720">
            <a:spAutoFit/>
          </a:bodyPr>
          <a:lstStyle/>
          <a:p>
            <a:pPr algn="l"/>
            <a:r>
              <a:rPr sz="1200" b="0" i="0">
                <a:solidFill>
                  <a:srgbClr val="FF0000"/>
                </a:solidFill>
                <a:latin typeface="Calibri"/>
              </a:rPr>
              <a:t>= 0.0471 (4 d.p.)</a:t>
            </a:r>
          </a:p>
        </p:txBody>
      </p:sp>
      <p:sp>
        <p:nvSpPr>
          <p:cNvPr id="18" name="TextBox 17"/>
          <p:cNvSpPr txBox="1"/>
          <p:nvPr/>
        </p:nvSpPr>
        <p:spPr>
          <a:xfrm>
            <a:off x="3750000" y="5145106"/>
            <a:ext cx="3300000" cy="198120"/>
          </a:xfrm>
          <a:prstGeom prst="rect">
            <a:avLst/>
          </a:prstGeom>
          <a:noFill/>
        </p:spPr>
        <p:txBody>
          <a:bodyPr wrap="square" anchor="t" lIns="45720" rIns="45720">
            <a:spAutoFit/>
          </a:bodyPr>
          <a:lstStyle/>
          <a:p>
            <a:pPr algn="l"/>
            <a:r>
              <a:rPr sz="1200" b="0" i="0">
                <a:solidFill>
                  <a:srgbClr val="000000"/>
                </a:solidFill>
                <a:latin typeface="Calibri"/>
              </a:rPr>
              <a:t>c) H₀ is accepted when X ≤ 29</a:t>
            </a:r>
          </a:p>
        </p:txBody>
      </p:sp>
      <p:sp>
        <p:nvSpPr>
          <p:cNvPr id="19" name="TextBox 18"/>
          <p:cNvSpPr txBox="1"/>
          <p:nvPr/>
        </p:nvSpPr>
        <p:spPr>
          <a:xfrm>
            <a:off x="3750000" y="5343226"/>
            <a:ext cx="3300000" cy="396240"/>
          </a:xfrm>
          <a:prstGeom prst="rect">
            <a:avLst/>
          </a:prstGeom>
          <a:noFill/>
        </p:spPr>
        <p:txBody>
          <a:bodyPr wrap="square" anchor="t" lIns="45720" rIns="45720">
            <a:spAutoFit/>
          </a:bodyPr>
          <a:lstStyle/>
          <a:p>
            <a:pPr algn="l"/>
            <a:r>
              <a:rPr sz="1200" b="0" i="0">
                <a:solidFill>
                  <a:srgbClr val="000000"/>
                </a:solidFill>
                <a:latin typeface="Calibri"/>
              </a:rPr>
              <a:t>P(Type II error) = P(X ≤ 29 | p = 0.01) = 1 − 0.99²⁹</a:t>
            </a:r>
          </a:p>
        </p:txBody>
      </p:sp>
      <p:sp>
        <p:nvSpPr>
          <p:cNvPr id="20" name="TextBox 19"/>
          <p:cNvSpPr txBox="1"/>
          <p:nvPr/>
        </p:nvSpPr>
        <p:spPr>
          <a:xfrm>
            <a:off x="3750000" y="5739466"/>
            <a:ext cx="3300000" cy="198120"/>
          </a:xfrm>
          <a:prstGeom prst="rect">
            <a:avLst/>
          </a:prstGeom>
          <a:noFill/>
        </p:spPr>
        <p:txBody>
          <a:bodyPr wrap="square" anchor="t" lIns="45720" rIns="45720">
            <a:spAutoFit/>
          </a:bodyPr>
          <a:lstStyle/>
          <a:p>
            <a:pPr algn="l"/>
            <a:r>
              <a:rPr sz="1200" b="0" i="0">
                <a:solidFill>
                  <a:srgbClr val="FF0000"/>
                </a:solidFill>
                <a:latin typeface="Calibri"/>
              </a:rPr>
              <a:t>= 0.2528 (4 d.p.)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