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Probability Generating Functions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0000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Probability Generating Functions of Standard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The standard distributions have simple p.g.f.s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000" y="1577199"/>
            <a:ext cx="33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They are given in the formulae booklet, but you should be able to derive them in simple cases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000" y="2287279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X ~ B(n, p)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3026" y="2631599"/>
            <a:ext cx="1723948" cy="24627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0000" y="2947877"/>
            <a:ext cx="33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a question asks you to ‘write down’ or ‘find’ the p.g.f. of a standard distribution, you can quote the formula without 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000000"/>
            <a:ext cx="51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An archer hits the bullseye with probability 0.6. She fires three shots at a target. The random variable X represents the number of times she hits the bullseye. Find the probability generating function of X.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50000" y="1730080"/>
            <a:ext cx="1141171" cy="24627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ight Brace 10"/>
          <p:cNvSpPr/>
          <p:nvPr/>
        </p:nvSpPr>
        <p:spPr>
          <a:xfrm>
            <a:off x="7350000" y="1730080"/>
            <a:ext cx="90000" cy="24627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60000" y="1673219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Assume each shot is independent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50000" y="2066358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50000" y="2066358"/>
            <a:ext cx="65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00000" y="2066358"/>
            <a:ext cx="11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0000" y="2066358"/>
            <a:ext cx="11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00000" y="2066358"/>
            <a:ext cx="65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50000" y="2356358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50000" y="2356358"/>
            <a:ext cx="65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0.4³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00000" y="2356358"/>
            <a:ext cx="11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 × 0.4² × 0.6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0000" y="2356358"/>
            <a:ext cx="11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 × 0.4 × 0.6²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00000" y="2356358"/>
            <a:ext cx="65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0.6³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50000" y="2766358"/>
            <a:ext cx="1870557" cy="269443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750000" y="3125801"/>
            <a:ext cx="3520000" cy="223618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750000" y="3439419"/>
            <a:ext cx="1779879" cy="290169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ight Brace 25"/>
          <p:cNvSpPr/>
          <p:nvPr/>
        </p:nvSpPr>
        <p:spPr>
          <a:xfrm>
            <a:off x="7350000" y="3439419"/>
            <a:ext cx="90000" cy="290169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60000" y="3404503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 binomial expansion (a + b)ⁿ with a = 0.4 and b = 0.6t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50000" y="3819588"/>
            <a:ext cx="5150000" cy="259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0">
                <a:solidFill>
                  <a:srgbClr val="FF0000"/>
                </a:solidFill>
                <a:latin typeface="Calibri"/>
              </a:rPr>
              <a:t>This agrees with </a:t>
            </a:r>
            <a:r>
              <a:rPr sz="1100" b="0" i="1">
                <a:solidFill>
                  <a:srgbClr val="FF0000"/>
                </a:solidFill>
                <a:latin typeface="Cambria Math"/>
              </a:rPr>
              <a:t>G</a:t>
            </a:r>
            <a:r>
              <a:rPr sz="1100" b="0" i="1" baseline="-25000">
                <a:solidFill>
                  <a:srgbClr val="FF0000"/>
                </a:solidFill>
                <a:latin typeface="Cambria Math"/>
              </a:rPr>
              <a:t>X</a:t>
            </a:r>
            <a:r>
              <a:rPr sz="1100" b="0" i="0">
                <a:solidFill>
                  <a:srgbClr val="FF0000"/>
                </a:solidFill>
                <a:latin typeface="Cambria Math"/>
              </a:rPr>
              <a:t>(</a:t>
            </a:r>
            <a:r>
              <a:rPr sz="1100" b="0" i="1">
                <a:solidFill>
                  <a:srgbClr val="FF0000"/>
                </a:solidFill>
                <a:latin typeface="Cambria Math"/>
              </a:rPr>
              <a:t>t</a:t>
            </a:r>
            <a:r>
              <a:rPr sz="1100" b="0" i="0">
                <a:solidFill>
                  <a:srgbClr val="FF0000"/>
                </a:solidFill>
                <a:latin typeface="Cambria Math"/>
              </a:rPr>
              <a:t>) = (1 − </a:t>
            </a:r>
            <a:r>
              <a:rPr sz="1100" b="0" i="1">
                <a:solidFill>
                  <a:srgbClr val="FF0000"/>
                </a:solidFill>
                <a:latin typeface="Cambria Math"/>
              </a:rPr>
              <a:t>p</a:t>
            </a:r>
            <a:r>
              <a:rPr sz="1100" b="0" i="0">
                <a:solidFill>
                  <a:srgbClr val="FF0000"/>
                </a:solidFill>
                <a:latin typeface="Cambria Math"/>
              </a:rPr>
              <a:t> + </a:t>
            </a:r>
            <a:r>
              <a:rPr sz="1100" b="0" i="1">
                <a:solidFill>
                  <a:srgbClr val="FF0000"/>
                </a:solidFill>
                <a:latin typeface="Cambria Math"/>
              </a:rPr>
              <a:t>pt</a:t>
            </a:r>
            <a:r>
              <a:rPr sz="1100" b="0" i="0">
                <a:solidFill>
                  <a:srgbClr val="FF0000"/>
                </a:solidFill>
                <a:latin typeface="Cambria Math"/>
              </a:rPr>
              <a:t>)</a:t>
            </a:r>
            <a:r>
              <a:rPr sz="1100" b="0" i="1" baseline="30000">
                <a:solidFill>
                  <a:srgbClr val="FF0000"/>
                </a:solidFill>
                <a:latin typeface="Cambria Math"/>
              </a:rPr>
              <a:t>n</a:t>
            </a:r>
            <a:r>
              <a:rPr sz="1100" b="0">
                <a:solidFill>
                  <a:srgbClr val="FF0000"/>
                </a:solidFill>
                <a:latin typeface="Calibri"/>
              </a:rPr>
              <a:t> with n = 3 and p = 0.6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Probability Generating Functions of Standard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If X ~ Po(λ)</a:t>
            </a:r>
          </a:p>
        </p:txBody>
      </p:sp>
      <p:sp>
        <p:nvSpPr>
          <p:cNvPr id="5" name="Rectangle 4"/>
          <p:cNvSpPr/>
          <p:nvPr/>
        </p:nvSpPr>
        <p:spPr>
          <a:xfrm>
            <a:off x="1311742" y="1394320"/>
            <a:ext cx="1226515" cy="2731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0000" y="173742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Poisson distribution is infinite, so the p.g.f. is derived using an infinite series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0000" y="2264619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Maclaurin series:</a:t>
            </a:r>
          </a:p>
        </p:txBody>
      </p:sp>
      <p:sp>
        <p:nvSpPr>
          <p:cNvPr id="8" name="Rectangle 7"/>
          <p:cNvSpPr/>
          <p:nvPr/>
        </p:nvSpPr>
        <p:spPr>
          <a:xfrm>
            <a:off x="865439" y="2608939"/>
            <a:ext cx="2119122" cy="502919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0000" y="3181858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‘From first principles’ means you cannot quote the standard result from the formulae booklet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000000"/>
            <a:ext cx="51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X is a discrete random variable such that X ~ Po(1.1). Show, from first principles, that the probability generating function of X is given by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0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) = 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e</a:t>
            </a:r>
            <a:r>
              <a:rPr sz="1200" b="0" i="0" baseline="30000">
                <a:solidFill>
                  <a:srgbClr val="000000"/>
                </a:solidFill>
                <a:latin typeface="Cambria Math"/>
              </a:rPr>
              <a:t>1.1(</a:t>
            </a:r>
            <a:r>
              <a:rPr sz="1200" b="0" i="1" baseline="30000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0" baseline="30000">
                <a:solidFill>
                  <a:srgbClr val="000000"/>
                </a:solidFill>
                <a:latin typeface="Cambria Math"/>
              </a:rPr>
              <a:t>−1)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50000" y="1730080"/>
            <a:ext cx="2023414" cy="56738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Brace 11"/>
          <p:cNvSpPr/>
          <p:nvPr/>
        </p:nvSpPr>
        <p:spPr>
          <a:xfrm>
            <a:off x="7350000" y="1730080"/>
            <a:ext cx="90000" cy="567385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60000" y="1833772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Write down the probability distribution of 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50000" y="2387465"/>
            <a:ext cx="1870557" cy="269443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750000" y="2746908"/>
            <a:ext cx="2070049" cy="56738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750000" y="3404293"/>
            <a:ext cx="1893874" cy="531114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ight Brace 16"/>
          <p:cNvSpPr/>
          <p:nvPr/>
        </p:nvSpPr>
        <p:spPr>
          <a:xfrm>
            <a:off x="7350000" y="3404293"/>
            <a:ext cx="90000" cy="53111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60000" y="3489850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e⁻¹·¹ is constant, so it comes outside the sum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50000" y="4025407"/>
            <a:ext cx="3520000" cy="46791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750000" y="4583322"/>
            <a:ext cx="1492300" cy="290169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ight Brace 20"/>
          <p:cNvSpPr/>
          <p:nvPr/>
        </p:nvSpPr>
        <p:spPr>
          <a:xfrm>
            <a:off x="7350000" y="4583322"/>
            <a:ext cx="90000" cy="290169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60000" y="4548406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bracket is the Maclaurin series of eˣ with x = 1.1t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50000" y="4963491"/>
            <a:ext cx="1393850" cy="290169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Probability Generating Functions of Standard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If X ~ Geo(p)</a:t>
            </a:r>
          </a:p>
        </p:txBody>
      </p:sp>
      <p:sp>
        <p:nvSpPr>
          <p:cNvPr id="5" name="Rectangle 4"/>
          <p:cNvSpPr/>
          <p:nvPr/>
        </p:nvSpPr>
        <p:spPr>
          <a:xfrm>
            <a:off x="1093506" y="1394320"/>
            <a:ext cx="1662988" cy="50474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0000" y="1969068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Sum to infinity of a geometric series with first term a and common ratio r, where |r| &lt; 1:</a:t>
            </a:r>
          </a:p>
        </p:txBody>
      </p:sp>
      <p:sp>
        <p:nvSpPr>
          <p:cNvPr id="7" name="Rectangle 6"/>
          <p:cNvSpPr/>
          <p:nvPr/>
        </p:nvSpPr>
        <p:spPr>
          <a:xfrm>
            <a:off x="1458046" y="2496267"/>
            <a:ext cx="933907" cy="438912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50000" y="1000000"/>
            <a:ext cx="5150000" cy="8229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fair tetrahedral dice is rolled until the dice shows a four. The discrete random variable X represents the number of rolls up to and including the first instance of a four. Show, from first principles, that the probability generating function for X is given by</a:t>
            </a:r>
          </a:p>
        </p:txBody>
      </p:sp>
      <p:sp>
        <p:nvSpPr>
          <p:cNvPr id="9" name="Rectangle 8"/>
          <p:cNvSpPr/>
          <p:nvPr/>
        </p:nvSpPr>
        <p:spPr>
          <a:xfrm>
            <a:off x="5762644" y="1912959"/>
            <a:ext cx="1124712" cy="56007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50000" y="2563029"/>
            <a:ext cx="3065526" cy="496062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ight Brace 10"/>
          <p:cNvSpPr/>
          <p:nvPr/>
        </p:nvSpPr>
        <p:spPr>
          <a:xfrm>
            <a:off x="7350000" y="2563029"/>
            <a:ext cx="90000" cy="49606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60000" y="2631060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distribution is geometric with p = 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50000" y="3149091"/>
            <a:ext cx="1739645" cy="496062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750000" y="3735153"/>
            <a:ext cx="3038094" cy="496062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750000" y="4321215"/>
            <a:ext cx="3445002" cy="496062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ight Brace 15"/>
          <p:cNvSpPr/>
          <p:nvPr/>
        </p:nvSpPr>
        <p:spPr>
          <a:xfrm>
            <a:off x="7350000" y="4321215"/>
            <a:ext cx="90000" cy="49606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60000" y="4389246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 geometric series with first term 1 and common ratio ¾t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750000" y="4907277"/>
            <a:ext cx="1565910" cy="525780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750000" y="5523057"/>
            <a:ext cx="1099566" cy="56007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ight Brace 19"/>
          <p:cNvSpPr/>
          <p:nvPr/>
        </p:nvSpPr>
        <p:spPr>
          <a:xfrm>
            <a:off x="7350000" y="5523057"/>
            <a:ext cx="90000" cy="56007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60000" y="5623092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Could simplify to t/(4 − 3t), but this form shows p clearly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Probability Generating Functions of Standard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If X ~ Negative B(r, p)</a:t>
            </a:r>
          </a:p>
        </p:txBody>
      </p:sp>
      <p:sp>
        <p:nvSpPr>
          <p:cNvPr id="5" name="Rectangle 4"/>
          <p:cNvSpPr/>
          <p:nvPr/>
        </p:nvSpPr>
        <p:spPr>
          <a:xfrm>
            <a:off x="919160" y="1394320"/>
            <a:ext cx="2011680" cy="51206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0000" y="1976383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Notice this is the p.g.f. of Geo(p) raised to the power 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0000" y="2503582"/>
            <a:ext cx="33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 is an infinite discrete random variable, so you need the infinite sum of the binomial coefficients given in the question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950000"/>
            <a:ext cx="5150000" cy="426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X ~ Negative B(r, p). Prove, from first principles, that the probability generating function of X can be written as</a:t>
            </a:r>
          </a:p>
        </p:txBody>
      </p:sp>
      <p:sp>
        <p:nvSpPr>
          <p:cNvPr id="9" name="Rectangle 8"/>
          <p:cNvSpPr/>
          <p:nvPr/>
        </p:nvSpPr>
        <p:spPr>
          <a:xfrm>
            <a:off x="5507755" y="1386720"/>
            <a:ext cx="1634490" cy="416051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50000" y="1872771"/>
            <a:ext cx="5150000" cy="259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You may quote without proof: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35087" y="2141851"/>
            <a:ext cx="3179826" cy="398221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50000" y="2610072"/>
            <a:ext cx="3322015" cy="426719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ight Brace 12"/>
          <p:cNvSpPr/>
          <p:nvPr/>
        </p:nvSpPr>
        <p:spPr>
          <a:xfrm>
            <a:off x="7350000" y="2610072"/>
            <a:ext cx="90000" cy="426719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60000" y="2643431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Write down the distribution, using q = 1 − 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50000" y="3106791"/>
            <a:ext cx="2024786" cy="426719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750000" y="3603510"/>
            <a:ext cx="2304288" cy="426719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ight Brace 16"/>
          <p:cNvSpPr/>
          <p:nvPr/>
        </p:nvSpPr>
        <p:spPr>
          <a:xfrm>
            <a:off x="7350000" y="3603510"/>
            <a:ext cx="90000" cy="426719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60000" y="3636869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Split tˣ into two parts that match the powers of p and q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50000" y="4100229"/>
            <a:ext cx="2193340" cy="426719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750000" y="4596948"/>
            <a:ext cx="2193340" cy="426719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ight Brace 20"/>
          <p:cNvSpPr/>
          <p:nvPr/>
        </p:nvSpPr>
        <p:spPr>
          <a:xfrm>
            <a:off x="7350000" y="4596948"/>
            <a:ext cx="90000" cy="426719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60000" y="4630307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(pt)ʳ does not depend on x, so it comes outside the sum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50000" y="5093667"/>
            <a:ext cx="1587398" cy="215493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ight Brace 23"/>
          <p:cNvSpPr/>
          <p:nvPr/>
        </p:nvSpPr>
        <p:spPr>
          <a:xfrm>
            <a:off x="7350000" y="5093667"/>
            <a:ext cx="90000" cy="215493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60000" y="5021413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given result with qt in place of q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50000" y="5379160"/>
            <a:ext cx="2673400" cy="448055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