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probability generating function (p.g.f.) stores the details of a probability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000" y="1760080"/>
            <a:ext cx="33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It can only be used with a discrete distribution that takes non-negative integer values, such as the binomial or Poisson distributions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00" y="247016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If X has probability mass function P(X = x), the p.g.f. of X is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4738" y="2997359"/>
            <a:ext cx="1760524" cy="25359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0000" y="3320952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where t is a dummy variable. The coefficient of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1" baseline="30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>
                <a:solidFill>
                  <a:srgbClr val="000000"/>
                </a:solidFill>
                <a:latin typeface="Calibri"/>
              </a:rPr>
              <a:t> is P(X = x)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0000" y="3848151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Since ΣP(X = x) = 1, for any p.g.f.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01938" y="4192471"/>
            <a:ext cx="846124" cy="24627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0000" y="4508749"/>
            <a:ext cx="33500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In the formulae booklet the p.g.f. is given as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60510" y="4853069"/>
            <a:ext cx="1128979" cy="270662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50000" y="1000000"/>
            <a:ext cx="5150000" cy="6400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X is the discrete random variable that denotes the absolute difference of the scores when two fair dice are thrown. Construct the probability distribution of X and write down the probability generating function.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42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50000" y="173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8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1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750000" y="193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9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2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50000" y="214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9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1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50000" y="234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9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8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750000" y="255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9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2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8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4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50000" y="2755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9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2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5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8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1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54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50000" y="2960080"/>
            <a:ext cx="300000" cy="20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ight Brace 62"/>
          <p:cNvSpPr/>
          <p:nvPr/>
        </p:nvSpPr>
        <p:spPr>
          <a:xfrm>
            <a:off x="6130000" y="1730080"/>
            <a:ext cx="90000" cy="143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240000" y="2267580"/>
            <a:ext cx="163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a sample space diagram to find the 36 equally likely outcomes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50000" y="3285080"/>
            <a:ext cx="9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5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12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59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6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53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000000" y="328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50000" y="3565080"/>
            <a:ext cx="90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65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6/36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12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10/36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59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8/36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06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6/36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53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4/36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00000" y="3565080"/>
            <a:ext cx="470000" cy="28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2/36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50000" y="3925080"/>
            <a:ext cx="2287219" cy="49499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750000" y="4510075"/>
            <a:ext cx="2462784" cy="494995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ight Brace 80"/>
          <p:cNvSpPr/>
          <p:nvPr/>
        </p:nvSpPr>
        <p:spPr>
          <a:xfrm>
            <a:off x="7350000" y="3925080"/>
            <a:ext cx="90000" cy="107999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7460000" y="4285075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x values are the powers of t and the probabilities are the coefficients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750000" y="5095070"/>
            <a:ext cx="3316224" cy="492556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3750000" y="5677626"/>
            <a:ext cx="5150000" cy="4267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100" b="0">
                <a:solidFill>
                  <a:srgbClr val="FF0000"/>
                </a:solidFill>
                <a:latin typeface="Calibri"/>
              </a:rPr>
              <a:t>Check that the probabilities add up to 1, and do not simplify each probability separately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Probability Generating Functions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50000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You can use the property </a:t>
            </a:r>
            <a:r>
              <a:rPr sz="1200" b="1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1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1" i="0">
                <a:solidFill>
                  <a:srgbClr val="000000"/>
                </a:solidFill>
                <a:latin typeface="Cambria Math"/>
              </a:rPr>
              <a:t>(1) = 1</a:t>
            </a:r>
            <a:r>
              <a:rPr sz="1200" b="1">
                <a:solidFill>
                  <a:srgbClr val="000000"/>
                </a:solidFill>
                <a:latin typeface="Calibri"/>
              </a:rPr>
              <a:t> to find unknown constants in a p.g.f.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0000" y="1577199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Substitute t = 1 into the expression for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0">
                <a:solidFill>
                  <a:srgbClr val="000000"/>
                </a:solidFill>
                <a:latin typeface="Calibri"/>
              </a:rPr>
              <a:t>, set it equal to 1 and solve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0000" y="2194398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To write down the probability distribution from a p.g.f., expand it fully: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000" y="2721597"/>
            <a:ext cx="3350000" cy="45719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powers of t are the values of x, and the coefficients are the probabilities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1000000"/>
            <a:ext cx="5150000" cy="8229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The probability generating function of the discrete random variable X is given by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G</a:t>
            </a:r>
            <a:r>
              <a:rPr sz="1200" b="0" i="1" baseline="-25000">
                <a:solidFill>
                  <a:srgbClr val="000000"/>
                </a:solidFill>
                <a:latin typeface="Cambria Math"/>
              </a:rPr>
              <a:t>X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 =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k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(1 + </a:t>
            </a:r>
            <a:r>
              <a:rPr sz="1200" b="0" i="1">
                <a:solidFill>
                  <a:srgbClr val="000000"/>
                </a:solidFill>
                <a:latin typeface="Cambria Math"/>
              </a:rPr>
              <a:t>t</a:t>
            </a:r>
            <a:r>
              <a:rPr sz="1200" b="0" i="0">
                <a:solidFill>
                  <a:srgbClr val="000000"/>
                </a:solidFill>
                <a:latin typeface="Cambria Math"/>
              </a:rPr>
              <a:t>)</a:t>
            </a:r>
            <a:r>
              <a:rPr sz="1200" b="0" i="0" baseline="30000">
                <a:solidFill>
                  <a:srgbClr val="000000"/>
                </a:solidFill>
                <a:latin typeface="Cambria Math"/>
              </a:rPr>
              <a:t>2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Find the value of k.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Write down the probability distribution of X.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972959"/>
            <a:ext cx="4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50000" y="1972959"/>
            <a:ext cx="846124" cy="246278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50000" y="2309237"/>
            <a:ext cx="1099718" cy="2731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Brace 11"/>
          <p:cNvSpPr/>
          <p:nvPr/>
        </p:nvSpPr>
        <p:spPr>
          <a:xfrm>
            <a:off x="7350000" y="1972959"/>
            <a:ext cx="90000" cy="60937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60000" y="2097648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Substitute t = 1 and set equal to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50000" y="2672337"/>
            <a:ext cx="558393" cy="24627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150000" y="3008615"/>
            <a:ext cx="482803" cy="48768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50000" y="3736295"/>
            <a:ext cx="400000" cy="30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50000" y="3736295"/>
            <a:ext cx="1816608" cy="48768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150000" y="4313975"/>
            <a:ext cx="1838553" cy="48768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ight Brace 18"/>
          <p:cNvSpPr/>
          <p:nvPr/>
        </p:nvSpPr>
        <p:spPr>
          <a:xfrm>
            <a:off x="7350000" y="3736295"/>
            <a:ext cx="90000" cy="4876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60000" y="3800135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Expand with k = ¼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7350000" y="4313975"/>
            <a:ext cx="90000" cy="48768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60000" y="4377815"/>
            <a:ext cx="138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powers of t are the values of x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50000" y="4991655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50000" y="49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50000" y="49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50000" y="49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50000" y="5291655"/>
            <a:ext cx="9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50000" y="52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50000" y="52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½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50000" y="5291655"/>
            <a:ext cx="60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