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Chi-Squared Tests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1 Chapter 6</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6E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Using Contingency Tables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6E</a:t>
            </a:r>
          </a:p>
        </p:txBody>
      </p:sp>
      <p:sp>
        <p:nvSpPr>
          <p:cNvPr id="4" name="TextBox 3"/>
          <p:cNvSpPr txBox="1"/>
          <p:nvPr/>
        </p:nvSpPr>
        <p:spPr>
          <a:xfrm>
            <a:off x="300000" y="1050000"/>
            <a:ext cx="3300000" cy="1432560"/>
          </a:xfrm>
          <a:prstGeom prst="rect">
            <a:avLst/>
          </a:prstGeom>
          <a:noFill/>
        </p:spPr>
        <p:txBody>
          <a:bodyPr wrap="square" anchor="t" lIns="45720" rIns="45720">
            <a:spAutoFit/>
          </a:bodyPr>
          <a:lstStyle/>
          <a:p>
            <a:pPr algn="ctr"/>
            <a:r>
              <a:rPr sz="1100" b="1" i="0">
                <a:solidFill>
                  <a:srgbClr val="000000"/>
                </a:solidFill>
                <a:latin typeface="Calibri"/>
              </a:rPr>
              <a:t>A contingency table shows the frequencies with which two criteria are fulfilled at the same time</a:t>
            </a:r>
          </a:p>
          <a:p>
            <a:pPr algn="ctr"/>
            <a:r>
              <a:rPr sz="1100" b="0" i="0">
                <a:solidFill>
                  <a:srgbClr val="000000"/>
                </a:solidFill>
                <a:latin typeface="Calibri"/>
              </a:rPr>
              <a:t/>
            </a:r>
          </a:p>
          <a:p>
            <a:pPr algn="ctr"/>
            <a:r>
              <a:rPr sz="1100" b="0" i="0">
                <a:solidFill>
                  <a:srgbClr val="000000"/>
                </a:solidFill>
                <a:latin typeface="Calibri"/>
              </a:rPr>
              <a:t>H₀: the two criteria are independent</a:t>
            </a:r>
          </a:p>
          <a:p>
            <a:pPr algn="ctr"/>
            <a:r>
              <a:rPr sz="1100" b="0" i="0">
                <a:solidFill>
                  <a:srgbClr val="000000"/>
                </a:solidFill>
                <a:latin typeface="Calibri"/>
              </a:rPr>
              <a:t>H₁: the two criteria are not independent</a:t>
            </a:r>
          </a:p>
          <a:p>
            <a:pPr algn="ctr"/>
            <a:r>
              <a:rPr sz="1100" b="0" i="0">
                <a:solidFill>
                  <a:srgbClr val="000000"/>
                </a:solidFill>
                <a:latin typeface="Calibri"/>
              </a:rPr>
              <a:t/>
            </a:r>
          </a:p>
          <a:p>
            <a:pPr algn="ctr"/>
            <a:r>
              <a:rPr sz="1100" b="0" i="0">
                <a:solidFill>
                  <a:srgbClr val="000000"/>
                </a:solidFill>
                <a:latin typeface="Calibri"/>
              </a:rPr>
              <a:t>Expected frequencies are calculated assuming the criteria are independent:</a:t>
            </a:r>
          </a:p>
        </p:txBody>
      </p:sp>
      <p:sp>
        <p:nvSpPr>
          <p:cNvPr id="5" name="TextBox 4"/>
          <p:cNvSpPr txBox="1"/>
          <p:nvPr/>
        </p:nvSpPr>
        <p:spPr>
          <a:xfrm>
            <a:off x="300000" y="2502560"/>
            <a:ext cx="3300000" cy="450000"/>
          </a:xfrm>
          <a:prstGeom prst="rect">
            <a:avLst/>
          </a:prstGeom>
          <a:noFill/>
        </p:spPr>
        <p:txBody>
          <a:bodyPr wrap="square" anchor="t" lIns="45720" rIns="45720">
            <a:spAutoFit/>
          </a:bodyPr>
          <a:lstStyle/>
          <a:p>
            <a:pPr algn="ctr"/>
            <a:r>
              <a:rPr sz="1200" b="1" i="0">
                <a:solidFill>
                  <a:srgbClr val="FF0000"/>
                </a:solidFill>
                <a:latin typeface="Calibri"/>
              </a:rPr>
              <a:t>Expected frequency =</a:t>
            </a:r>
          </a:p>
          <a:p>
            <a:pPr algn="ctr"/>
            <a:r>
              <a:rPr sz="1200" b="1" i="0">
                <a:solidFill>
                  <a:srgbClr val="FF0000"/>
                </a:solidFill>
                <a:latin typeface="Calibri"/>
              </a:rPr>
              <a:t>(row total × column total) ÷ grand total</a:t>
            </a:r>
          </a:p>
        </p:txBody>
      </p:sp>
      <p:sp>
        <p:nvSpPr>
          <p:cNvPr id="6" name="TextBox 5"/>
          <p:cNvSpPr txBox="1"/>
          <p:nvPr/>
        </p:nvSpPr>
        <p:spPr>
          <a:xfrm>
            <a:off x="3800000" y="1050000"/>
            <a:ext cx="5100000" cy="259080"/>
          </a:xfrm>
          <a:prstGeom prst="rect">
            <a:avLst/>
          </a:prstGeom>
          <a:noFill/>
        </p:spPr>
        <p:txBody>
          <a:bodyPr wrap="square" anchor="t" lIns="45720" rIns="45720">
            <a:spAutoFit/>
          </a:bodyPr>
          <a:lstStyle/>
          <a:p>
            <a:pPr algn="l"/>
            <a:r>
              <a:rPr sz="1100" b="0" i="0">
                <a:solidFill>
                  <a:srgbClr val="000000"/>
                </a:solidFill>
                <a:latin typeface="Calibri"/>
              </a:rPr>
              <a:t>A level Maths passes at grades A, B and C at two schools X and Y:</a:t>
            </a:r>
          </a:p>
        </p:txBody>
      </p:sp>
      <p:sp>
        <p:nvSpPr>
          <p:cNvPr id="7" name="Rectangle 6"/>
          <p:cNvSpPr/>
          <p:nvPr/>
        </p:nvSpPr>
        <p:spPr>
          <a:xfrm>
            <a:off x="3800000" y="12990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Pass</a:t>
            </a:r>
          </a:p>
        </p:txBody>
      </p:sp>
      <p:sp>
        <p:nvSpPr>
          <p:cNvPr id="8" name="Rectangle 7"/>
          <p:cNvSpPr/>
          <p:nvPr/>
        </p:nvSpPr>
        <p:spPr>
          <a:xfrm>
            <a:off x="4800000" y="129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a:t>
            </a:r>
          </a:p>
        </p:txBody>
      </p:sp>
      <p:sp>
        <p:nvSpPr>
          <p:cNvPr id="9" name="Rectangle 8"/>
          <p:cNvSpPr/>
          <p:nvPr/>
        </p:nvSpPr>
        <p:spPr>
          <a:xfrm>
            <a:off x="5600000" y="129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a:t>
            </a:r>
          </a:p>
        </p:txBody>
      </p:sp>
      <p:sp>
        <p:nvSpPr>
          <p:cNvPr id="10" name="Rectangle 9"/>
          <p:cNvSpPr/>
          <p:nvPr/>
        </p:nvSpPr>
        <p:spPr>
          <a:xfrm>
            <a:off x="6400000" y="129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C</a:t>
            </a:r>
          </a:p>
        </p:txBody>
      </p:sp>
      <p:sp>
        <p:nvSpPr>
          <p:cNvPr id="11" name="Rectangle 10"/>
          <p:cNvSpPr/>
          <p:nvPr/>
        </p:nvSpPr>
        <p:spPr>
          <a:xfrm>
            <a:off x="7200000" y="129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Totals</a:t>
            </a:r>
          </a:p>
        </p:txBody>
      </p:sp>
      <p:sp>
        <p:nvSpPr>
          <p:cNvPr id="12" name="Rectangle 11"/>
          <p:cNvSpPr/>
          <p:nvPr/>
        </p:nvSpPr>
        <p:spPr>
          <a:xfrm>
            <a:off x="3800000" y="15390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School X</a:t>
            </a:r>
          </a:p>
        </p:txBody>
      </p:sp>
      <p:sp>
        <p:nvSpPr>
          <p:cNvPr id="13" name="Rectangle 12"/>
          <p:cNvSpPr/>
          <p:nvPr/>
        </p:nvSpPr>
        <p:spPr>
          <a:xfrm>
            <a:off x="4800000" y="153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18</a:t>
            </a:r>
          </a:p>
        </p:txBody>
      </p:sp>
      <p:sp>
        <p:nvSpPr>
          <p:cNvPr id="14" name="Rectangle 13"/>
          <p:cNvSpPr/>
          <p:nvPr/>
        </p:nvSpPr>
        <p:spPr>
          <a:xfrm>
            <a:off x="5600000" y="153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a:t>
            </a:r>
          </a:p>
        </p:txBody>
      </p:sp>
      <p:sp>
        <p:nvSpPr>
          <p:cNvPr id="15" name="Rectangle 14"/>
          <p:cNvSpPr/>
          <p:nvPr/>
        </p:nvSpPr>
        <p:spPr>
          <a:xfrm>
            <a:off x="6400000" y="153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20</a:t>
            </a:r>
          </a:p>
        </p:txBody>
      </p:sp>
      <p:sp>
        <p:nvSpPr>
          <p:cNvPr id="16" name="Rectangle 15"/>
          <p:cNvSpPr/>
          <p:nvPr/>
        </p:nvSpPr>
        <p:spPr>
          <a:xfrm>
            <a:off x="7200000" y="153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50</a:t>
            </a:r>
          </a:p>
        </p:txBody>
      </p:sp>
      <p:sp>
        <p:nvSpPr>
          <p:cNvPr id="17" name="Rectangle 16"/>
          <p:cNvSpPr/>
          <p:nvPr/>
        </p:nvSpPr>
        <p:spPr>
          <a:xfrm>
            <a:off x="3800000" y="17790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School Y</a:t>
            </a:r>
          </a:p>
        </p:txBody>
      </p:sp>
      <p:sp>
        <p:nvSpPr>
          <p:cNvPr id="18" name="Rectangle 17"/>
          <p:cNvSpPr/>
          <p:nvPr/>
        </p:nvSpPr>
        <p:spPr>
          <a:xfrm>
            <a:off x="4800000" y="177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26</a:t>
            </a:r>
          </a:p>
        </p:txBody>
      </p:sp>
      <p:sp>
        <p:nvSpPr>
          <p:cNvPr id="19" name="Rectangle 18"/>
          <p:cNvSpPr/>
          <p:nvPr/>
        </p:nvSpPr>
        <p:spPr>
          <a:xfrm>
            <a:off x="5600000" y="177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a:t>
            </a:r>
          </a:p>
        </p:txBody>
      </p:sp>
      <p:sp>
        <p:nvSpPr>
          <p:cNvPr id="20" name="Rectangle 19"/>
          <p:cNvSpPr/>
          <p:nvPr/>
        </p:nvSpPr>
        <p:spPr>
          <a:xfrm>
            <a:off x="6400000" y="177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32</a:t>
            </a:r>
          </a:p>
        </p:txBody>
      </p:sp>
      <p:sp>
        <p:nvSpPr>
          <p:cNvPr id="21" name="Rectangle 20"/>
          <p:cNvSpPr/>
          <p:nvPr/>
        </p:nvSpPr>
        <p:spPr>
          <a:xfrm>
            <a:off x="7200000" y="177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70</a:t>
            </a:r>
          </a:p>
        </p:txBody>
      </p:sp>
      <p:sp>
        <p:nvSpPr>
          <p:cNvPr id="22" name="Rectangle 21"/>
          <p:cNvSpPr/>
          <p:nvPr/>
        </p:nvSpPr>
        <p:spPr>
          <a:xfrm>
            <a:off x="3800000" y="20190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Totals</a:t>
            </a:r>
          </a:p>
        </p:txBody>
      </p:sp>
      <p:sp>
        <p:nvSpPr>
          <p:cNvPr id="23" name="Rectangle 22"/>
          <p:cNvSpPr/>
          <p:nvPr/>
        </p:nvSpPr>
        <p:spPr>
          <a:xfrm>
            <a:off x="4800000" y="201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44</a:t>
            </a:r>
          </a:p>
        </p:txBody>
      </p:sp>
      <p:sp>
        <p:nvSpPr>
          <p:cNvPr id="24" name="Rectangle 23"/>
          <p:cNvSpPr/>
          <p:nvPr/>
        </p:nvSpPr>
        <p:spPr>
          <a:xfrm>
            <a:off x="5600000" y="201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24</a:t>
            </a:r>
          </a:p>
        </p:txBody>
      </p:sp>
      <p:sp>
        <p:nvSpPr>
          <p:cNvPr id="25" name="Rectangle 24"/>
          <p:cNvSpPr/>
          <p:nvPr/>
        </p:nvSpPr>
        <p:spPr>
          <a:xfrm>
            <a:off x="6400000" y="201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52</a:t>
            </a:r>
          </a:p>
        </p:txBody>
      </p:sp>
      <p:sp>
        <p:nvSpPr>
          <p:cNvPr id="26" name="Rectangle 25"/>
          <p:cNvSpPr/>
          <p:nvPr/>
        </p:nvSpPr>
        <p:spPr>
          <a:xfrm>
            <a:off x="7200000" y="201908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120</a:t>
            </a:r>
          </a:p>
        </p:txBody>
      </p:sp>
      <p:sp>
        <p:nvSpPr>
          <p:cNvPr id="27" name="TextBox 26"/>
          <p:cNvSpPr txBox="1"/>
          <p:nvPr/>
        </p:nvSpPr>
        <p:spPr>
          <a:xfrm>
            <a:off x="3800000" y="2299080"/>
            <a:ext cx="5100000" cy="259080"/>
          </a:xfrm>
          <a:prstGeom prst="rect">
            <a:avLst/>
          </a:prstGeom>
          <a:noFill/>
        </p:spPr>
        <p:txBody>
          <a:bodyPr wrap="square" anchor="t" lIns="45720" rIns="45720">
            <a:spAutoFit/>
          </a:bodyPr>
          <a:lstStyle/>
          <a:p>
            <a:pPr algn="l"/>
            <a:r>
              <a:rPr sz="1100" b="0" i="0">
                <a:solidFill>
                  <a:srgbClr val="000000"/>
                </a:solidFill>
                <a:latin typeface="Calibri"/>
              </a:rPr>
              <a:t>This is a 2 × 3 contingency table: two rows and three columns.</a:t>
            </a:r>
          </a:p>
        </p:txBody>
      </p:sp>
      <p:sp>
        <p:nvSpPr>
          <p:cNvPr id="28" name="TextBox 27"/>
          <p:cNvSpPr txBox="1"/>
          <p:nvPr/>
        </p:nvSpPr>
        <p:spPr>
          <a:xfrm>
            <a:off x="3800000" y="2558160"/>
            <a:ext cx="5100000" cy="426720"/>
          </a:xfrm>
          <a:prstGeom prst="rect">
            <a:avLst/>
          </a:prstGeom>
          <a:noFill/>
        </p:spPr>
        <p:txBody>
          <a:bodyPr wrap="square" anchor="t" lIns="45720" rIns="45720">
            <a:spAutoFit/>
          </a:bodyPr>
          <a:lstStyle/>
          <a:p>
            <a:pPr algn="l"/>
            <a:r>
              <a:rPr sz="1100" b="0" i="0">
                <a:solidFill>
                  <a:srgbClr val="000000"/>
                </a:solidFill>
                <a:latin typeface="Calibri"/>
              </a:rPr>
              <a:t>P(A grade and school X) = 44/120 × 50/120, so the expected frequency is 44/120 × 50/120 × 120 = (50 × 44)/120 = 18.33</a:t>
            </a:r>
          </a:p>
        </p:txBody>
      </p:sp>
      <p:sp>
        <p:nvSpPr>
          <p:cNvPr id="29" name="Rectangle 28"/>
          <p:cNvSpPr/>
          <p:nvPr/>
        </p:nvSpPr>
        <p:spPr>
          <a:xfrm>
            <a:off x="3800000" y="30048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Expected</a:t>
            </a:r>
          </a:p>
        </p:txBody>
      </p:sp>
      <p:sp>
        <p:nvSpPr>
          <p:cNvPr id="30" name="Rectangle 29"/>
          <p:cNvSpPr/>
          <p:nvPr/>
        </p:nvSpPr>
        <p:spPr>
          <a:xfrm>
            <a:off x="4800000" y="300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a:t>
            </a:r>
          </a:p>
        </p:txBody>
      </p:sp>
      <p:sp>
        <p:nvSpPr>
          <p:cNvPr id="31" name="Rectangle 30"/>
          <p:cNvSpPr/>
          <p:nvPr/>
        </p:nvSpPr>
        <p:spPr>
          <a:xfrm>
            <a:off x="5700000" y="300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a:t>
            </a:r>
          </a:p>
        </p:txBody>
      </p:sp>
      <p:sp>
        <p:nvSpPr>
          <p:cNvPr id="32" name="Rectangle 31"/>
          <p:cNvSpPr/>
          <p:nvPr/>
        </p:nvSpPr>
        <p:spPr>
          <a:xfrm>
            <a:off x="6600000" y="300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C</a:t>
            </a:r>
          </a:p>
        </p:txBody>
      </p:sp>
      <p:sp>
        <p:nvSpPr>
          <p:cNvPr id="33" name="Rectangle 32"/>
          <p:cNvSpPr/>
          <p:nvPr/>
        </p:nvSpPr>
        <p:spPr>
          <a:xfrm>
            <a:off x="7500000" y="300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Totals</a:t>
            </a:r>
          </a:p>
        </p:txBody>
      </p:sp>
      <p:sp>
        <p:nvSpPr>
          <p:cNvPr id="34" name="Rectangle 33"/>
          <p:cNvSpPr/>
          <p:nvPr/>
        </p:nvSpPr>
        <p:spPr>
          <a:xfrm>
            <a:off x="3800000" y="32448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FF0000"/>
                </a:solidFill>
                <a:latin typeface="Calibri"/>
              </a:rPr>
              <a:t>School X</a:t>
            </a:r>
          </a:p>
        </p:txBody>
      </p:sp>
      <p:sp>
        <p:nvSpPr>
          <p:cNvPr id="35" name="Rectangle 34"/>
          <p:cNvSpPr/>
          <p:nvPr/>
        </p:nvSpPr>
        <p:spPr>
          <a:xfrm>
            <a:off x="4800000" y="324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18.33</a:t>
            </a:r>
          </a:p>
        </p:txBody>
      </p:sp>
      <p:sp>
        <p:nvSpPr>
          <p:cNvPr id="36" name="Rectangle 35"/>
          <p:cNvSpPr/>
          <p:nvPr/>
        </p:nvSpPr>
        <p:spPr>
          <a:xfrm>
            <a:off x="5700000" y="324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10</a:t>
            </a:r>
          </a:p>
        </p:txBody>
      </p:sp>
      <p:sp>
        <p:nvSpPr>
          <p:cNvPr id="37" name="Rectangle 36"/>
          <p:cNvSpPr/>
          <p:nvPr/>
        </p:nvSpPr>
        <p:spPr>
          <a:xfrm>
            <a:off x="6600000" y="324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21.67</a:t>
            </a:r>
          </a:p>
        </p:txBody>
      </p:sp>
      <p:sp>
        <p:nvSpPr>
          <p:cNvPr id="38" name="Rectangle 37"/>
          <p:cNvSpPr/>
          <p:nvPr/>
        </p:nvSpPr>
        <p:spPr>
          <a:xfrm>
            <a:off x="7500000" y="324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50</a:t>
            </a:r>
          </a:p>
        </p:txBody>
      </p:sp>
      <p:sp>
        <p:nvSpPr>
          <p:cNvPr id="39" name="Rectangle 38"/>
          <p:cNvSpPr/>
          <p:nvPr/>
        </p:nvSpPr>
        <p:spPr>
          <a:xfrm>
            <a:off x="3800000" y="34848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FF0000"/>
                </a:solidFill>
                <a:latin typeface="Calibri"/>
              </a:rPr>
              <a:t>School Y</a:t>
            </a:r>
          </a:p>
        </p:txBody>
      </p:sp>
      <p:sp>
        <p:nvSpPr>
          <p:cNvPr id="40" name="Rectangle 39"/>
          <p:cNvSpPr/>
          <p:nvPr/>
        </p:nvSpPr>
        <p:spPr>
          <a:xfrm>
            <a:off x="4800000" y="348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25.67</a:t>
            </a:r>
          </a:p>
        </p:txBody>
      </p:sp>
      <p:sp>
        <p:nvSpPr>
          <p:cNvPr id="41" name="Rectangle 40"/>
          <p:cNvSpPr/>
          <p:nvPr/>
        </p:nvSpPr>
        <p:spPr>
          <a:xfrm>
            <a:off x="5700000" y="348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14</a:t>
            </a:r>
          </a:p>
        </p:txBody>
      </p:sp>
      <p:sp>
        <p:nvSpPr>
          <p:cNvPr id="42" name="Rectangle 41"/>
          <p:cNvSpPr/>
          <p:nvPr/>
        </p:nvSpPr>
        <p:spPr>
          <a:xfrm>
            <a:off x="6600000" y="348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30.33</a:t>
            </a:r>
          </a:p>
        </p:txBody>
      </p:sp>
      <p:sp>
        <p:nvSpPr>
          <p:cNvPr id="43" name="Rectangle 42"/>
          <p:cNvSpPr/>
          <p:nvPr/>
        </p:nvSpPr>
        <p:spPr>
          <a:xfrm>
            <a:off x="7500000" y="348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70</a:t>
            </a:r>
          </a:p>
        </p:txBody>
      </p:sp>
      <p:sp>
        <p:nvSpPr>
          <p:cNvPr id="44" name="Rectangle 43"/>
          <p:cNvSpPr/>
          <p:nvPr/>
        </p:nvSpPr>
        <p:spPr>
          <a:xfrm>
            <a:off x="3800000" y="372488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Totals</a:t>
            </a:r>
          </a:p>
        </p:txBody>
      </p:sp>
      <p:sp>
        <p:nvSpPr>
          <p:cNvPr id="45" name="Rectangle 44"/>
          <p:cNvSpPr/>
          <p:nvPr/>
        </p:nvSpPr>
        <p:spPr>
          <a:xfrm>
            <a:off x="4800000" y="372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44</a:t>
            </a:r>
          </a:p>
        </p:txBody>
      </p:sp>
      <p:sp>
        <p:nvSpPr>
          <p:cNvPr id="46" name="Rectangle 45"/>
          <p:cNvSpPr/>
          <p:nvPr/>
        </p:nvSpPr>
        <p:spPr>
          <a:xfrm>
            <a:off x="5700000" y="372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24</a:t>
            </a:r>
          </a:p>
        </p:txBody>
      </p:sp>
      <p:sp>
        <p:nvSpPr>
          <p:cNvPr id="47" name="Rectangle 46"/>
          <p:cNvSpPr/>
          <p:nvPr/>
        </p:nvSpPr>
        <p:spPr>
          <a:xfrm>
            <a:off x="6600000" y="372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52</a:t>
            </a:r>
          </a:p>
        </p:txBody>
      </p:sp>
      <p:sp>
        <p:nvSpPr>
          <p:cNvPr id="48" name="Rectangle 47"/>
          <p:cNvSpPr/>
          <p:nvPr/>
        </p:nvSpPr>
        <p:spPr>
          <a:xfrm>
            <a:off x="7500000" y="372488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120</a:t>
            </a:r>
          </a:p>
        </p:txBody>
      </p:sp>
      <p:sp>
        <p:nvSpPr>
          <p:cNvPr id="49" name="TextBox 48"/>
          <p:cNvSpPr txBox="1"/>
          <p:nvPr/>
        </p:nvSpPr>
        <p:spPr>
          <a:xfrm>
            <a:off x="3800000" y="4024880"/>
            <a:ext cx="5100000" cy="396240"/>
          </a:xfrm>
          <a:prstGeom prst="rect">
            <a:avLst/>
          </a:prstGeom>
          <a:noFill/>
        </p:spPr>
        <p:txBody>
          <a:bodyPr wrap="square" anchor="t" lIns="45720" rIns="45720">
            <a:spAutoFit/>
          </a:bodyPr>
          <a:lstStyle/>
          <a:p>
            <a:pPr algn="l"/>
            <a:r>
              <a:rPr sz="1000" b="0" i="0">
                <a:solidFill>
                  <a:srgbClr val="000000"/>
                </a:solidFill>
                <a:latin typeface="Calibri"/>
              </a:rPr>
              <a:t>The last value in each row is fixed by the row total, and the last value in each column by the column total.</a:t>
            </a:r>
          </a:p>
        </p:txBody>
      </p:sp>
      <p:sp>
        <p:nvSpPr>
          <p:cNvPr id="50" name="TextBox 49"/>
          <p:cNvSpPr txBox="1"/>
          <p:nvPr/>
        </p:nvSpPr>
        <p:spPr>
          <a:xfrm>
            <a:off x="3800000" y="4381120"/>
            <a:ext cx="5100000" cy="274320"/>
          </a:xfrm>
          <a:prstGeom prst="rect">
            <a:avLst/>
          </a:prstGeom>
          <a:noFill/>
        </p:spPr>
        <p:txBody>
          <a:bodyPr wrap="square" anchor="t" lIns="45720" rIns="45720">
            <a:spAutoFit/>
          </a:bodyPr>
          <a:lstStyle/>
          <a:p>
            <a:pPr algn="l"/>
            <a:r>
              <a:rPr sz="1200" b="0" i="0">
                <a:solidFill>
                  <a:srgbClr val="FF0000"/>
                </a:solidFill>
                <a:latin typeface="Calibri"/>
              </a:rPr>
              <a:t>With h rows and k columns: ν = (h − 1)(k − 1)</a:t>
            </a:r>
          </a:p>
        </p:txBody>
      </p:sp>
      <p:sp>
        <p:nvSpPr>
          <p:cNvPr id="51" name="TextBox 50"/>
          <p:cNvSpPr txBox="1"/>
          <p:nvPr/>
        </p:nvSpPr>
        <p:spPr>
          <a:xfrm>
            <a:off x="300000" y="3132560"/>
            <a:ext cx="3300000" cy="900000"/>
          </a:xfrm>
          <a:prstGeom prst="rect">
            <a:avLst/>
          </a:prstGeom>
          <a:noFill/>
        </p:spPr>
        <p:txBody>
          <a:bodyPr wrap="square" anchor="t" lIns="45720" rIns="45720">
            <a:spAutoFit/>
          </a:bodyPr>
          <a:lstStyle/>
          <a:p>
            <a:pPr algn="ctr"/>
            <a:r>
              <a:rPr sz="1100" b="0" i="0">
                <a:solidFill>
                  <a:srgbClr val="FF0000"/>
                </a:solidFill>
                <a:latin typeface="Calibri"/>
              </a:rPr>
              <a:t>Watch out: if an expected frequency in any column is less than 5, combine columns, and use the new number of columns as 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Using Contingency Tables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6E</a:t>
            </a:r>
          </a:p>
        </p:txBody>
      </p:sp>
      <p:sp>
        <p:nvSpPr>
          <p:cNvPr id="4" name="TextBox 3"/>
          <p:cNvSpPr txBox="1"/>
          <p:nvPr/>
        </p:nvSpPr>
        <p:spPr>
          <a:xfrm>
            <a:off x="300000" y="1050000"/>
            <a:ext cx="3300000" cy="762000"/>
          </a:xfrm>
          <a:prstGeom prst="rect">
            <a:avLst/>
          </a:prstGeom>
          <a:noFill/>
        </p:spPr>
        <p:txBody>
          <a:bodyPr wrap="square" anchor="t" lIns="45720" rIns="45720">
            <a:spAutoFit/>
          </a:bodyPr>
          <a:lstStyle/>
          <a:p>
            <a:pPr algn="ctr"/>
            <a:r>
              <a:rPr sz="1100" b="1" i="0">
                <a:solidFill>
                  <a:srgbClr val="000000"/>
                </a:solidFill>
                <a:latin typeface="Calibri"/>
              </a:rPr>
              <a:t>Form your hypotheses, find ν = (h − 1)(k − 1) and the critical value, then calculate X²</a:t>
            </a:r>
          </a:p>
          <a:p>
            <a:pPr algn="ctr"/>
            <a:r>
              <a:rPr sz="1100" b="0" i="0">
                <a:solidFill>
                  <a:srgbClr val="000000"/>
                </a:solidFill>
                <a:latin typeface="Calibri"/>
              </a:rPr>
              <a:t/>
            </a:r>
          </a:p>
          <a:p>
            <a:pPr algn="ctr"/>
            <a:r>
              <a:rPr sz="1100" b="0" i="0">
                <a:solidFill>
                  <a:srgbClr val="000000"/>
                </a:solidFill>
                <a:latin typeface="Calibri"/>
              </a:rPr>
              <a:t>The expected values have already been calculated</a:t>
            </a:r>
          </a:p>
        </p:txBody>
      </p:sp>
      <p:sp>
        <p:nvSpPr>
          <p:cNvPr id="5" name="TextBox 4"/>
          <p:cNvSpPr txBox="1"/>
          <p:nvPr/>
        </p:nvSpPr>
        <p:spPr>
          <a:xfrm>
            <a:off x="3800000" y="1050000"/>
            <a:ext cx="5100000" cy="426720"/>
          </a:xfrm>
          <a:prstGeom prst="rect">
            <a:avLst/>
          </a:prstGeom>
          <a:noFill/>
        </p:spPr>
        <p:txBody>
          <a:bodyPr wrap="square" anchor="t" lIns="45720" rIns="45720">
            <a:spAutoFit/>
          </a:bodyPr>
          <a:lstStyle/>
          <a:p>
            <a:pPr algn="l"/>
            <a:r>
              <a:rPr sz="1100" b="0" i="0">
                <a:solidFill>
                  <a:srgbClr val="000000"/>
                </a:solidFill>
                <a:latin typeface="Calibri"/>
              </a:rPr>
              <a:t>Conduct a goodness-of-fit test, at the 5% significance level, on the data given for the two schools X and Y.</a:t>
            </a:r>
          </a:p>
        </p:txBody>
      </p:sp>
      <p:sp>
        <p:nvSpPr>
          <p:cNvPr id="6" name="Rectangle 5"/>
          <p:cNvSpPr/>
          <p:nvPr/>
        </p:nvSpPr>
        <p:spPr>
          <a:xfrm>
            <a:off x="3800000" y="146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Observed</a:t>
            </a:r>
          </a:p>
        </p:txBody>
      </p:sp>
      <p:sp>
        <p:nvSpPr>
          <p:cNvPr id="7" name="Rectangle 6"/>
          <p:cNvSpPr/>
          <p:nvPr/>
        </p:nvSpPr>
        <p:spPr>
          <a:xfrm>
            <a:off x="4700000" y="146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8" name="Rectangle 7"/>
          <p:cNvSpPr/>
          <p:nvPr/>
        </p:nvSpPr>
        <p:spPr>
          <a:xfrm>
            <a:off x="5320000" y="146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9" name="Rectangle 8"/>
          <p:cNvSpPr/>
          <p:nvPr/>
        </p:nvSpPr>
        <p:spPr>
          <a:xfrm>
            <a:off x="5940000" y="146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10" name="Rectangle 9"/>
          <p:cNvSpPr/>
          <p:nvPr/>
        </p:nvSpPr>
        <p:spPr>
          <a:xfrm>
            <a:off x="6560000" y="146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Totals</a:t>
            </a:r>
          </a:p>
        </p:txBody>
      </p:sp>
      <p:sp>
        <p:nvSpPr>
          <p:cNvPr id="11" name="Rectangle 10"/>
          <p:cNvSpPr/>
          <p:nvPr/>
        </p:nvSpPr>
        <p:spPr>
          <a:xfrm>
            <a:off x="3800000" y="170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School X</a:t>
            </a:r>
          </a:p>
        </p:txBody>
      </p:sp>
      <p:sp>
        <p:nvSpPr>
          <p:cNvPr id="12" name="Rectangle 11"/>
          <p:cNvSpPr/>
          <p:nvPr/>
        </p:nvSpPr>
        <p:spPr>
          <a:xfrm>
            <a:off x="4700000" y="170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13" name="Rectangle 12"/>
          <p:cNvSpPr/>
          <p:nvPr/>
        </p:nvSpPr>
        <p:spPr>
          <a:xfrm>
            <a:off x="5320000" y="170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4" name="Rectangle 13"/>
          <p:cNvSpPr/>
          <p:nvPr/>
        </p:nvSpPr>
        <p:spPr>
          <a:xfrm>
            <a:off x="5940000" y="170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15" name="Rectangle 14"/>
          <p:cNvSpPr/>
          <p:nvPr/>
        </p:nvSpPr>
        <p:spPr>
          <a:xfrm>
            <a:off x="6560000" y="170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50</a:t>
            </a:r>
          </a:p>
        </p:txBody>
      </p:sp>
      <p:sp>
        <p:nvSpPr>
          <p:cNvPr id="16" name="Rectangle 15"/>
          <p:cNvSpPr/>
          <p:nvPr/>
        </p:nvSpPr>
        <p:spPr>
          <a:xfrm>
            <a:off x="3800000" y="194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School Y</a:t>
            </a:r>
          </a:p>
        </p:txBody>
      </p:sp>
      <p:sp>
        <p:nvSpPr>
          <p:cNvPr id="17" name="Rectangle 16"/>
          <p:cNvSpPr/>
          <p:nvPr/>
        </p:nvSpPr>
        <p:spPr>
          <a:xfrm>
            <a:off x="4700000" y="194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26</a:t>
            </a:r>
          </a:p>
        </p:txBody>
      </p:sp>
      <p:sp>
        <p:nvSpPr>
          <p:cNvPr id="18" name="Rectangle 17"/>
          <p:cNvSpPr/>
          <p:nvPr/>
        </p:nvSpPr>
        <p:spPr>
          <a:xfrm>
            <a:off x="5320000" y="194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9" name="Rectangle 18"/>
          <p:cNvSpPr/>
          <p:nvPr/>
        </p:nvSpPr>
        <p:spPr>
          <a:xfrm>
            <a:off x="5940000" y="194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32</a:t>
            </a:r>
          </a:p>
        </p:txBody>
      </p:sp>
      <p:sp>
        <p:nvSpPr>
          <p:cNvPr id="20" name="Rectangle 19"/>
          <p:cNvSpPr/>
          <p:nvPr/>
        </p:nvSpPr>
        <p:spPr>
          <a:xfrm>
            <a:off x="6560000" y="194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70</a:t>
            </a:r>
          </a:p>
        </p:txBody>
      </p:sp>
      <p:sp>
        <p:nvSpPr>
          <p:cNvPr id="21" name="Rectangle 20"/>
          <p:cNvSpPr/>
          <p:nvPr/>
        </p:nvSpPr>
        <p:spPr>
          <a:xfrm>
            <a:off x="3800000" y="218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Totals</a:t>
            </a:r>
          </a:p>
        </p:txBody>
      </p:sp>
      <p:sp>
        <p:nvSpPr>
          <p:cNvPr id="22" name="Rectangle 21"/>
          <p:cNvSpPr/>
          <p:nvPr/>
        </p:nvSpPr>
        <p:spPr>
          <a:xfrm>
            <a:off x="4700000" y="218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44</a:t>
            </a:r>
          </a:p>
        </p:txBody>
      </p:sp>
      <p:sp>
        <p:nvSpPr>
          <p:cNvPr id="23" name="Rectangle 22"/>
          <p:cNvSpPr/>
          <p:nvPr/>
        </p:nvSpPr>
        <p:spPr>
          <a:xfrm>
            <a:off x="5320000" y="218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24</a:t>
            </a:r>
          </a:p>
        </p:txBody>
      </p:sp>
      <p:sp>
        <p:nvSpPr>
          <p:cNvPr id="24" name="Rectangle 23"/>
          <p:cNvSpPr/>
          <p:nvPr/>
        </p:nvSpPr>
        <p:spPr>
          <a:xfrm>
            <a:off x="5940000" y="218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52</a:t>
            </a:r>
          </a:p>
        </p:txBody>
      </p:sp>
      <p:sp>
        <p:nvSpPr>
          <p:cNvPr id="25" name="Rectangle 24"/>
          <p:cNvSpPr/>
          <p:nvPr/>
        </p:nvSpPr>
        <p:spPr>
          <a:xfrm>
            <a:off x="6560000" y="2186720"/>
            <a:ext cx="6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120</a:t>
            </a:r>
          </a:p>
        </p:txBody>
      </p:sp>
      <p:sp>
        <p:nvSpPr>
          <p:cNvPr id="26" name="TextBox 25"/>
          <p:cNvSpPr txBox="1"/>
          <p:nvPr/>
        </p:nvSpPr>
        <p:spPr>
          <a:xfrm>
            <a:off x="300000" y="1962000"/>
            <a:ext cx="3300000" cy="259080"/>
          </a:xfrm>
          <a:prstGeom prst="rect">
            <a:avLst/>
          </a:prstGeom>
          <a:noFill/>
        </p:spPr>
        <p:txBody>
          <a:bodyPr wrap="square" anchor="t" lIns="45720" rIns="45720">
            <a:spAutoFit/>
          </a:bodyPr>
          <a:lstStyle/>
          <a:p>
            <a:pPr algn="l"/>
            <a:r>
              <a:rPr sz="1100" b="0" i="0">
                <a:solidFill>
                  <a:srgbClr val="000000"/>
                </a:solidFill>
                <a:latin typeface="Calibri"/>
              </a:rPr>
              <a:t>H₀: School and grade of pass are independent.</a:t>
            </a:r>
          </a:p>
        </p:txBody>
      </p:sp>
      <p:sp>
        <p:nvSpPr>
          <p:cNvPr id="27" name="TextBox 26"/>
          <p:cNvSpPr txBox="1"/>
          <p:nvPr/>
        </p:nvSpPr>
        <p:spPr>
          <a:xfrm>
            <a:off x="300000" y="2181080"/>
            <a:ext cx="3300000" cy="426720"/>
          </a:xfrm>
          <a:prstGeom prst="rect">
            <a:avLst/>
          </a:prstGeom>
          <a:noFill/>
        </p:spPr>
        <p:txBody>
          <a:bodyPr wrap="square" anchor="t" lIns="45720" rIns="45720">
            <a:spAutoFit/>
          </a:bodyPr>
          <a:lstStyle/>
          <a:p>
            <a:pPr algn="l"/>
            <a:r>
              <a:rPr sz="1100" b="0" i="0">
                <a:solidFill>
                  <a:srgbClr val="000000"/>
                </a:solidFill>
                <a:latin typeface="Calibri"/>
              </a:rPr>
              <a:t>H₁: School and grade of pass are not independent.</a:t>
            </a:r>
          </a:p>
        </p:txBody>
      </p:sp>
      <p:sp>
        <p:nvSpPr>
          <p:cNvPr id="28" name="TextBox 27"/>
          <p:cNvSpPr txBox="1"/>
          <p:nvPr/>
        </p:nvSpPr>
        <p:spPr>
          <a:xfrm>
            <a:off x="300000" y="2627800"/>
            <a:ext cx="3300000" cy="259080"/>
          </a:xfrm>
          <a:prstGeom prst="rect">
            <a:avLst/>
          </a:prstGeom>
          <a:noFill/>
        </p:spPr>
        <p:txBody>
          <a:bodyPr wrap="square" anchor="t" lIns="45720" rIns="45720">
            <a:spAutoFit/>
          </a:bodyPr>
          <a:lstStyle/>
          <a:p>
            <a:pPr algn="l"/>
            <a:r>
              <a:rPr sz="1100" b="0" i="0">
                <a:solidFill>
                  <a:srgbClr val="000000"/>
                </a:solidFill>
                <a:latin typeface="Calibri"/>
              </a:rPr>
              <a:t>ν = (2 − 1)(3 − 1) = 2</a:t>
            </a:r>
          </a:p>
        </p:txBody>
      </p:sp>
      <p:sp>
        <p:nvSpPr>
          <p:cNvPr id="29" name="TextBox 28"/>
          <p:cNvSpPr txBox="1"/>
          <p:nvPr/>
        </p:nvSpPr>
        <p:spPr>
          <a:xfrm>
            <a:off x="300000" y="2846880"/>
            <a:ext cx="3300000" cy="259080"/>
          </a:xfrm>
          <a:prstGeom prst="rect">
            <a:avLst/>
          </a:prstGeom>
          <a:noFill/>
        </p:spPr>
        <p:txBody>
          <a:bodyPr wrap="square" anchor="t" lIns="45720" rIns="45720">
            <a:spAutoFit/>
          </a:bodyPr>
          <a:lstStyle/>
          <a:p>
            <a:pPr algn="l"/>
            <a:r>
              <a:rPr sz="1100" b="0" i="0">
                <a:solidFill>
                  <a:srgbClr val="000000"/>
                </a:solidFill>
                <a:latin typeface="Calibri"/>
              </a:rPr>
              <a:t>Critical value: χ²₂(5%) = 5.991</a:t>
            </a:r>
          </a:p>
        </p:txBody>
      </p:sp>
      <p:sp>
        <p:nvSpPr>
          <p:cNvPr id="30" name="Rectangle 29"/>
          <p:cNvSpPr/>
          <p:nvPr/>
        </p:nvSpPr>
        <p:spPr>
          <a:xfrm>
            <a:off x="3800000" y="256672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31" name="Rectangle 30"/>
          <p:cNvSpPr/>
          <p:nvPr/>
        </p:nvSpPr>
        <p:spPr>
          <a:xfrm>
            <a:off x="4500000" y="256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Oᵢ</a:t>
            </a:r>
          </a:p>
        </p:txBody>
      </p:sp>
      <p:sp>
        <p:nvSpPr>
          <p:cNvPr id="32" name="Rectangle 31"/>
          <p:cNvSpPr/>
          <p:nvPr/>
        </p:nvSpPr>
        <p:spPr>
          <a:xfrm>
            <a:off x="5400000" y="256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Eᵢ</a:t>
            </a:r>
          </a:p>
        </p:txBody>
      </p:sp>
      <p:sp>
        <p:nvSpPr>
          <p:cNvPr id="33" name="Rectangle 32"/>
          <p:cNvSpPr/>
          <p:nvPr/>
        </p:nvSpPr>
        <p:spPr>
          <a:xfrm>
            <a:off x="6300000" y="256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(O − E)²/E</a:t>
            </a:r>
          </a:p>
        </p:txBody>
      </p:sp>
      <p:sp>
        <p:nvSpPr>
          <p:cNvPr id="34" name="Rectangle 33"/>
          <p:cNvSpPr/>
          <p:nvPr/>
        </p:nvSpPr>
        <p:spPr>
          <a:xfrm>
            <a:off x="3800000" y="280672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X, A</a:t>
            </a:r>
          </a:p>
        </p:txBody>
      </p:sp>
      <p:sp>
        <p:nvSpPr>
          <p:cNvPr id="35" name="Rectangle 34"/>
          <p:cNvSpPr/>
          <p:nvPr/>
        </p:nvSpPr>
        <p:spPr>
          <a:xfrm>
            <a:off x="4500000" y="280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18</a:t>
            </a:r>
          </a:p>
        </p:txBody>
      </p:sp>
      <p:sp>
        <p:nvSpPr>
          <p:cNvPr id="36" name="Rectangle 35"/>
          <p:cNvSpPr/>
          <p:nvPr/>
        </p:nvSpPr>
        <p:spPr>
          <a:xfrm>
            <a:off x="5400000" y="280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18.33</a:t>
            </a:r>
          </a:p>
        </p:txBody>
      </p:sp>
      <p:sp>
        <p:nvSpPr>
          <p:cNvPr id="37" name="Rectangle 36"/>
          <p:cNvSpPr/>
          <p:nvPr/>
        </p:nvSpPr>
        <p:spPr>
          <a:xfrm>
            <a:off x="6300000" y="280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38" name="Rectangle 37"/>
          <p:cNvSpPr/>
          <p:nvPr/>
        </p:nvSpPr>
        <p:spPr>
          <a:xfrm>
            <a:off x="3800000" y="304672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X, B</a:t>
            </a:r>
          </a:p>
        </p:txBody>
      </p:sp>
      <p:sp>
        <p:nvSpPr>
          <p:cNvPr id="39" name="Rectangle 38"/>
          <p:cNvSpPr/>
          <p:nvPr/>
        </p:nvSpPr>
        <p:spPr>
          <a:xfrm>
            <a:off x="4500000" y="304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a:t>
            </a:r>
          </a:p>
        </p:txBody>
      </p:sp>
      <p:sp>
        <p:nvSpPr>
          <p:cNvPr id="40" name="Rectangle 39"/>
          <p:cNvSpPr/>
          <p:nvPr/>
        </p:nvSpPr>
        <p:spPr>
          <a:xfrm>
            <a:off x="5400000" y="304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10.00</a:t>
            </a:r>
          </a:p>
        </p:txBody>
      </p:sp>
      <p:sp>
        <p:nvSpPr>
          <p:cNvPr id="41" name="Rectangle 40"/>
          <p:cNvSpPr/>
          <p:nvPr/>
        </p:nvSpPr>
        <p:spPr>
          <a:xfrm>
            <a:off x="6300000" y="304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2" name="Rectangle 41"/>
          <p:cNvSpPr/>
          <p:nvPr/>
        </p:nvSpPr>
        <p:spPr>
          <a:xfrm>
            <a:off x="3800000" y="328672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X, C</a:t>
            </a:r>
          </a:p>
        </p:txBody>
      </p:sp>
      <p:sp>
        <p:nvSpPr>
          <p:cNvPr id="43" name="Rectangle 42"/>
          <p:cNvSpPr/>
          <p:nvPr/>
        </p:nvSpPr>
        <p:spPr>
          <a:xfrm>
            <a:off x="4500000" y="328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20</a:t>
            </a:r>
          </a:p>
        </p:txBody>
      </p:sp>
      <p:sp>
        <p:nvSpPr>
          <p:cNvPr id="44" name="Rectangle 43"/>
          <p:cNvSpPr/>
          <p:nvPr/>
        </p:nvSpPr>
        <p:spPr>
          <a:xfrm>
            <a:off x="5400000" y="328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21.67</a:t>
            </a:r>
          </a:p>
        </p:txBody>
      </p:sp>
      <p:sp>
        <p:nvSpPr>
          <p:cNvPr id="45" name="Rectangle 44"/>
          <p:cNvSpPr/>
          <p:nvPr/>
        </p:nvSpPr>
        <p:spPr>
          <a:xfrm>
            <a:off x="6300000" y="328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6" name="Rectangle 45"/>
          <p:cNvSpPr/>
          <p:nvPr/>
        </p:nvSpPr>
        <p:spPr>
          <a:xfrm>
            <a:off x="3800000" y="352672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Y, A</a:t>
            </a:r>
          </a:p>
        </p:txBody>
      </p:sp>
      <p:sp>
        <p:nvSpPr>
          <p:cNvPr id="47" name="Rectangle 46"/>
          <p:cNvSpPr/>
          <p:nvPr/>
        </p:nvSpPr>
        <p:spPr>
          <a:xfrm>
            <a:off x="4500000" y="352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26</a:t>
            </a:r>
          </a:p>
        </p:txBody>
      </p:sp>
      <p:sp>
        <p:nvSpPr>
          <p:cNvPr id="48" name="Rectangle 47"/>
          <p:cNvSpPr/>
          <p:nvPr/>
        </p:nvSpPr>
        <p:spPr>
          <a:xfrm>
            <a:off x="5400000" y="352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25.67</a:t>
            </a:r>
          </a:p>
        </p:txBody>
      </p:sp>
      <p:sp>
        <p:nvSpPr>
          <p:cNvPr id="49" name="Rectangle 48"/>
          <p:cNvSpPr/>
          <p:nvPr/>
        </p:nvSpPr>
        <p:spPr>
          <a:xfrm>
            <a:off x="6300000" y="352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50" name="Rectangle 49"/>
          <p:cNvSpPr/>
          <p:nvPr/>
        </p:nvSpPr>
        <p:spPr>
          <a:xfrm>
            <a:off x="3800000" y="376672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Y, B</a:t>
            </a:r>
          </a:p>
        </p:txBody>
      </p:sp>
      <p:sp>
        <p:nvSpPr>
          <p:cNvPr id="51" name="Rectangle 50"/>
          <p:cNvSpPr/>
          <p:nvPr/>
        </p:nvSpPr>
        <p:spPr>
          <a:xfrm>
            <a:off x="4500000" y="376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a:t>
            </a:r>
          </a:p>
        </p:txBody>
      </p:sp>
      <p:sp>
        <p:nvSpPr>
          <p:cNvPr id="52" name="Rectangle 51"/>
          <p:cNvSpPr/>
          <p:nvPr/>
        </p:nvSpPr>
        <p:spPr>
          <a:xfrm>
            <a:off x="5400000" y="376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14.00</a:t>
            </a:r>
          </a:p>
        </p:txBody>
      </p:sp>
      <p:sp>
        <p:nvSpPr>
          <p:cNvPr id="53" name="Rectangle 52"/>
          <p:cNvSpPr/>
          <p:nvPr/>
        </p:nvSpPr>
        <p:spPr>
          <a:xfrm>
            <a:off x="6300000" y="376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54" name="Rectangle 53"/>
          <p:cNvSpPr/>
          <p:nvPr/>
        </p:nvSpPr>
        <p:spPr>
          <a:xfrm>
            <a:off x="3800000" y="400672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Y, C</a:t>
            </a:r>
          </a:p>
        </p:txBody>
      </p:sp>
      <p:sp>
        <p:nvSpPr>
          <p:cNvPr id="55" name="Rectangle 54"/>
          <p:cNvSpPr/>
          <p:nvPr/>
        </p:nvSpPr>
        <p:spPr>
          <a:xfrm>
            <a:off x="4500000" y="400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32</a:t>
            </a:r>
          </a:p>
        </p:txBody>
      </p:sp>
      <p:sp>
        <p:nvSpPr>
          <p:cNvPr id="56" name="Rectangle 55"/>
          <p:cNvSpPr/>
          <p:nvPr/>
        </p:nvSpPr>
        <p:spPr>
          <a:xfrm>
            <a:off x="5400000" y="400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30.33</a:t>
            </a:r>
          </a:p>
        </p:txBody>
      </p:sp>
      <p:sp>
        <p:nvSpPr>
          <p:cNvPr id="57" name="Rectangle 56"/>
          <p:cNvSpPr/>
          <p:nvPr/>
        </p:nvSpPr>
        <p:spPr>
          <a:xfrm>
            <a:off x="6300000" y="4006720"/>
            <a:ext cx="9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58" name="TextBox 57"/>
          <p:cNvSpPr txBox="1"/>
          <p:nvPr/>
        </p:nvSpPr>
        <p:spPr>
          <a:xfrm>
            <a:off x="6300000" y="2806720"/>
            <a:ext cx="900000" cy="240000"/>
          </a:xfrm>
          <a:prstGeom prst="rect">
            <a:avLst/>
          </a:prstGeom>
          <a:noFill/>
        </p:spPr>
        <p:txBody>
          <a:bodyPr wrap="square" anchor="t" lIns="45720" rIns="45720">
            <a:spAutoFit/>
          </a:bodyPr>
          <a:lstStyle/>
          <a:p>
            <a:pPr algn="ctr"/>
            <a:r>
              <a:rPr sz="1100" b="0" i="0">
                <a:solidFill>
                  <a:srgbClr val="FF0000"/>
                </a:solidFill>
                <a:latin typeface="Calibri"/>
              </a:rPr>
              <a:t>0.0059</a:t>
            </a:r>
          </a:p>
        </p:txBody>
      </p:sp>
      <p:sp>
        <p:nvSpPr>
          <p:cNvPr id="59" name="TextBox 58"/>
          <p:cNvSpPr txBox="1"/>
          <p:nvPr/>
        </p:nvSpPr>
        <p:spPr>
          <a:xfrm>
            <a:off x="6300000" y="3046720"/>
            <a:ext cx="900000" cy="240000"/>
          </a:xfrm>
          <a:prstGeom prst="rect">
            <a:avLst/>
          </a:prstGeom>
          <a:noFill/>
        </p:spPr>
        <p:txBody>
          <a:bodyPr wrap="square" anchor="t" lIns="45720" rIns="45720">
            <a:spAutoFit/>
          </a:bodyPr>
          <a:lstStyle/>
          <a:p>
            <a:pPr algn="ctr"/>
            <a:r>
              <a:rPr sz="1100" b="0" i="0">
                <a:solidFill>
                  <a:srgbClr val="FF0000"/>
                </a:solidFill>
                <a:latin typeface="Calibri"/>
              </a:rPr>
              <a:t>0.4000</a:t>
            </a:r>
          </a:p>
        </p:txBody>
      </p:sp>
      <p:sp>
        <p:nvSpPr>
          <p:cNvPr id="60" name="TextBox 59"/>
          <p:cNvSpPr txBox="1"/>
          <p:nvPr/>
        </p:nvSpPr>
        <p:spPr>
          <a:xfrm>
            <a:off x="6300000" y="3286720"/>
            <a:ext cx="900000" cy="240000"/>
          </a:xfrm>
          <a:prstGeom prst="rect">
            <a:avLst/>
          </a:prstGeom>
          <a:noFill/>
        </p:spPr>
        <p:txBody>
          <a:bodyPr wrap="square" anchor="t" lIns="45720" rIns="45720">
            <a:spAutoFit/>
          </a:bodyPr>
          <a:lstStyle/>
          <a:p>
            <a:pPr algn="ctr"/>
            <a:r>
              <a:rPr sz="1100" b="0" i="0">
                <a:solidFill>
                  <a:srgbClr val="FF0000"/>
                </a:solidFill>
                <a:latin typeface="Calibri"/>
              </a:rPr>
              <a:t>0.1287</a:t>
            </a:r>
          </a:p>
        </p:txBody>
      </p:sp>
      <p:sp>
        <p:nvSpPr>
          <p:cNvPr id="61" name="TextBox 60"/>
          <p:cNvSpPr txBox="1"/>
          <p:nvPr/>
        </p:nvSpPr>
        <p:spPr>
          <a:xfrm>
            <a:off x="6300000" y="3526720"/>
            <a:ext cx="900000" cy="240000"/>
          </a:xfrm>
          <a:prstGeom prst="rect">
            <a:avLst/>
          </a:prstGeom>
          <a:noFill/>
        </p:spPr>
        <p:txBody>
          <a:bodyPr wrap="square" anchor="t" lIns="45720" rIns="45720">
            <a:spAutoFit/>
          </a:bodyPr>
          <a:lstStyle/>
          <a:p>
            <a:pPr algn="ctr"/>
            <a:r>
              <a:rPr sz="1100" b="0" i="0">
                <a:solidFill>
                  <a:srgbClr val="FF0000"/>
                </a:solidFill>
                <a:latin typeface="Calibri"/>
              </a:rPr>
              <a:t>0.0042</a:t>
            </a:r>
          </a:p>
        </p:txBody>
      </p:sp>
      <p:sp>
        <p:nvSpPr>
          <p:cNvPr id="62" name="TextBox 61"/>
          <p:cNvSpPr txBox="1"/>
          <p:nvPr/>
        </p:nvSpPr>
        <p:spPr>
          <a:xfrm>
            <a:off x="6300000" y="3766720"/>
            <a:ext cx="900000" cy="240000"/>
          </a:xfrm>
          <a:prstGeom prst="rect">
            <a:avLst/>
          </a:prstGeom>
          <a:noFill/>
        </p:spPr>
        <p:txBody>
          <a:bodyPr wrap="square" anchor="t" lIns="45720" rIns="45720">
            <a:spAutoFit/>
          </a:bodyPr>
          <a:lstStyle/>
          <a:p>
            <a:pPr algn="ctr"/>
            <a:r>
              <a:rPr sz="1100" b="0" i="0">
                <a:solidFill>
                  <a:srgbClr val="FF0000"/>
                </a:solidFill>
                <a:latin typeface="Calibri"/>
              </a:rPr>
              <a:t>0.2857</a:t>
            </a:r>
          </a:p>
        </p:txBody>
      </p:sp>
      <p:sp>
        <p:nvSpPr>
          <p:cNvPr id="63" name="TextBox 62"/>
          <p:cNvSpPr txBox="1"/>
          <p:nvPr/>
        </p:nvSpPr>
        <p:spPr>
          <a:xfrm>
            <a:off x="6300000" y="4006720"/>
            <a:ext cx="900000" cy="240000"/>
          </a:xfrm>
          <a:prstGeom prst="rect">
            <a:avLst/>
          </a:prstGeom>
          <a:noFill/>
        </p:spPr>
        <p:txBody>
          <a:bodyPr wrap="square" anchor="t" lIns="45720" rIns="45720">
            <a:spAutoFit/>
          </a:bodyPr>
          <a:lstStyle/>
          <a:p>
            <a:pPr algn="ctr"/>
            <a:r>
              <a:rPr sz="1100" b="0" i="0">
                <a:solidFill>
                  <a:srgbClr val="FF0000"/>
                </a:solidFill>
                <a:latin typeface="Calibri"/>
              </a:rPr>
              <a:t>0.0920</a:t>
            </a:r>
          </a:p>
        </p:txBody>
      </p:sp>
      <p:sp>
        <p:nvSpPr>
          <p:cNvPr id="64" name="TextBox 63"/>
          <p:cNvSpPr txBox="1"/>
          <p:nvPr/>
        </p:nvSpPr>
        <p:spPr>
          <a:xfrm>
            <a:off x="3800000" y="4326720"/>
            <a:ext cx="5100000" cy="259080"/>
          </a:xfrm>
          <a:prstGeom prst="rect">
            <a:avLst/>
          </a:prstGeom>
          <a:noFill/>
        </p:spPr>
        <p:txBody>
          <a:bodyPr wrap="square" anchor="t" lIns="45720" rIns="45720">
            <a:spAutoFit/>
          </a:bodyPr>
          <a:lstStyle/>
          <a:p>
            <a:pPr algn="l"/>
            <a:r>
              <a:rPr sz="1100" b="0" i="0">
                <a:solidFill>
                  <a:srgbClr val="000000"/>
                </a:solidFill>
                <a:latin typeface="Calibri"/>
              </a:rPr>
              <a:t>Σ(Oᵢ − Eᵢ)²/Eᵢ = 0.9165 &lt; 5.991, so do not reject H₀.</a:t>
            </a:r>
          </a:p>
        </p:txBody>
      </p:sp>
      <p:sp>
        <p:nvSpPr>
          <p:cNvPr id="65" name="TextBox 64"/>
          <p:cNvSpPr txBox="1"/>
          <p:nvPr/>
        </p:nvSpPr>
        <p:spPr>
          <a:xfrm>
            <a:off x="3800000" y="4545800"/>
            <a:ext cx="5100000" cy="457200"/>
          </a:xfrm>
          <a:prstGeom prst="rect">
            <a:avLst/>
          </a:prstGeom>
          <a:noFill/>
        </p:spPr>
        <p:txBody>
          <a:bodyPr wrap="square" anchor="t" lIns="45720" rIns="45720">
            <a:spAutoFit/>
          </a:bodyPr>
          <a:lstStyle/>
          <a:p>
            <a:pPr algn="l"/>
            <a:r>
              <a:rPr sz="1200" b="0" i="0">
                <a:solidFill>
                  <a:srgbClr val="FF0000"/>
                </a:solidFill>
                <a:latin typeface="Calibri"/>
              </a:rPr>
              <a:t>There is insufficient evidence to suggest an association between the school and the grades of pass.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Using Contingency Tables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6E</a:t>
            </a:r>
          </a:p>
        </p:txBody>
      </p:sp>
      <p:sp>
        <p:nvSpPr>
          <p:cNvPr id="4" name="TextBox 3"/>
          <p:cNvSpPr txBox="1"/>
          <p:nvPr/>
        </p:nvSpPr>
        <p:spPr>
          <a:xfrm>
            <a:off x="300000" y="1050000"/>
            <a:ext cx="3300000" cy="762000"/>
          </a:xfrm>
          <a:prstGeom prst="rect">
            <a:avLst/>
          </a:prstGeom>
          <a:noFill/>
        </p:spPr>
        <p:txBody>
          <a:bodyPr wrap="square" anchor="t" lIns="45720" rIns="45720">
            <a:spAutoFit/>
          </a:bodyPr>
          <a:lstStyle/>
          <a:p>
            <a:pPr algn="ctr"/>
            <a:r>
              <a:rPr sz="1100" b="1" i="0">
                <a:solidFill>
                  <a:srgbClr val="000000"/>
                </a:solidFill>
                <a:latin typeface="Calibri"/>
              </a:rPr>
              <a:t>Calculate the expected values using row total × column total ÷ grand total</a:t>
            </a:r>
          </a:p>
          <a:p>
            <a:pPr algn="ctr"/>
            <a:r>
              <a:rPr sz="1100" b="0" i="0">
                <a:solidFill>
                  <a:srgbClr val="000000"/>
                </a:solidFill>
                <a:latin typeface="Calibri"/>
              </a:rPr>
              <a:t/>
            </a:r>
          </a:p>
          <a:p>
            <a:pPr algn="ctr"/>
            <a:r>
              <a:rPr sz="1100" b="0" i="0">
                <a:solidFill>
                  <a:srgbClr val="000000"/>
                </a:solidFill>
                <a:latin typeface="Calibri"/>
              </a:rPr>
              <a:t>A 2 × 2 table has ν = (2 − 1)(2 − 1) = 1</a:t>
            </a:r>
          </a:p>
        </p:txBody>
      </p:sp>
      <p:sp>
        <p:nvSpPr>
          <p:cNvPr id="5" name="TextBox 4"/>
          <p:cNvSpPr txBox="1"/>
          <p:nvPr/>
        </p:nvSpPr>
        <p:spPr>
          <a:xfrm>
            <a:off x="3800000" y="1050000"/>
            <a:ext cx="5100000" cy="701040"/>
          </a:xfrm>
          <a:prstGeom prst="rect">
            <a:avLst/>
          </a:prstGeom>
          <a:noFill/>
        </p:spPr>
        <p:txBody>
          <a:bodyPr wrap="square" anchor="t" lIns="45720" rIns="45720">
            <a:spAutoFit/>
          </a:bodyPr>
          <a:lstStyle/>
          <a:p>
            <a:pPr algn="l"/>
            <a:r>
              <a:rPr sz="1000" b="0" i="0">
                <a:solidFill>
                  <a:srgbClr val="000000"/>
                </a:solidFill>
                <a:latin typeface="Calibri"/>
              </a:rPr>
              <a:t>During the trial of a new drug, 60 volunteers out of 200 were treated with the drug. Those who experienced relief of their symptoms and those who did not were recorded as in the table. Use a suitable test to see if there is any association between treatment with the drug and relief of symptoms. Use a 5% significance level.</a:t>
            </a:r>
          </a:p>
        </p:txBody>
      </p:sp>
      <p:sp>
        <p:nvSpPr>
          <p:cNvPr id="6" name="Rectangle 5"/>
          <p:cNvSpPr/>
          <p:nvPr/>
        </p:nvSpPr>
        <p:spPr>
          <a:xfrm>
            <a:off x="3800000" y="17410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
            </a:r>
          </a:p>
        </p:txBody>
      </p:sp>
      <p:sp>
        <p:nvSpPr>
          <p:cNvPr id="7" name="Rectangle 6"/>
          <p:cNvSpPr/>
          <p:nvPr/>
        </p:nvSpPr>
        <p:spPr>
          <a:xfrm>
            <a:off x="4800000" y="174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Relief</a:t>
            </a:r>
          </a:p>
        </p:txBody>
      </p:sp>
      <p:sp>
        <p:nvSpPr>
          <p:cNvPr id="8" name="Rectangle 7"/>
          <p:cNvSpPr/>
          <p:nvPr/>
        </p:nvSpPr>
        <p:spPr>
          <a:xfrm>
            <a:off x="5500000" y="174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No relief</a:t>
            </a:r>
          </a:p>
        </p:txBody>
      </p:sp>
      <p:sp>
        <p:nvSpPr>
          <p:cNvPr id="9" name="Rectangle 8"/>
          <p:cNvSpPr/>
          <p:nvPr/>
        </p:nvSpPr>
        <p:spPr>
          <a:xfrm>
            <a:off x="6200000" y="174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Totals</a:t>
            </a:r>
          </a:p>
        </p:txBody>
      </p:sp>
      <p:sp>
        <p:nvSpPr>
          <p:cNvPr id="10" name="Rectangle 9"/>
          <p:cNvSpPr/>
          <p:nvPr/>
        </p:nvSpPr>
        <p:spPr>
          <a:xfrm>
            <a:off x="3800000" y="19810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Treated</a:t>
            </a:r>
          </a:p>
        </p:txBody>
      </p:sp>
      <p:sp>
        <p:nvSpPr>
          <p:cNvPr id="11" name="Rectangle 10"/>
          <p:cNvSpPr/>
          <p:nvPr/>
        </p:nvSpPr>
        <p:spPr>
          <a:xfrm>
            <a:off x="4800000" y="198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12" name="Rectangle 11"/>
          <p:cNvSpPr/>
          <p:nvPr/>
        </p:nvSpPr>
        <p:spPr>
          <a:xfrm>
            <a:off x="5500000" y="198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50</a:t>
            </a:r>
          </a:p>
        </p:txBody>
      </p:sp>
      <p:sp>
        <p:nvSpPr>
          <p:cNvPr id="13" name="Rectangle 12"/>
          <p:cNvSpPr/>
          <p:nvPr/>
        </p:nvSpPr>
        <p:spPr>
          <a:xfrm>
            <a:off x="6200000" y="198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60</a:t>
            </a:r>
          </a:p>
        </p:txBody>
      </p:sp>
      <p:sp>
        <p:nvSpPr>
          <p:cNvPr id="14" name="Rectangle 13"/>
          <p:cNvSpPr/>
          <p:nvPr/>
        </p:nvSpPr>
        <p:spPr>
          <a:xfrm>
            <a:off x="3800000" y="22210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Not treated</a:t>
            </a:r>
          </a:p>
        </p:txBody>
      </p:sp>
      <p:sp>
        <p:nvSpPr>
          <p:cNvPr id="15" name="Rectangle 14"/>
          <p:cNvSpPr/>
          <p:nvPr/>
        </p:nvSpPr>
        <p:spPr>
          <a:xfrm>
            <a:off x="4800000" y="222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16" name="Rectangle 15"/>
          <p:cNvSpPr/>
          <p:nvPr/>
        </p:nvSpPr>
        <p:spPr>
          <a:xfrm>
            <a:off x="5500000" y="222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a:t>
            </a:r>
          </a:p>
        </p:txBody>
      </p:sp>
      <p:sp>
        <p:nvSpPr>
          <p:cNvPr id="17" name="Rectangle 16"/>
          <p:cNvSpPr/>
          <p:nvPr/>
        </p:nvSpPr>
        <p:spPr>
          <a:xfrm>
            <a:off x="6200000" y="222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140</a:t>
            </a:r>
          </a:p>
        </p:txBody>
      </p:sp>
      <p:sp>
        <p:nvSpPr>
          <p:cNvPr id="18" name="Rectangle 17"/>
          <p:cNvSpPr/>
          <p:nvPr/>
        </p:nvSpPr>
        <p:spPr>
          <a:xfrm>
            <a:off x="3800000" y="24610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Totals</a:t>
            </a:r>
          </a:p>
        </p:txBody>
      </p:sp>
      <p:sp>
        <p:nvSpPr>
          <p:cNvPr id="19" name="Rectangle 18"/>
          <p:cNvSpPr/>
          <p:nvPr/>
        </p:nvSpPr>
        <p:spPr>
          <a:xfrm>
            <a:off x="4800000" y="246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50</a:t>
            </a:r>
          </a:p>
        </p:txBody>
      </p:sp>
      <p:sp>
        <p:nvSpPr>
          <p:cNvPr id="20" name="Rectangle 19"/>
          <p:cNvSpPr/>
          <p:nvPr/>
        </p:nvSpPr>
        <p:spPr>
          <a:xfrm>
            <a:off x="5500000" y="246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150</a:t>
            </a:r>
          </a:p>
        </p:txBody>
      </p:sp>
      <p:sp>
        <p:nvSpPr>
          <p:cNvPr id="21" name="Rectangle 20"/>
          <p:cNvSpPr/>
          <p:nvPr/>
        </p:nvSpPr>
        <p:spPr>
          <a:xfrm>
            <a:off x="6200000" y="2461040"/>
            <a:ext cx="7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200</a:t>
            </a:r>
          </a:p>
        </p:txBody>
      </p:sp>
      <p:sp>
        <p:nvSpPr>
          <p:cNvPr id="22" name="TextBox 21"/>
          <p:cNvSpPr txBox="1"/>
          <p:nvPr/>
        </p:nvSpPr>
        <p:spPr>
          <a:xfrm>
            <a:off x="300000" y="1962000"/>
            <a:ext cx="3300000" cy="426720"/>
          </a:xfrm>
          <a:prstGeom prst="rect">
            <a:avLst/>
          </a:prstGeom>
          <a:noFill/>
        </p:spPr>
        <p:txBody>
          <a:bodyPr wrap="square" anchor="t" lIns="45720" rIns="45720">
            <a:spAutoFit/>
          </a:bodyPr>
          <a:lstStyle/>
          <a:p>
            <a:pPr algn="l"/>
            <a:r>
              <a:rPr sz="1100" b="0" i="0">
                <a:solidFill>
                  <a:srgbClr val="000000"/>
                </a:solidFill>
                <a:latin typeface="Calibri"/>
              </a:rPr>
              <a:t>H₀: Treatment and relief are independent (not associated).</a:t>
            </a:r>
          </a:p>
        </p:txBody>
      </p:sp>
      <p:sp>
        <p:nvSpPr>
          <p:cNvPr id="23" name="TextBox 22"/>
          <p:cNvSpPr txBox="1"/>
          <p:nvPr/>
        </p:nvSpPr>
        <p:spPr>
          <a:xfrm>
            <a:off x="300000" y="2348720"/>
            <a:ext cx="3300000" cy="426720"/>
          </a:xfrm>
          <a:prstGeom prst="rect">
            <a:avLst/>
          </a:prstGeom>
          <a:noFill/>
        </p:spPr>
        <p:txBody>
          <a:bodyPr wrap="square" anchor="t" lIns="45720" rIns="45720">
            <a:spAutoFit/>
          </a:bodyPr>
          <a:lstStyle/>
          <a:p>
            <a:pPr algn="l"/>
            <a:r>
              <a:rPr sz="1100" b="0" i="0">
                <a:solidFill>
                  <a:srgbClr val="000000"/>
                </a:solidFill>
                <a:latin typeface="Calibri"/>
              </a:rPr>
              <a:t>H₁: Treatment and relief are not independent (associated).</a:t>
            </a:r>
          </a:p>
        </p:txBody>
      </p:sp>
      <p:sp>
        <p:nvSpPr>
          <p:cNvPr id="24" name="Rectangle 23"/>
          <p:cNvSpPr/>
          <p:nvPr/>
        </p:nvSpPr>
        <p:spPr>
          <a:xfrm>
            <a:off x="3800000" y="28410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Expected</a:t>
            </a:r>
          </a:p>
        </p:txBody>
      </p:sp>
      <p:sp>
        <p:nvSpPr>
          <p:cNvPr id="25" name="Rectangle 24"/>
          <p:cNvSpPr/>
          <p:nvPr/>
        </p:nvSpPr>
        <p:spPr>
          <a:xfrm>
            <a:off x="4800000" y="2841040"/>
            <a:ext cx="14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Relief</a:t>
            </a:r>
          </a:p>
        </p:txBody>
      </p:sp>
      <p:sp>
        <p:nvSpPr>
          <p:cNvPr id="26" name="Rectangle 25"/>
          <p:cNvSpPr/>
          <p:nvPr/>
        </p:nvSpPr>
        <p:spPr>
          <a:xfrm>
            <a:off x="6200000" y="2841040"/>
            <a:ext cx="14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No relief</a:t>
            </a:r>
          </a:p>
        </p:txBody>
      </p:sp>
      <p:sp>
        <p:nvSpPr>
          <p:cNvPr id="27" name="Rectangle 26"/>
          <p:cNvSpPr/>
          <p:nvPr/>
        </p:nvSpPr>
        <p:spPr>
          <a:xfrm>
            <a:off x="3800000" y="3101040"/>
            <a:ext cx="100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FF0000"/>
                </a:solidFill>
                <a:latin typeface="Calibri"/>
              </a:rPr>
              <a:t>Treated</a:t>
            </a:r>
          </a:p>
        </p:txBody>
      </p:sp>
      <p:sp>
        <p:nvSpPr>
          <p:cNvPr id="28" name="Rectangle 27"/>
          <p:cNvSpPr/>
          <p:nvPr/>
        </p:nvSpPr>
        <p:spPr>
          <a:xfrm>
            <a:off x="4800000" y="3101040"/>
            <a:ext cx="140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60 × 50/200 = 15</a:t>
            </a:r>
          </a:p>
        </p:txBody>
      </p:sp>
      <p:sp>
        <p:nvSpPr>
          <p:cNvPr id="29" name="Rectangle 28"/>
          <p:cNvSpPr/>
          <p:nvPr/>
        </p:nvSpPr>
        <p:spPr>
          <a:xfrm>
            <a:off x="6200000" y="3101040"/>
            <a:ext cx="140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60 × 150/200 = 45</a:t>
            </a:r>
          </a:p>
        </p:txBody>
      </p:sp>
      <p:sp>
        <p:nvSpPr>
          <p:cNvPr id="30" name="Rectangle 29"/>
          <p:cNvSpPr/>
          <p:nvPr/>
        </p:nvSpPr>
        <p:spPr>
          <a:xfrm>
            <a:off x="3800000" y="3361040"/>
            <a:ext cx="100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FF0000"/>
                </a:solidFill>
                <a:latin typeface="Calibri"/>
              </a:rPr>
              <a:t>Not treated</a:t>
            </a:r>
          </a:p>
        </p:txBody>
      </p:sp>
      <p:sp>
        <p:nvSpPr>
          <p:cNvPr id="31" name="Rectangle 30"/>
          <p:cNvSpPr/>
          <p:nvPr/>
        </p:nvSpPr>
        <p:spPr>
          <a:xfrm>
            <a:off x="4800000" y="3361040"/>
            <a:ext cx="140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140 × 50/200 = 35</a:t>
            </a:r>
          </a:p>
        </p:txBody>
      </p:sp>
      <p:sp>
        <p:nvSpPr>
          <p:cNvPr id="32" name="Rectangle 31"/>
          <p:cNvSpPr/>
          <p:nvPr/>
        </p:nvSpPr>
        <p:spPr>
          <a:xfrm>
            <a:off x="6200000" y="3361040"/>
            <a:ext cx="1400000" cy="26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140 × 150/200 = 105</a:t>
            </a:r>
          </a:p>
        </p:txBody>
      </p:sp>
      <p:sp>
        <p:nvSpPr>
          <p:cNvPr id="33" name="TextBox 32"/>
          <p:cNvSpPr txBox="1"/>
          <p:nvPr/>
        </p:nvSpPr>
        <p:spPr>
          <a:xfrm>
            <a:off x="300000" y="2795440"/>
            <a:ext cx="3300000" cy="259080"/>
          </a:xfrm>
          <a:prstGeom prst="rect">
            <a:avLst/>
          </a:prstGeom>
          <a:noFill/>
        </p:spPr>
        <p:txBody>
          <a:bodyPr wrap="square" anchor="t" lIns="45720" rIns="45720">
            <a:spAutoFit/>
          </a:bodyPr>
          <a:lstStyle/>
          <a:p>
            <a:pPr algn="l"/>
            <a:r>
              <a:rPr sz="1100" b="0" i="0">
                <a:solidFill>
                  <a:srgbClr val="000000"/>
                </a:solidFill>
                <a:latin typeface="Calibri"/>
              </a:rPr>
              <a:t>ν = (2 − 1)(2 − 1) = 1</a:t>
            </a:r>
          </a:p>
        </p:txBody>
      </p:sp>
      <p:sp>
        <p:nvSpPr>
          <p:cNvPr id="34" name="TextBox 33"/>
          <p:cNvSpPr txBox="1"/>
          <p:nvPr/>
        </p:nvSpPr>
        <p:spPr>
          <a:xfrm>
            <a:off x="300000" y="3014520"/>
            <a:ext cx="3300000" cy="259080"/>
          </a:xfrm>
          <a:prstGeom prst="rect">
            <a:avLst/>
          </a:prstGeom>
          <a:noFill/>
        </p:spPr>
        <p:txBody>
          <a:bodyPr wrap="square" anchor="t" lIns="45720" rIns="45720">
            <a:spAutoFit/>
          </a:bodyPr>
          <a:lstStyle/>
          <a:p>
            <a:pPr algn="l"/>
            <a:r>
              <a:rPr sz="1100" b="0" i="0">
                <a:solidFill>
                  <a:srgbClr val="000000"/>
                </a:solidFill>
                <a:latin typeface="Calibri"/>
              </a:rPr>
              <a:t>Critical value: χ²₁(5%) = 3.841</a:t>
            </a:r>
          </a:p>
        </p:txBody>
      </p:sp>
      <p:sp>
        <p:nvSpPr>
          <p:cNvPr id="35" name="Rectangle 34"/>
          <p:cNvSpPr/>
          <p:nvPr/>
        </p:nvSpPr>
        <p:spPr>
          <a:xfrm>
            <a:off x="3800000" y="374104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Oᵢ</a:t>
            </a:r>
          </a:p>
        </p:txBody>
      </p:sp>
      <p:sp>
        <p:nvSpPr>
          <p:cNvPr id="36" name="Rectangle 35"/>
          <p:cNvSpPr/>
          <p:nvPr/>
        </p:nvSpPr>
        <p:spPr>
          <a:xfrm>
            <a:off x="4600000" y="374104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Eᵢ</a:t>
            </a:r>
          </a:p>
        </p:txBody>
      </p:sp>
      <p:sp>
        <p:nvSpPr>
          <p:cNvPr id="37" name="Rectangle 36"/>
          <p:cNvSpPr/>
          <p:nvPr/>
        </p:nvSpPr>
        <p:spPr>
          <a:xfrm>
            <a:off x="5400000" y="3741040"/>
            <a:ext cx="8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 − E)²/E</a:t>
            </a:r>
          </a:p>
        </p:txBody>
      </p:sp>
      <p:sp>
        <p:nvSpPr>
          <p:cNvPr id="38" name="Rectangle 37"/>
          <p:cNvSpPr/>
          <p:nvPr/>
        </p:nvSpPr>
        <p:spPr>
          <a:xfrm>
            <a:off x="3800000" y="396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10</a:t>
            </a:r>
          </a:p>
        </p:txBody>
      </p:sp>
      <p:sp>
        <p:nvSpPr>
          <p:cNvPr id="39" name="Rectangle 38"/>
          <p:cNvSpPr/>
          <p:nvPr/>
        </p:nvSpPr>
        <p:spPr>
          <a:xfrm>
            <a:off x="4600000" y="396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15</a:t>
            </a:r>
          </a:p>
        </p:txBody>
      </p:sp>
      <p:sp>
        <p:nvSpPr>
          <p:cNvPr id="40" name="Rectangle 39"/>
          <p:cNvSpPr/>
          <p:nvPr/>
        </p:nvSpPr>
        <p:spPr>
          <a:xfrm>
            <a:off x="5400000" y="396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1.6667</a:t>
            </a:r>
          </a:p>
        </p:txBody>
      </p:sp>
      <p:sp>
        <p:nvSpPr>
          <p:cNvPr id="41" name="Rectangle 40"/>
          <p:cNvSpPr/>
          <p:nvPr/>
        </p:nvSpPr>
        <p:spPr>
          <a:xfrm>
            <a:off x="3800000" y="418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50</a:t>
            </a:r>
          </a:p>
        </p:txBody>
      </p:sp>
      <p:sp>
        <p:nvSpPr>
          <p:cNvPr id="42" name="Rectangle 41"/>
          <p:cNvSpPr/>
          <p:nvPr/>
        </p:nvSpPr>
        <p:spPr>
          <a:xfrm>
            <a:off x="4600000" y="418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45</a:t>
            </a:r>
          </a:p>
        </p:txBody>
      </p:sp>
      <p:sp>
        <p:nvSpPr>
          <p:cNvPr id="43" name="Rectangle 42"/>
          <p:cNvSpPr/>
          <p:nvPr/>
        </p:nvSpPr>
        <p:spPr>
          <a:xfrm>
            <a:off x="5400000" y="418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0.5556</a:t>
            </a:r>
          </a:p>
        </p:txBody>
      </p:sp>
      <p:sp>
        <p:nvSpPr>
          <p:cNvPr id="44" name="Rectangle 43"/>
          <p:cNvSpPr/>
          <p:nvPr/>
        </p:nvSpPr>
        <p:spPr>
          <a:xfrm>
            <a:off x="3800000" y="440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40</a:t>
            </a:r>
          </a:p>
        </p:txBody>
      </p:sp>
      <p:sp>
        <p:nvSpPr>
          <p:cNvPr id="45" name="Rectangle 44"/>
          <p:cNvSpPr/>
          <p:nvPr/>
        </p:nvSpPr>
        <p:spPr>
          <a:xfrm>
            <a:off x="4600000" y="440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35</a:t>
            </a:r>
          </a:p>
        </p:txBody>
      </p:sp>
      <p:sp>
        <p:nvSpPr>
          <p:cNvPr id="46" name="Rectangle 45"/>
          <p:cNvSpPr/>
          <p:nvPr/>
        </p:nvSpPr>
        <p:spPr>
          <a:xfrm>
            <a:off x="5400000" y="440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0.7143</a:t>
            </a:r>
          </a:p>
        </p:txBody>
      </p:sp>
      <p:sp>
        <p:nvSpPr>
          <p:cNvPr id="47" name="Rectangle 46"/>
          <p:cNvSpPr/>
          <p:nvPr/>
        </p:nvSpPr>
        <p:spPr>
          <a:xfrm>
            <a:off x="3800000" y="462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100</a:t>
            </a:r>
          </a:p>
        </p:txBody>
      </p:sp>
      <p:sp>
        <p:nvSpPr>
          <p:cNvPr id="48" name="Rectangle 47"/>
          <p:cNvSpPr/>
          <p:nvPr/>
        </p:nvSpPr>
        <p:spPr>
          <a:xfrm>
            <a:off x="4600000" y="462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105</a:t>
            </a:r>
          </a:p>
        </p:txBody>
      </p:sp>
      <p:sp>
        <p:nvSpPr>
          <p:cNvPr id="49" name="Rectangle 48"/>
          <p:cNvSpPr/>
          <p:nvPr/>
        </p:nvSpPr>
        <p:spPr>
          <a:xfrm>
            <a:off x="5400000" y="462104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0.2381</a:t>
            </a:r>
          </a:p>
        </p:txBody>
      </p:sp>
      <p:sp>
        <p:nvSpPr>
          <p:cNvPr id="50" name="TextBox 49"/>
          <p:cNvSpPr txBox="1"/>
          <p:nvPr/>
        </p:nvSpPr>
        <p:spPr>
          <a:xfrm>
            <a:off x="6350000" y="3741040"/>
            <a:ext cx="2550000" cy="1200000"/>
          </a:xfrm>
          <a:prstGeom prst="rect">
            <a:avLst/>
          </a:prstGeom>
          <a:noFill/>
        </p:spPr>
        <p:txBody>
          <a:bodyPr wrap="square" anchor="t" lIns="45720" rIns="45720">
            <a:spAutoFit/>
          </a:bodyPr>
          <a:lstStyle/>
          <a:p>
            <a:pPr algn="l"/>
            <a:r>
              <a:rPr sz="1100" b="0" i="0">
                <a:solidFill>
                  <a:srgbClr val="000000"/>
                </a:solidFill>
                <a:latin typeface="Calibri"/>
              </a:rPr>
              <a:t>Σ(Oᵢ − Eᵢ)²/Eᵢ = 3.1747</a:t>
            </a:r>
          </a:p>
          <a:p>
            <a:pPr algn="l"/>
            <a:r>
              <a:rPr sz="1100" b="0" i="0">
                <a:solidFill>
                  <a:srgbClr val="000000"/>
                </a:solidFill>
                <a:latin typeface="Calibri"/>
              </a:rPr>
              <a:t/>
            </a:r>
          </a:p>
          <a:p>
            <a:pPr algn="l"/>
            <a:r>
              <a:rPr sz="1100" b="0" i="0">
                <a:solidFill>
                  <a:srgbClr val="000000"/>
                </a:solidFill>
                <a:latin typeface="Calibri"/>
              </a:rPr>
              <a:t>3.1747 &lt; 3.841, so do not reject H₀.</a:t>
            </a:r>
          </a:p>
        </p:txBody>
      </p:sp>
      <p:sp>
        <p:nvSpPr>
          <p:cNvPr id="51" name="TextBox 50"/>
          <p:cNvSpPr txBox="1"/>
          <p:nvPr/>
        </p:nvSpPr>
        <p:spPr>
          <a:xfrm>
            <a:off x="3800000" y="4941040"/>
            <a:ext cx="5100000" cy="500000"/>
          </a:xfrm>
          <a:prstGeom prst="rect">
            <a:avLst/>
          </a:prstGeom>
          <a:noFill/>
        </p:spPr>
        <p:txBody>
          <a:bodyPr wrap="square" anchor="t" lIns="45720" rIns="45720">
            <a:spAutoFit/>
          </a:bodyPr>
          <a:lstStyle/>
          <a:p>
            <a:pPr algn="l"/>
            <a:r>
              <a:rPr sz="1200" b="0" i="0">
                <a:solidFill>
                  <a:srgbClr val="FF0000"/>
                </a:solidFill>
                <a:latin typeface="Calibri"/>
              </a:rPr>
              <a:t>There is no reason to believe there is an association between treatment and relief.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