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9718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Chi-Squared Tests</a:t>
            </a:r>
          </a:p>
        </p:txBody>
      </p:sp>
      <p:sp>
        <p:nvSpPr>
          <p:cNvPr id="3" name="TextBox 2"/>
          <p:cNvSpPr txBox="1"/>
          <p:nvPr/>
        </p:nvSpPr>
        <p:spPr>
          <a:xfrm>
            <a:off x="2310286" y="4159641"/>
            <a:ext cx="4720652" cy="600000"/>
          </a:xfrm>
          <a:prstGeom prst="rect">
            <a:avLst/>
          </a:prstGeom>
          <a:noFill/>
        </p:spPr>
        <p:txBody>
          <a:bodyPr wrap="square" anchor="t" lIns="45720" rIns="45720">
            <a:spAutoFit/>
          </a:bodyPr>
          <a:lstStyle/>
          <a:p>
            <a:pPr algn="ctr"/>
            <a:r>
              <a:rPr sz="1400" b="0" i="0">
                <a:solidFill>
                  <a:srgbClr val="000000"/>
                </a:solidFill>
                <a:latin typeface="Calibri"/>
              </a:rPr>
              <a:t>Further Statistics 1 Chapter 6</a:t>
            </a:r>
          </a:p>
          <a:p>
            <a:pPr algn="ctr"/>
            <a:r>
              <a:rPr sz="1400" b="0" i="0">
                <a:solidFill>
                  <a:srgbClr val="000000"/>
                </a:solidFill>
                <a:latin typeface="Calibri"/>
              </a:rPr>
              <a:t>Westie's Workshop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3124200"/>
            <a:ext cx="8229600" cy="900000"/>
          </a:xfrm>
          <a:prstGeom prst="rect">
            <a:avLst/>
          </a:prstGeom>
          <a:noFill/>
        </p:spPr>
        <p:txBody>
          <a:bodyPr wrap="square" anchor="t" lIns="45720" rIns="45720">
            <a:spAutoFit/>
          </a:bodyPr>
          <a:lstStyle/>
          <a:p>
            <a:pPr algn="ctr"/>
            <a:r>
              <a:rPr sz="4400" b="1" i="0">
                <a:ln w="12700">
                  <a:solidFill>
                    <a:srgbClr val="000000"/>
                  </a:solidFill>
                </a:ln>
                <a:solidFill>
                  <a:srgbClr val="800000"/>
                </a:solidFill>
                <a:latin typeface="Calibri"/>
              </a:rPr>
              <a:t>Teachings for Exercise 6C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000" b="0" i="0">
                <a:solidFill>
                  <a:srgbClr val="000000"/>
                </a:solidFill>
                <a:latin typeface="Calibri"/>
              </a:rPr>
              <a:t>Testing a Hypothesis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6C</a:t>
            </a:r>
          </a:p>
        </p:txBody>
      </p:sp>
      <p:sp>
        <p:nvSpPr>
          <p:cNvPr id="4" name="TextBox 3"/>
          <p:cNvSpPr txBox="1"/>
          <p:nvPr/>
        </p:nvSpPr>
        <p:spPr>
          <a:xfrm>
            <a:off x="300000" y="1050000"/>
            <a:ext cx="3300000" cy="1600200"/>
          </a:xfrm>
          <a:prstGeom prst="rect">
            <a:avLst/>
          </a:prstGeom>
          <a:noFill/>
        </p:spPr>
        <p:txBody>
          <a:bodyPr wrap="square" anchor="t" lIns="45720" rIns="45720">
            <a:spAutoFit/>
          </a:bodyPr>
          <a:lstStyle/>
          <a:p>
            <a:pPr algn="ctr"/>
            <a:r>
              <a:rPr sz="1100" b="1" i="0">
                <a:solidFill>
                  <a:srgbClr val="000000"/>
                </a:solidFill>
                <a:latin typeface="Calibri"/>
              </a:rPr>
              <a:t>If X² exceeds the critical value χ²ν(α), it is unlikely that H₀ is correct, so reject it in favour of H₁</a:t>
            </a:r>
          </a:p>
          <a:p>
            <a:pPr algn="ctr"/>
            <a:r>
              <a:rPr sz="1100" b="0" i="0">
                <a:solidFill>
                  <a:srgbClr val="000000"/>
                </a:solidFill>
                <a:latin typeface="Calibri"/>
              </a:rPr>
              <a:t/>
            </a:r>
          </a:p>
          <a:p>
            <a:pPr algn="ctr"/>
            <a:r>
              <a:rPr sz="1100" b="0" i="0">
                <a:solidFill>
                  <a:srgbClr val="000000"/>
                </a:solidFill>
                <a:latin typeface="Calibri"/>
              </a:rPr>
              <a:t>α is the significance level</a:t>
            </a:r>
          </a:p>
          <a:p>
            <a:pPr algn="ctr"/>
            <a:r>
              <a:rPr sz="1100" b="0" i="0">
                <a:solidFill>
                  <a:srgbClr val="000000"/>
                </a:solidFill>
                <a:latin typeface="Calibri"/>
              </a:rPr>
              <a:t/>
            </a:r>
          </a:p>
          <a:p>
            <a:pPr algn="ctr"/>
            <a:r>
              <a:rPr sz="1100" b="0" i="0">
                <a:solidFill>
                  <a:srgbClr val="000000"/>
                </a:solidFill>
                <a:latin typeface="Calibri"/>
              </a:rPr>
              <a:t>A goodness-of-fit test is always one-tailed: the critical region is the values greater than the critical value</a:t>
            </a:r>
          </a:p>
        </p:txBody>
      </p:sp>
      <p:sp>
        <p:nvSpPr>
          <p:cNvPr id="5" name="TextBox 4"/>
          <p:cNvSpPr txBox="1"/>
          <p:nvPr/>
        </p:nvSpPr>
        <p:spPr>
          <a:xfrm>
            <a:off x="3800000" y="1050000"/>
            <a:ext cx="5100000" cy="426720"/>
          </a:xfrm>
          <a:prstGeom prst="rect">
            <a:avLst/>
          </a:prstGeom>
          <a:noFill/>
        </p:spPr>
        <p:txBody>
          <a:bodyPr wrap="square" anchor="t" lIns="45720" rIns="45720">
            <a:spAutoFit/>
          </a:bodyPr>
          <a:lstStyle/>
          <a:p>
            <a:pPr algn="l"/>
            <a:r>
              <a:rPr sz="1100" b="0" i="0">
                <a:solidFill>
                  <a:srgbClr val="000000"/>
                </a:solidFill>
                <a:latin typeface="Calibri"/>
              </a:rPr>
              <a:t>In an experiment where a dice is rolled 120 times, the frequency distribution is to be compared to a discrete uniform distribution as shown:</a:t>
            </a:r>
          </a:p>
        </p:txBody>
      </p:sp>
      <p:sp>
        <p:nvSpPr>
          <p:cNvPr id="6" name="Rectangle 5"/>
          <p:cNvSpPr/>
          <p:nvPr/>
        </p:nvSpPr>
        <p:spPr>
          <a:xfrm>
            <a:off x="3800000" y="1466720"/>
            <a:ext cx="14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Number on dice, n</a:t>
            </a:r>
          </a:p>
        </p:txBody>
      </p:sp>
      <p:sp>
        <p:nvSpPr>
          <p:cNvPr id="7" name="Rectangle 6"/>
          <p:cNvSpPr/>
          <p:nvPr/>
        </p:nvSpPr>
        <p:spPr>
          <a:xfrm>
            <a:off x="5250000" y="146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1</a:t>
            </a:r>
          </a:p>
        </p:txBody>
      </p:sp>
      <p:sp>
        <p:nvSpPr>
          <p:cNvPr id="8" name="Rectangle 7"/>
          <p:cNvSpPr/>
          <p:nvPr/>
        </p:nvSpPr>
        <p:spPr>
          <a:xfrm>
            <a:off x="5705000" y="146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2</a:t>
            </a:r>
          </a:p>
        </p:txBody>
      </p:sp>
      <p:sp>
        <p:nvSpPr>
          <p:cNvPr id="9" name="Rectangle 8"/>
          <p:cNvSpPr/>
          <p:nvPr/>
        </p:nvSpPr>
        <p:spPr>
          <a:xfrm>
            <a:off x="6160000" y="146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3</a:t>
            </a:r>
          </a:p>
        </p:txBody>
      </p:sp>
      <p:sp>
        <p:nvSpPr>
          <p:cNvPr id="10" name="Rectangle 9"/>
          <p:cNvSpPr/>
          <p:nvPr/>
        </p:nvSpPr>
        <p:spPr>
          <a:xfrm>
            <a:off x="6615000" y="146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4</a:t>
            </a:r>
          </a:p>
        </p:txBody>
      </p:sp>
      <p:sp>
        <p:nvSpPr>
          <p:cNvPr id="11" name="Rectangle 10"/>
          <p:cNvSpPr/>
          <p:nvPr/>
        </p:nvSpPr>
        <p:spPr>
          <a:xfrm>
            <a:off x="7070000" y="146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5</a:t>
            </a:r>
          </a:p>
        </p:txBody>
      </p:sp>
      <p:sp>
        <p:nvSpPr>
          <p:cNvPr id="12" name="Rectangle 11"/>
          <p:cNvSpPr/>
          <p:nvPr/>
        </p:nvSpPr>
        <p:spPr>
          <a:xfrm>
            <a:off x="7525000" y="146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6</a:t>
            </a:r>
          </a:p>
        </p:txBody>
      </p:sp>
      <p:sp>
        <p:nvSpPr>
          <p:cNvPr id="13" name="Rectangle 12"/>
          <p:cNvSpPr/>
          <p:nvPr/>
        </p:nvSpPr>
        <p:spPr>
          <a:xfrm>
            <a:off x="7980000" y="146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Total</a:t>
            </a:r>
          </a:p>
        </p:txBody>
      </p:sp>
      <p:sp>
        <p:nvSpPr>
          <p:cNvPr id="14" name="Rectangle 13"/>
          <p:cNvSpPr/>
          <p:nvPr/>
        </p:nvSpPr>
        <p:spPr>
          <a:xfrm>
            <a:off x="3800000" y="1706720"/>
            <a:ext cx="14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Observed, Oᵢ</a:t>
            </a:r>
          </a:p>
        </p:txBody>
      </p:sp>
      <p:sp>
        <p:nvSpPr>
          <p:cNvPr id="15" name="Rectangle 14"/>
          <p:cNvSpPr/>
          <p:nvPr/>
        </p:nvSpPr>
        <p:spPr>
          <a:xfrm>
            <a:off x="5250000" y="170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23</a:t>
            </a:r>
          </a:p>
        </p:txBody>
      </p:sp>
      <p:sp>
        <p:nvSpPr>
          <p:cNvPr id="16" name="Rectangle 15"/>
          <p:cNvSpPr/>
          <p:nvPr/>
        </p:nvSpPr>
        <p:spPr>
          <a:xfrm>
            <a:off x="5705000" y="170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15</a:t>
            </a:r>
          </a:p>
        </p:txBody>
      </p:sp>
      <p:sp>
        <p:nvSpPr>
          <p:cNvPr id="17" name="Rectangle 16"/>
          <p:cNvSpPr/>
          <p:nvPr/>
        </p:nvSpPr>
        <p:spPr>
          <a:xfrm>
            <a:off x="6160000" y="170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25</a:t>
            </a:r>
          </a:p>
        </p:txBody>
      </p:sp>
      <p:sp>
        <p:nvSpPr>
          <p:cNvPr id="18" name="Rectangle 17"/>
          <p:cNvSpPr/>
          <p:nvPr/>
        </p:nvSpPr>
        <p:spPr>
          <a:xfrm>
            <a:off x="6615000" y="170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a:t>
            </a:r>
          </a:p>
        </p:txBody>
      </p:sp>
      <p:sp>
        <p:nvSpPr>
          <p:cNvPr id="19" name="Rectangle 18"/>
          <p:cNvSpPr/>
          <p:nvPr/>
        </p:nvSpPr>
        <p:spPr>
          <a:xfrm>
            <a:off x="7070000" y="170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21</a:t>
            </a:r>
          </a:p>
        </p:txBody>
      </p:sp>
      <p:sp>
        <p:nvSpPr>
          <p:cNvPr id="20" name="Rectangle 19"/>
          <p:cNvSpPr/>
          <p:nvPr/>
        </p:nvSpPr>
        <p:spPr>
          <a:xfrm>
            <a:off x="7525000" y="170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a:t>
            </a:r>
          </a:p>
        </p:txBody>
      </p:sp>
      <p:sp>
        <p:nvSpPr>
          <p:cNvPr id="21" name="Rectangle 20"/>
          <p:cNvSpPr/>
          <p:nvPr/>
        </p:nvSpPr>
        <p:spPr>
          <a:xfrm>
            <a:off x="7980000" y="170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120</a:t>
            </a:r>
          </a:p>
        </p:txBody>
      </p:sp>
      <p:sp>
        <p:nvSpPr>
          <p:cNvPr id="22" name="Rectangle 21"/>
          <p:cNvSpPr/>
          <p:nvPr/>
        </p:nvSpPr>
        <p:spPr>
          <a:xfrm>
            <a:off x="3800000" y="1946720"/>
            <a:ext cx="14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Expected, Eᵢ</a:t>
            </a:r>
          </a:p>
        </p:txBody>
      </p:sp>
      <p:sp>
        <p:nvSpPr>
          <p:cNvPr id="23" name="Rectangle 22"/>
          <p:cNvSpPr/>
          <p:nvPr/>
        </p:nvSpPr>
        <p:spPr>
          <a:xfrm>
            <a:off x="5250000" y="194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24" name="Rectangle 23"/>
          <p:cNvSpPr/>
          <p:nvPr/>
        </p:nvSpPr>
        <p:spPr>
          <a:xfrm>
            <a:off x="5705000" y="194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25" name="Rectangle 24"/>
          <p:cNvSpPr/>
          <p:nvPr/>
        </p:nvSpPr>
        <p:spPr>
          <a:xfrm>
            <a:off x="6160000" y="194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26" name="Rectangle 25"/>
          <p:cNvSpPr/>
          <p:nvPr/>
        </p:nvSpPr>
        <p:spPr>
          <a:xfrm>
            <a:off x="6615000" y="194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27" name="Rectangle 26"/>
          <p:cNvSpPr/>
          <p:nvPr/>
        </p:nvSpPr>
        <p:spPr>
          <a:xfrm>
            <a:off x="7070000" y="194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28" name="Rectangle 27"/>
          <p:cNvSpPr/>
          <p:nvPr/>
        </p:nvSpPr>
        <p:spPr>
          <a:xfrm>
            <a:off x="7525000" y="194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29" name="Rectangle 28"/>
          <p:cNvSpPr/>
          <p:nvPr/>
        </p:nvSpPr>
        <p:spPr>
          <a:xfrm>
            <a:off x="7980000" y="194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120</a:t>
            </a:r>
          </a:p>
        </p:txBody>
      </p:sp>
      <p:sp>
        <p:nvSpPr>
          <p:cNvPr id="30" name="TextBox 29"/>
          <p:cNvSpPr txBox="1"/>
          <p:nvPr/>
        </p:nvSpPr>
        <p:spPr>
          <a:xfrm>
            <a:off x="3800000" y="2766720"/>
            <a:ext cx="5100000" cy="426720"/>
          </a:xfrm>
          <a:prstGeom prst="rect">
            <a:avLst/>
          </a:prstGeom>
          <a:noFill/>
        </p:spPr>
        <p:txBody>
          <a:bodyPr wrap="square" anchor="t" lIns="45720" rIns="45720">
            <a:spAutoFit/>
          </a:bodyPr>
          <a:lstStyle/>
          <a:p>
            <a:pPr algn="l"/>
            <a:r>
              <a:rPr sz="1100" b="0" i="0">
                <a:solidFill>
                  <a:srgbClr val="000000"/>
                </a:solidFill>
                <a:latin typeface="Calibri"/>
              </a:rPr>
              <a:t>Test, at the 5% significance level, whether or not the observed frequencies could be modelled by a discrete uniform distribution.</a:t>
            </a:r>
          </a:p>
        </p:txBody>
      </p:sp>
      <p:sp>
        <p:nvSpPr>
          <p:cNvPr id="31" name="TextBox 30"/>
          <p:cNvSpPr txBox="1"/>
          <p:nvPr/>
        </p:nvSpPr>
        <p:spPr>
          <a:xfrm>
            <a:off x="300000" y="2750200"/>
            <a:ext cx="3300000" cy="594360"/>
          </a:xfrm>
          <a:prstGeom prst="rect">
            <a:avLst/>
          </a:prstGeom>
          <a:noFill/>
        </p:spPr>
        <p:txBody>
          <a:bodyPr wrap="square" anchor="t" lIns="45720" rIns="45720">
            <a:spAutoFit/>
          </a:bodyPr>
          <a:lstStyle/>
          <a:p>
            <a:pPr algn="l"/>
            <a:r>
              <a:rPr sz="1100" b="0" i="0">
                <a:solidFill>
                  <a:srgbClr val="000000"/>
                </a:solidFill>
                <a:latin typeface="Calibri"/>
              </a:rPr>
              <a:t>H₀: The observed distribution can be modelled by a discrete uniform distribution. (The dice is not biased.)</a:t>
            </a:r>
          </a:p>
        </p:txBody>
      </p:sp>
      <p:sp>
        <p:nvSpPr>
          <p:cNvPr id="32" name="TextBox 31"/>
          <p:cNvSpPr txBox="1"/>
          <p:nvPr/>
        </p:nvSpPr>
        <p:spPr>
          <a:xfrm>
            <a:off x="300000" y="3304560"/>
            <a:ext cx="3300000" cy="594360"/>
          </a:xfrm>
          <a:prstGeom prst="rect">
            <a:avLst/>
          </a:prstGeom>
          <a:noFill/>
        </p:spPr>
        <p:txBody>
          <a:bodyPr wrap="square" anchor="t" lIns="45720" rIns="45720">
            <a:spAutoFit/>
          </a:bodyPr>
          <a:lstStyle/>
          <a:p>
            <a:pPr algn="l"/>
            <a:r>
              <a:rPr sz="1100" b="0" i="0">
                <a:solidFill>
                  <a:srgbClr val="000000"/>
                </a:solidFill>
                <a:latin typeface="Calibri"/>
              </a:rPr>
              <a:t>H₁: The observed distribution cannot be modelled by a discrete uniform distribution. (The dice is biased.)</a:t>
            </a:r>
          </a:p>
        </p:txBody>
      </p:sp>
      <p:sp>
        <p:nvSpPr>
          <p:cNvPr id="33" name="TextBox 32"/>
          <p:cNvSpPr txBox="1"/>
          <p:nvPr/>
        </p:nvSpPr>
        <p:spPr>
          <a:xfrm>
            <a:off x="300000" y="3918920"/>
            <a:ext cx="3300000" cy="259080"/>
          </a:xfrm>
          <a:prstGeom prst="rect">
            <a:avLst/>
          </a:prstGeom>
          <a:noFill/>
        </p:spPr>
        <p:txBody>
          <a:bodyPr wrap="square" anchor="t" lIns="45720" rIns="45720">
            <a:spAutoFit/>
          </a:bodyPr>
          <a:lstStyle/>
          <a:p>
            <a:pPr algn="l"/>
            <a:r>
              <a:rPr sz="1100" b="0" i="0">
                <a:solidFill>
                  <a:srgbClr val="000000"/>
                </a:solidFill>
                <a:latin typeface="Calibri"/>
              </a:rPr>
              <a:t>Degrees of freedom: ν = 6 − 1 = 5</a:t>
            </a:r>
          </a:p>
        </p:txBody>
      </p:sp>
      <p:sp>
        <p:nvSpPr>
          <p:cNvPr id="34" name="TextBox 33"/>
          <p:cNvSpPr txBox="1"/>
          <p:nvPr/>
        </p:nvSpPr>
        <p:spPr>
          <a:xfrm>
            <a:off x="300000" y="4138000"/>
            <a:ext cx="3300000" cy="259080"/>
          </a:xfrm>
          <a:prstGeom prst="rect">
            <a:avLst/>
          </a:prstGeom>
          <a:noFill/>
        </p:spPr>
        <p:txBody>
          <a:bodyPr wrap="square" anchor="t" lIns="45720" rIns="45720">
            <a:spAutoFit/>
          </a:bodyPr>
          <a:lstStyle/>
          <a:p>
            <a:pPr algn="l"/>
            <a:r>
              <a:rPr sz="1100" b="0" i="0">
                <a:solidFill>
                  <a:srgbClr val="000000"/>
                </a:solidFill>
                <a:latin typeface="Calibri"/>
              </a:rPr>
              <a:t>Critical value: χ²₅(5%) = 11.070</a:t>
            </a:r>
          </a:p>
        </p:txBody>
      </p:sp>
      <p:sp>
        <p:nvSpPr>
          <p:cNvPr id="35" name="Rectangle 34"/>
          <p:cNvSpPr/>
          <p:nvPr/>
        </p:nvSpPr>
        <p:spPr>
          <a:xfrm>
            <a:off x="3800000" y="2186720"/>
            <a:ext cx="14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FF0000"/>
                </a:solidFill>
                <a:latin typeface="Calibri"/>
              </a:rPr>
              <a:t>(O − E)²/E</a:t>
            </a:r>
          </a:p>
        </p:txBody>
      </p:sp>
      <p:sp>
        <p:nvSpPr>
          <p:cNvPr id="36" name="Rectangle 35"/>
          <p:cNvSpPr/>
          <p:nvPr/>
        </p:nvSpPr>
        <p:spPr>
          <a:xfrm>
            <a:off x="5250000" y="218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0.45</a:t>
            </a:r>
          </a:p>
        </p:txBody>
      </p:sp>
      <p:sp>
        <p:nvSpPr>
          <p:cNvPr id="37" name="Rectangle 36"/>
          <p:cNvSpPr/>
          <p:nvPr/>
        </p:nvSpPr>
        <p:spPr>
          <a:xfrm>
            <a:off x="5705000" y="218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1.25</a:t>
            </a:r>
          </a:p>
        </p:txBody>
      </p:sp>
      <p:sp>
        <p:nvSpPr>
          <p:cNvPr id="38" name="Rectangle 37"/>
          <p:cNvSpPr/>
          <p:nvPr/>
        </p:nvSpPr>
        <p:spPr>
          <a:xfrm>
            <a:off x="6160000" y="218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1.25</a:t>
            </a:r>
          </a:p>
        </p:txBody>
      </p:sp>
      <p:sp>
        <p:nvSpPr>
          <p:cNvPr id="39" name="Rectangle 38"/>
          <p:cNvSpPr/>
          <p:nvPr/>
        </p:nvSpPr>
        <p:spPr>
          <a:xfrm>
            <a:off x="6615000" y="218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0.2</a:t>
            </a:r>
          </a:p>
        </p:txBody>
      </p:sp>
      <p:sp>
        <p:nvSpPr>
          <p:cNvPr id="40" name="Rectangle 39"/>
          <p:cNvSpPr/>
          <p:nvPr/>
        </p:nvSpPr>
        <p:spPr>
          <a:xfrm>
            <a:off x="7070000" y="218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0.05</a:t>
            </a:r>
          </a:p>
        </p:txBody>
      </p:sp>
      <p:sp>
        <p:nvSpPr>
          <p:cNvPr id="41" name="Rectangle 40"/>
          <p:cNvSpPr/>
          <p:nvPr/>
        </p:nvSpPr>
        <p:spPr>
          <a:xfrm>
            <a:off x="7525000" y="218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0.2</a:t>
            </a:r>
          </a:p>
        </p:txBody>
      </p:sp>
      <p:sp>
        <p:nvSpPr>
          <p:cNvPr id="42" name="Rectangle 41"/>
          <p:cNvSpPr/>
          <p:nvPr/>
        </p:nvSpPr>
        <p:spPr>
          <a:xfrm>
            <a:off x="7980000" y="218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3.4</a:t>
            </a:r>
          </a:p>
        </p:txBody>
      </p:sp>
      <p:sp>
        <p:nvSpPr>
          <p:cNvPr id="43" name="Rectangle 42"/>
          <p:cNvSpPr/>
          <p:nvPr/>
        </p:nvSpPr>
        <p:spPr>
          <a:xfrm>
            <a:off x="3800000" y="2426720"/>
            <a:ext cx="145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FF0000"/>
                </a:solidFill>
                <a:latin typeface="Calibri"/>
              </a:rPr>
              <a:t>O²/E</a:t>
            </a:r>
          </a:p>
        </p:txBody>
      </p:sp>
      <p:sp>
        <p:nvSpPr>
          <p:cNvPr id="44" name="Rectangle 43"/>
          <p:cNvSpPr/>
          <p:nvPr/>
        </p:nvSpPr>
        <p:spPr>
          <a:xfrm>
            <a:off x="5250000" y="242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26.45</a:t>
            </a:r>
          </a:p>
        </p:txBody>
      </p:sp>
      <p:sp>
        <p:nvSpPr>
          <p:cNvPr id="45" name="Rectangle 44"/>
          <p:cNvSpPr/>
          <p:nvPr/>
        </p:nvSpPr>
        <p:spPr>
          <a:xfrm>
            <a:off x="5705000" y="242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11.25</a:t>
            </a:r>
          </a:p>
        </p:txBody>
      </p:sp>
      <p:sp>
        <p:nvSpPr>
          <p:cNvPr id="46" name="Rectangle 45"/>
          <p:cNvSpPr/>
          <p:nvPr/>
        </p:nvSpPr>
        <p:spPr>
          <a:xfrm>
            <a:off x="6160000" y="242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31.25</a:t>
            </a:r>
          </a:p>
        </p:txBody>
      </p:sp>
      <p:sp>
        <p:nvSpPr>
          <p:cNvPr id="47" name="Rectangle 46"/>
          <p:cNvSpPr/>
          <p:nvPr/>
        </p:nvSpPr>
        <p:spPr>
          <a:xfrm>
            <a:off x="6615000" y="242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16.2</a:t>
            </a:r>
          </a:p>
        </p:txBody>
      </p:sp>
      <p:sp>
        <p:nvSpPr>
          <p:cNvPr id="48" name="Rectangle 47"/>
          <p:cNvSpPr/>
          <p:nvPr/>
        </p:nvSpPr>
        <p:spPr>
          <a:xfrm>
            <a:off x="7070000" y="242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22.05</a:t>
            </a:r>
          </a:p>
        </p:txBody>
      </p:sp>
      <p:sp>
        <p:nvSpPr>
          <p:cNvPr id="49" name="Rectangle 48"/>
          <p:cNvSpPr/>
          <p:nvPr/>
        </p:nvSpPr>
        <p:spPr>
          <a:xfrm>
            <a:off x="7525000" y="242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16.2</a:t>
            </a:r>
          </a:p>
        </p:txBody>
      </p:sp>
      <p:sp>
        <p:nvSpPr>
          <p:cNvPr id="50" name="Rectangle 49"/>
          <p:cNvSpPr/>
          <p:nvPr/>
        </p:nvSpPr>
        <p:spPr>
          <a:xfrm>
            <a:off x="7980000" y="2426720"/>
            <a:ext cx="455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123.4</a:t>
            </a:r>
          </a:p>
        </p:txBody>
      </p:sp>
      <p:sp>
        <p:nvSpPr>
          <p:cNvPr id="51" name="TextBox 50"/>
          <p:cNvSpPr txBox="1"/>
          <p:nvPr/>
        </p:nvSpPr>
        <p:spPr>
          <a:xfrm>
            <a:off x="3800000" y="3213440"/>
            <a:ext cx="5100000" cy="259080"/>
          </a:xfrm>
          <a:prstGeom prst="rect">
            <a:avLst/>
          </a:prstGeom>
          <a:noFill/>
        </p:spPr>
        <p:txBody>
          <a:bodyPr wrap="square" anchor="t" lIns="45720" rIns="45720">
            <a:spAutoFit/>
          </a:bodyPr>
          <a:lstStyle/>
          <a:p>
            <a:pPr algn="l"/>
            <a:r>
              <a:rPr sz="1100" b="0" i="0">
                <a:solidFill>
                  <a:srgbClr val="000000"/>
                </a:solidFill>
                <a:latin typeface="Calibri"/>
              </a:rPr>
              <a:t>X² = Σ(Oᵢ − Eᵢ)²/Eᵢ = 3.4     or     ΣOᵢ²/Eᵢ − N = 123.4 − 120 = 3.4</a:t>
            </a:r>
          </a:p>
        </p:txBody>
      </p:sp>
      <p:sp>
        <p:nvSpPr>
          <p:cNvPr id="52" name="TextBox 51"/>
          <p:cNvSpPr txBox="1"/>
          <p:nvPr/>
        </p:nvSpPr>
        <p:spPr>
          <a:xfrm>
            <a:off x="3800000" y="3432520"/>
            <a:ext cx="5100000" cy="426720"/>
          </a:xfrm>
          <a:prstGeom prst="rect">
            <a:avLst/>
          </a:prstGeom>
          <a:noFill/>
        </p:spPr>
        <p:txBody>
          <a:bodyPr wrap="square" anchor="t" lIns="45720" rIns="45720">
            <a:spAutoFit/>
          </a:bodyPr>
          <a:lstStyle/>
          <a:p>
            <a:pPr algn="l"/>
            <a:r>
              <a:rPr sz="1100" b="0" i="0">
                <a:solidFill>
                  <a:srgbClr val="000000"/>
                </a:solidFill>
                <a:latin typeface="Calibri"/>
              </a:rPr>
              <a:t>Since 3.4 &lt; 11.070 there is not enough evidence to reject H₀ at the 5% level.</a:t>
            </a:r>
          </a:p>
        </p:txBody>
      </p:sp>
      <p:sp>
        <p:nvSpPr>
          <p:cNvPr id="53" name="TextBox 52"/>
          <p:cNvSpPr txBox="1"/>
          <p:nvPr/>
        </p:nvSpPr>
        <p:spPr>
          <a:xfrm>
            <a:off x="3800000" y="3819240"/>
            <a:ext cx="5100000" cy="274320"/>
          </a:xfrm>
          <a:prstGeom prst="rect">
            <a:avLst/>
          </a:prstGeom>
          <a:noFill/>
        </p:spPr>
        <p:txBody>
          <a:bodyPr wrap="square" anchor="t" lIns="45720" rIns="45720">
            <a:spAutoFit/>
          </a:bodyPr>
          <a:lstStyle/>
          <a:p>
            <a:pPr algn="l"/>
            <a:r>
              <a:rPr sz="1200" b="0" i="0">
                <a:solidFill>
                  <a:srgbClr val="FF0000"/>
                </a:solidFill>
                <a:latin typeface="Calibri"/>
              </a:rPr>
              <a:t>There is no evidence that the dice is biased.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4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0"/>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5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Lst>
  </p:timing>
</p:sld>
</file>

<file path=ppt/slides/slide4.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000" b="0" i="0">
                <a:solidFill>
                  <a:srgbClr val="000000"/>
                </a:solidFill>
                <a:latin typeface="Calibri"/>
              </a:rPr>
              <a:t>Testing a Hypothesis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6C</a:t>
            </a:r>
          </a:p>
        </p:txBody>
      </p:sp>
      <p:sp>
        <p:nvSpPr>
          <p:cNvPr id="4" name="TextBox 3"/>
          <p:cNvSpPr txBox="1"/>
          <p:nvPr/>
        </p:nvSpPr>
        <p:spPr>
          <a:xfrm>
            <a:off x="300000" y="1050000"/>
            <a:ext cx="3300000" cy="1432560"/>
          </a:xfrm>
          <a:prstGeom prst="rect">
            <a:avLst/>
          </a:prstGeom>
          <a:noFill/>
        </p:spPr>
        <p:txBody>
          <a:bodyPr wrap="square" anchor="t" lIns="45720" rIns="45720">
            <a:spAutoFit/>
          </a:bodyPr>
          <a:lstStyle/>
          <a:p>
            <a:pPr algn="ctr"/>
            <a:r>
              <a:rPr sz="1100" b="1" i="0">
                <a:solidFill>
                  <a:srgbClr val="000000"/>
                </a:solidFill>
                <a:latin typeface="Calibri"/>
              </a:rPr>
              <a:t>Write down your two hypotheses, then find the degrees of freedom and the critical value</a:t>
            </a:r>
          </a:p>
          <a:p>
            <a:pPr algn="ctr"/>
            <a:r>
              <a:rPr sz="1100" b="0" i="0">
                <a:solidFill>
                  <a:srgbClr val="000000"/>
                </a:solidFill>
                <a:latin typeface="Calibri"/>
              </a:rPr>
              <a:t/>
            </a:r>
          </a:p>
          <a:p>
            <a:pPr algn="ctr"/>
            <a:r>
              <a:rPr sz="1100" b="0" i="0">
                <a:solidFill>
                  <a:srgbClr val="000000"/>
                </a:solidFill>
                <a:latin typeface="Calibri"/>
              </a:rPr>
              <a:t>There are 7 observed frequencies and 1 constraint (the total is 160)</a:t>
            </a:r>
          </a:p>
          <a:p>
            <a:pPr algn="ctr"/>
            <a:r>
              <a:rPr sz="1100" b="0" i="0">
                <a:solidFill>
                  <a:srgbClr val="000000"/>
                </a:solidFill>
                <a:latin typeface="Calibri"/>
              </a:rPr>
              <a:t/>
            </a:r>
          </a:p>
          <a:p>
            <a:pPr algn="ctr"/>
            <a:r>
              <a:rPr sz="1100" b="0" i="0">
                <a:solidFill>
                  <a:srgbClr val="000000"/>
                </a:solidFill>
                <a:latin typeface="Calibri"/>
              </a:rPr>
              <a:t>You only need to use one of the formulae for X²: they give the same answer</a:t>
            </a:r>
          </a:p>
        </p:txBody>
      </p:sp>
      <p:sp>
        <p:nvSpPr>
          <p:cNvPr id="5" name="TextBox 4"/>
          <p:cNvSpPr txBox="1"/>
          <p:nvPr/>
        </p:nvSpPr>
        <p:spPr>
          <a:xfrm>
            <a:off x="3800000" y="1050000"/>
            <a:ext cx="5100000" cy="701040"/>
          </a:xfrm>
          <a:prstGeom prst="rect">
            <a:avLst/>
          </a:prstGeom>
          <a:noFill/>
        </p:spPr>
        <p:txBody>
          <a:bodyPr wrap="square" anchor="t" lIns="45720" rIns="45720">
            <a:spAutoFit/>
          </a:bodyPr>
          <a:lstStyle/>
          <a:p>
            <a:pPr algn="l"/>
            <a:r>
              <a:rPr sz="1000" b="0" i="0">
                <a:solidFill>
                  <a:srgbClr val="000000"/>
                </a:solidFill>
                <a:latin typeface="Calibri"/>
              </a:rPr>
              <a:t>Alan has two identical 4-sided spinners with the numbers 1–4 written on each of them. He carries out experiments, where he spins both of his spinners at the same time, and adds the scores together. After 160 experiments, the frequency distribution is as follows:</a:t>
            </a:r>
          </a:p>
        </p:txBody>
      </p:sp>
      <p:sp>
        <p:nvSpPr>
          <p:cNvPr id="6" name="Rectangle 5"/>
          <p:cNvSpPr/>
          <p:nvPr/>
        </p:nvSpPr>
        <p:spPr>
          <a:xfrm>
            <a:off x="3800000" y="1741040"/>
            <a:ext cx="13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Number, n</a:t>
            </a:r>
          </a:p>
        </p:txBody>
      </p:sp>
      <p:sp>
        <p:nvSpPr>
          <p:cNvPr id="7" name="Rectangle 6"/>
          <p:cNvSpPr/>
          <p:nvPr/>
        </p:nvSpPr>
        <p:spPr>
          <a:xfrm>
            <a:off x="5100000" y="174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2</a:t>
            </a:r>
          </a:p>
        </p:txBody>
      </p:sp>
      <p:sp>
        <p:nvSpPr>
          <p:cNvPr id="8" name="Rectangle 7"/>
          <p:cNvSpPr/>
          <p:nvPr/>
        </p:nvSpPr>
        <p:spPr>
          <a:xfrm>
            <a:off x="5570000" y="174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3</a:t>
            </a:r>
          </a:p>
        </p:txBody>
      </p:sp>
      <p:sp>
        <p:nvSpPr>
          <p:cNvPr id="9" name="Rectangle 8"/>
          <p:cNvSpPr/>
          <p:nvPr/>
        </p:nvSpPr>
        <p:spPr>
          <a:xfrm>
            <a:off x="6040000" y="174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4</a:t>
            </a:r>
          </a:p>
        </p:txBody>
      </p:sp>
      <p:sp>
        <p:nvSpPr>
          <p:cNvPr id="10" name="Rectangle 9"/>
          <p:cNvSpPr/>
          <p:nvPr/>
        </p:nvSpPr>
        <p:spPr>
          <a:xfrm>
            <a:off x="6510000" y="174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5</a:t>
            </a:r>
          </a:p>
        </p:txBody>
      </p:sp>
      <p:sp>
        <p:nvSpPr>
          <p:cNvPr id="11" name="Rectangle 10"/>
          <p:cNvSpPr/>
          <p:nvPr/>
        </p:nvSpPr>
        <p:spPr>
          <a:xfrm>
            <a:off x="6980000" y="174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6</a:t>
            </a:r>
          </a:p>
        </p:txBody>
      </p:sp>
      <p:sp>
        <p:nvSpPr>
          <p:cNvPr id="12" name="Rectangle 11"/>
          <p:cNvSpPr/>
          <p:nvPr/>
        </p:nvSpPr>
        <p:spPr>
          <a:xfrm>
            <a:off x="7450000" y="174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7</a:t>
            </a:r>
          </a:p>
        </p:txBody>
      </p:sp>
      <p:sp>
        <p:nvSpPr>
          <p:cNvPr id="13" name="Rectangle 12"/>
          <p:cNvSpPr/>
          <p:nvPr/>
        </p:nvSpPr>
        <p:spPr>
          <a:xfrm>
            <a:off x="7920000" y="174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8</a:t>
            </a:r>
          </a:p>
        </p:txBody>
      </p:sp>
      <p:sp>
        <p:nvSpPr>
          <p:cNvPr id="14" name="Rectangle 13"/>
          <p:cNvSpPr/>
          <p:nvPr/>
        </p:nvSpPr>
        <p:spPr>
          <a:xfrm>
            <a:off x="8390000" y="174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Total</a:t>
            </a:r>
          </a:p>
        </p:txBody>
      </p:sp>
      <p:sp>
        <p:nvSpPr>
          <p:cNvPr id="15" name="Rectangle 14"/>
          <p:cNvSpPr/>
          <p:nvPr/>
        </p:nvSpPr>
        <p:spPr>
          <a:xfrm>
            <a:off x="3800000" y="1981040"/>
            <a:ext cx="13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Alan (Oᵢ)</a:t>
            </a:r>
          </a:p>
        </p:txBody>
      </p:sp>
      <p:sp>
        <p:nvSpPr>
          <p:cNvPr id="16" name="Rectangle 15"/>
          <p:cNvSpPr/>
          <p:nvPr/>
        </p:nvSpPr>
        <p:spPr>
          <a:xfrm>
            <a:off x="5100000" y="198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14</a:t>
            </a:r>
          </a:p>
        </p:txBody>
      </p:sp>
      <p:sp>
        <p:nvSpPr>
          <p:cNvPr id="17" name="Rectangle 16"/>
          <p:cNvSpPr/>
          <p:nvPr/>
        </p:nvSpPr>
        <p:spPr>
          <a:xfrm>
            <a:off x="5570000" y="198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11</a:t>
            </a:r>
          </a:p>
        </p:txBody>
      </p:sp>
      <p:sp>
        <p:nvSpPr>
          <p:cNvPr id="18" name="Rectangle 17"/>
          <p:cNvSpPr/>
          <p:nvPr/>
        </p:nvSpPr>
        <p:spPr>
          <a:xfrm>
            <a:off x="6040000" y="198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26</a:t>
            </a:r>
          </a:p>
        </p:txBody>
      </p:sp>
      <p:sp>
        <p:nvSpPr>
          <p:cNvPr id="19" name="Rectangle 18"/>
          <p:cNvSpPr/>
          <p:nvPr/>
        </p:nvSpPr>
        <p:spPr>
          <a:xfrm>
            <a:off x="6510000" y="198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33</a:t>
            </a:r>
          </a:p>
        </p:txBody>
      </p:sp>
      <p:sp>
        <p:nvSpPr>
          <p:cNvPr id="20" name="Rectangle 19"/>
          <p:cNvSpPr/>
          <p:nvPr/>
        </p:nvSpPr>
        <p:spPr>
          <a:xfrm>
            <a:off x="6980000" y="198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42</a:t>
            </a:r>
          </a:p>
        </p:txBody>
      </p:sp>
      <p:sp>
        <p:nvSpPr>
          <p:cNvPr id="21" name="Rectangle 20"/>
          <p:cNvSpPr/>
          <p:nvPr/>
        </p:nvSpPr>
        <p:spPr>
          <a:xfrm>
            <a:off x="7450000" y="198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18</a:t>
            </a:r>
          </a:p>
        </p:txBody>
      </p:sp>
      <p:sp>
        <p:nvSpPr>
          <p:cNvPr id="22" name="Rectangle 21"/>
          <p:cNvSpPr/>
          <p:nvPr/>
        </p:nvSpPr>
        <p:spPr>
          <a:xfrm>
            <a:off x="7920000" y="198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a:t>
            </a:r>
          </a:p>
        </p:txBody>
      </p:sp>
      <p:sp>
        <p:nvSpPr>
          <p:cNvPr id="23" name="Rectangle 22"/>
          <p:cNvSpPr/>
          <p:nvPr/>
        </p:nvSpPr>
        <p:spPr>
          <a:xfrm>
            <a:off x="8390000" y="198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160</a:t>
            </a:r>
          </a:p>
        </p:txBody>
      </p:sp>
      <p:sp>
        <p:nvSpPr>
          <p:cNvPr id="24" name="Rectangle 23"/>
          <p:cNvSpPr/>
          <p:nvPr/>
        </p:nvSpPr>
        <p:spPr>
          <a:xfrm>
            <a:off x="3800000" y="2221040"/>
            <a:ext cx="13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Expected (Eᵢ)</a:t>
            </a:r>
          </a:p>
        </p:txBody>
      </p:sp>
      <p:sp>
        <p:nvSpPr>
          <p:cNvPr id="25" name="Rectangle 24"/>
          <p:cNvSpPr/>
          <p:nvPr/>
        </p:nvSpPr>
        <p:spPr>
          <a:xfrm>
            <a:off x="5100000" y="222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26" name="Rectangle 25"/>
          <p:cNvSpPr/>
          <p:nvPr/>
        </p:nvSpPr>
        <p:spPr>
          <a:xfrm>
            <a:off x="5570000" y="222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27" name="Rectangle 26"/>
          <p:cNvSpPr/>
          <p:nvPr/>
        </p:nvSpPr>
        <p:spPr>
          <a:xfrm>
            <a:off x="6040000" y="222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a:t>
            </a:r>
          </a:p>
        </p:txBody>
      </p:sp>
      <p:sp>
        <p:nvSpPr>
          <p:cNvPr id="28" name="Rectangle 27"/>
          <p:cNvSpPr/>
          <p:nvPr/>
        </p:nvSpPr>
        <p:spPr>
          <a:xfrm>
            <a:off x="6510000" y="222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40</a:t>
            </a:r>
          </a:p>
        </p:txBody>
      </p:sp>
      <p:sp>
        <p:nvSpPr>
          <p:cNvPr id="29" name="Rectangle 28"/>
          <p:cNvSpPr/>
          <p:nvPr/>
        </p:nvSpPr>
        <p:spPr>
          <a:xfrm>
            <a:off x="6980000" y="222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30</a:t>
            </a:r>
          </a:p>
        </p:txBody>
      </p:sp>
      <p:sp>
        <p:nvSpPr>
          <p:cNvPr id="30" name="Rectangle 29"/>
          <p:cNvSpPr/>
          <p:nvPr/>
        </p:nvSpPr>
        <p:spPr>
          <a:xfrm>
            <a:off x="7450000" y="222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31" name="Rectangle 30"/>
          <p:cNvSpPr/>
          <p:nvPr/>
        </p:nvSpPr>
        <p:spPr>
          <a:xfrm>
            <a:off x="7920000" y="222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10</a:t>
            </a:r>
          </a:p>
        </p:txBody>
      </p:sp>
      <p:sp>
        <p:nvSpPr>
          <p:cNvPr id="32" name="Rectangle 31"/>
          <p:cNvSpPr/>
          <p:nvPr/>
        </p:nvSpPr>
        <p:spPr>
          <a:xfrm>
            <a:off x="8390000" y="222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160</a:t>
            </a:r>
          </a:p>
        </p:txBody>
      </p:sp>
      <p:sp>
        <p:nvSpPr>
          <p:cNvPr id="33" name="TextBox 32"/>
          <p:cNvSpPr txBox="1"/>
          <p:nvPr/>
        </p:nvSpPr>
        <p:spPr>
          <a:xfrm>
            <a:off x="3800000" y="3001040"/>
            <a:ext cx="5100000" cy="548640"/>
          </a:xfrm>
          <a:prstGeom prst="rect">
            <a:avLst/>
          </a:prstGeom>
          <a:noFill/>
        </p:spPr>
        <p:txBody>
          <a:bodyPr wrap="square" anchor="t" lIns="45720" rIns="45720">
            <a:spAutoFit/>
          </a:bodyPr>
          <a:lstStyle/>
          <a:p>
            <a:pPr algn="l"/>
            <a:r>
              <a:rPr sz="1000" b="0" i="0">
                <a:solidFill>
                  <a:srgbClr val="000000"/>
                </a:solidFill>
                <a:latin typeface="Calibri"/>
              </a:rPr>
              <a:t>The table also shows the expected distribution of the scores if both spinners are unbiased. Test, at the 2.5% significance level, whether the observed frequencies could be modelled by the expected distribution shown.</a:t>
            </a:r>
          </a:p>
        </p:txBody>
      </p:sp>
      <p:sp>
        <p:nvSpPr>
          <p:cNvPr id="34" name="TextBox 33"/>
          <p:cNvSpPr txBox="1"/>
          <p:nvPr/>
        </p:nvSpPr>
        <p:spPr>
          <a:xfrm>
            <a:off x="300000" y="2582560"/>
            <a:ext cx="3300000" cy="594360"/>
          </a:xfrm>
          <a:prstGeom prst="rect">
            <a:avLst/>
          </a:prstGeom>
          <a:noFill/>
        </p:spPr>
        <p:txBody>
          <a:bodyPr wrap="square" anchor="t" lIns="45720" rIns="45720">
            <a:spAutoFit/>
          </a:bodyPr>
          <a:lstStyle/>
          <a:p>
            <a:pPr algn="l"/>
            <a:r>
              <a:rPr sz="1100" b="0" i="0">
                <a:solidFill>
                  <a:srgbClr val="000000"/>
                </a:solidFill>
                <a:latin typeface="Calibri"/>
              </a:rPr>
              <a:t>H₀: The observed distribution can be modelled by the expected distribution shown. (The spinners are not biased.)</a:t>
            </a:r>
          </a:p>
        </p:txBody>
      </p:sp>
      <p:sp>
        <p:nvSpPr>
          <p:cNvPr id="35" name="TextBox 34"/>
          <p:cNvSpPr txBox="1"/>
          <p:nvPr/>
        </p:nvSpPr>
        <p:spPr>
          <a:xfrm>
            <a:off x="300000" y="3136920"/>
            <a:ext cx="3300000" cy="594360"/>
          </a:xfrm>
          <a:prstGeom prst="rect">
            <a:avLst/>
          </a:prstGeom>
          <a:noFill/>
        </p:spPr>
        <p:txBody>
          <a:bodyPr wrap="square" anchor="t" lIns="45720" rIns="45720">
            <a:spAutoFit/>
          </a:bodyPr>
          <a:lstStyle/>
          <a:p>
            <a:pPr algn="l"/>
            <a:r>
              <a:rPr sz="1100" b="0" i="0">
                <a:solidFill>
                  <a:srgbClr val="000000"/>
                </a:solidFill>
                <a:latin typeface="Calibri"/>
              </a:rPr>
              <a:t>H₁: The observed distribution cannot be modelled by the expected distribution shown. (The spinners are biased.)</a:t>
            </a:r>
          </a:p>
        </p:txBody>
      </p:sp>
      <p:sp>
        <p:nvSpPr>
          <p:cNvPr id="36" name="TextBox 35"/>
          <p:cNvSpPr txBox="1"/>
          <p:nvPr/>
        </p:nvSpPr>
        <p:spPr>
          <a:xfrm>
            <a:off x="300000" y="3751280"/>
            <a:ext cx="3300000" cy="259080"/>
          </a:xfrm>
          <a:prstGeom prst="rect">
            <a:avLst/>
          </a:prstGeom>
          <a:noFill/>
        </p:spPr>
        <p:txBody>
          <a:bodyPr wrap="square" anchor="t" lIns="45720" rIns="45720">
            <a:spAutoFit/>
          </a:bodyPr>
          <a:lstStyle/>
          <a:p>
            <a:pPr algn="l"/>
            <a:r>
              <a:rPr sz="1100" b="0" i="0">
                <a:solidFill>
                  <a:srgbClr val="000000"/>
                </a:solidFill>
                <a:latin typeface="Calibri"/>
              </a:rPr>
              <a:t>Degrees of freedom: ν = 7 − 1 = 6</a:t>
            </a:r>
          </a:p>
        </p:txBody>
      </p:sp>
      <p:sp>
        <p:nvSpPr>
          <p:cNvPr id="37" name="TextBox 36"/>
          <p:cNvSpPr txBox="1"/>
          <p:nvPr/>
        </p:nvSpPr>
        <p:spPr>
          <a:xfrm>
            <a:off x="300000" y="3970360"/>
            <a:ext cx="3300000" cy="259080"/>
          </a:xfrm>
          <a:prstGeom prst="rect">
            <a:avLst/>
          </a:prstGeom>
          <a:noFill/>
        </p:spPr>
        <p:txBody>
          <a:bodyPr wrap="square" anchor="t" lIns="45720" rIns="45720">
            <a:spAutoFit/>
          </a:bodyPr>
          <a:lstStyle/>
          <a:p>
            <a:pPr algn="l"/>
            <a:r>
              <a:rPr sz="1100" b="0" i="0">
                <a:solidFill>
                  <a:srgbClr val="000000"/>
                </a:solidFill>
                <a:latin typeface="Calibri"/>
              </a:rPr>
              <a:t>Critical value: χ²₆(2.5%) = 14.449</a:t>
            </a:r>
          </a:p>
        </p:txBody>
      </p:sp>
      <p:sp>
        <p:nvSpPr>
          <p:cNvPr id="38" name="Rectangle 37"/>
          <p:cNvSpPr/>
          <p:nvPr/>
        </p:nvSpPr>
        <p:spPr>
          <a:xfrm>
            <a:off x="3800000" y="2461040"/>
            <a:ext cx="13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FF0000"/>
                </a:solidFill>
                <a:latin typeface="Calibri"/>
              </a:rPr>
              <a:t>(O − E)²/E</a:t>
            </a:r>
          </a:p>
        </p:txBody>
      </p:sp>
      <p:sp>
        <p:nvSpPr>
          <p:cNvPr id="39" name="Rectangle 38"/>
          <p:cNvSpPr/>
          <p:nvPr/>
        </p:nvSpPr>
        <p:spPr>
          <a:xfrm>
            <a:off x="5100000" y="246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1.600</a:t>
            </a:r>
          </a:p>
        </p:txBody>
      </p:sp>
      <p:sp>
        <p:nvSpPr>
          <p:cNvPr id="40" name="Rectangle 39"/>
          <p:cNvSpPr/>
          <p:nvPr/>
        </p:nvSpPr>
        <p:spPr>
          <a:xfrm>
            <a:off x="5570000" y="246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4.050</a:t>
            </a:r>
          </a:p>
        </p:txBody>
      </p:sp>
      <p:sp>
        <p:nvSpPr>
          <p:cNvPr id="41" name="Rectangle 40"/>
          <p:cNvSpPr/>
          <p:nvPr/>
        </p:nvSpPr>
        <p:spPr>
          <a:xfrm>
            <a:off x="6040000" y="246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0.533</a:t>
            </a:r>
          </a:p>
        </p:txBody>
      </p:sp>
      <p:sp>
        <p:nvSpPr>
          <p:cNvPr id="42" name="Rectangle 41"/>
          <p:cNvSpPr/>
          <p:nvPr/>
        </p:nvSpPr>
        <p:spPr>
          <a:xfrm>
            <a:off x="6510000" y="246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1.225</a:t>
            </a:r>
          </a:p>
        </p:txBody>
      </p:sp>
      <p:sp>
        <p:nvSpPr>
          <p:cNvPr id="43" name="Rectangle 42"/>
          <p:cNvSpPr/>
          <p:nvPr/>
        </p:nvSpPr>
        <p:spPr>
          <a:xfrm>
            <a:off x="6980000" y="246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4.800</a:t>
            </a:r>
          </a:p>
        </p:txBody>
      </p:sp>
      <p:sp>
        <p:nvSpPr>
          <p:cNvPr id="44" name="Rectangle 43"/>
          <p:cNvSpPr/>
          <p:nvPr/>
        </p:nvSpPr>
        <p:spPr>
          <a:xfrm>
            <a:off x="7450000" y="246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0.200</a:t>
            </a:r>
          </a:p>
        </p:txBody>
      </p:sp>
      <p:sp>
        <p:nvSpPr>
          <p:cNvPr id="45" name="Rectangle 44"/>
          <p:cNvSpPr/>
          <p:nvPr/>
        </p:nvSpPr>
        <p:spPr>
          <a:xfrm>
            <a:off x="7920000" y="246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3.600</a:t>
            </a:r>
          </a:p>
        </p:txBody>
      </p:sp>
      <p:sp>
        <p:nvSpPr>
          <p:cNvPr id="46" name="Rectangle 45"/>
          <p:cNvSpPr/>
          <p:nvPr/>
        </p:nvSpPr>
        <p:spPr>
          <a:xfrm>
            <a:off x="8390000" y="246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16.008</a:t>
            </a:r>
          </a:p>
        </p:txBody>
      </p:sp>
      <p:sp>
        <p:nvSpPr>
          <p:cNvPr id="47" name="Rectangle 46"/>
          <p:cNvSpPr/>
          <p:nvPr/>
        </p:nvSpPr>
        <p:spPr>
          <a:xfrm>
            <a:off x="3800000" y="2701040"/>
            <a:ext cx="13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1">
                <a:solidFill>
                  <a:srgbClr val="FF0000"/>
                </a:solidFill>
                <a:latin typeface="Calibri"/>
              </a:rPr>
              <a:t>O²/E</a:t>
            </a:r>
          </a:p>
        </p:txBody>
      </p:sp>
      <p:sp>
        <p:nvSpPr>
          <p:cNvPr id="48" name="Rectangle 47"/>
          <p:cNvSpPr/>
          <p:nvPr/>
        </p:nvSpPr>
        <p:spPr>
          <a:xfrm>
            <a:off x="5100000" y="270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19.600</a:t>
            </a:r>
          </a:p>
        </p:txBody>
      </p:sp>
      <p:sp>
        <p:nvSpPr>
          <p:cNvPr id="49" name="Rectangle 48"/>
          <p:cNvSpPr/>
          <p:nvPr/>
        </p:nvSpPr>
        <p:spPr>
          <a:xfrm>
            <a:off x="5570000" y="270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6.050</a:t>
            </a:r>
          </a:p>
        </p:txBody>
      </p:sp>
      <p:sp>
        <p:nvSpPr>
          <p:cNvPr id="50" name="Rectangle 49"/>
          <p:cNvSpPr/>
          <p:nvPr/>
        </p:nvSpPr>
        <p:spPr>
          <a:xfrm>
            <a:off x="6040000" y="270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22.533</a:t>
            </a:r>
          </a:p>
        </p:txBody>
      </p:sp>
      <p:sp>
        <p:nvSpPr>
          <p:cNvPr id="51" name="Rectangle 50"/>
          <p:cNvSpPr/>
          <p:nvPr/>
        </p:nvSpPr>
        <p:spPr>
          <a:xfrm>
            <a:off x="6510000" y="270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27.225</a:t>
            </a:r>
          </a:p>
        </p:txBody>
      </p:sp>
      <p:sp>
        <p:nvSpPr>
          <p:cNvPr id="52" name="Rectangle 51"/>
          <p:cNvSpPr/>
          <p:nvPr/>
        </p:nvSpPr>
        <p:spPr>
          <a:xfrm>
            <a:off x="6980000" y="270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58.800</a:t>
            </a:r>
          </a:p>
        </p:txBody>
      </p:sp>
      <p:sp>
        <p:nvSpPr>
          <p:cNvPr id="53" name="Rectangle 52"/>
          <p:cNvSpPr/>
          <p:nvPr/>
        </p:nvSpPr>
        <p:spPr>
          <a:xfrm>
            <a:off x="7450000" y="270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16.200</a:t>
            </a:r>
          </a:p>
        </p:txBody>
      </p:sp>
      <p:sp>
        <p:nvSpPr>
          <p:cNvPr id="54" name="Rectangle 53"/>
          <p:cNvSpPr/>
          <p:nvPr/>
        </p:nvSpPr>
        <p:spPr>
          <a:xfrm>
            <a:off x="7920000" y="270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25.600</a:t>
            </a:r>
          </a:p>
        </p:txBody>
      </p:sp>
      <p:sp>
        <p:nvSpPr>
          <p:cNvPr id="55" name="Rectangle 54"/>
          <p:cNvSpPr/>
          <p:nvPr/>
        </p:nvSpPr>
        <p:spPr>
          <a:xfrm>
            <a:off x="8390000" y="2701040"/>
            <a:ext cx="47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900" b="0">
                <a:solidFill>
                  <a:srgbClr val="FF0000"/>
                </a:solidFill>
                <a:latin typeface="Calibri"/>
              </a:rPr>
              <a:t>176.008</a:t>
            </a:r>
          </a:p>
        </p:txBody>
      </p:sp>
      <p:sp>
        <p:nvSpPr>
          <p:cNvPr id="56" name="TextBox 55"/>
          <p:cNvSpPr txBox="1"/>
          <p:nvPr/>
        </p:nvSpPr>
        <p:spPr>
          <a:xfrm>
            <a:off x="3800000" y="3569680"/>
            <a:ext cx="5100000" cy="259080"/>
          </a:xfrm>
          <a:prstGeom prst="rect">
            <a:avLst/>
          </a:prstGeom>
          <a:noFill/>
        </p:spPr>
        <p:txBody>
          <a:bodyPr wrap="square" anchor="t" lIns="45720" rIns="45720">
            <a:spAutoFit/>
          </a:bodyPr>
          <a:lstStyle/>
          <a:p>
            <a:pPr algn="l"/>
            <a:r>
              <a:rPr sz="1100" b="0" i="0">
                <a:solidFill>
                  <a:srgbClr val="000000"/>
                </a:solidFill>
                <a:latin typeface="Calibri"/>
              </a:rPr>
              <a:t>So X² = 16.008   (or 176.008 − 160 = 16.008)</a:t>
            </a:r>
          </a:p>
        </p:txBody>
      </p:sp>
      <p:sp>
        <p:nvSpPr>
          <p:cNvPr id="57" name="TextBox 56"/>
          <p:cNvSpPr txBox="1"/>
          <p:nvPr/>
        </p:nvSpPr>
        <p:spPr>
          <a:xfrm>
            <a:off x="3800000" y="3788760"/>
            <a:ext cx="5100000" cy="259080"/>
          </a:xfrm>
          <a:prstGeom prst="rect">
            <a:avLst/>
          </a:prstGeom>
          <a:noFill/>
        </p:spPr>
        <p:txBody>
          <a:bodyPr wrap="square" anchor="t" lIns="45720" rIns="45720">
            <a:spAutoFit/>
          </a:bodyPr>
          <a:lstStyle/>
          <a:p>
            <a:pPr algn="l"/>
            <a:r>
              <a:rPr sz="1100" b="0" i="0">
                <a:solidFill>
                  <a:srgbClr val="000000"/>
                </a:solidFill>
                <a:latin typeface="Calibri"/>
              </a:rPr>
              <a:t>Since 16.008 &gt; 14.449, reject H₀ at the 2.5% level.</a:t>
            </a:r>
          </a:p>
        </p:txBody>
      </p:sp>
      <p:sp>
        <p:nvSpPr>
          <p:cNvPr id="58" name="TextBox 57"/>
          <p:cNvSpPr txBox="1"/>
          <p:nvPr/>
        </p:nvSpPr>
        <p:spPr>
          <a:xfrm>
            <a:off x="3800000" y="4007840"/>
            <a:ext cx="5100000" cy="274320"/>
          </a:xfrm>
          <a:prstGeom prst="rect">
            <a:avLst/>
          </a:prstGeom>
          <a:noFill/>
        </p:spPr>
        <p:txBody>
          <a:bodyPr wrap="square" anchor="t" lIns="45720" rIns="45720">
            <a:spAutoFit/>
          </a:bodyPr>
          <a:lstStyle/>
          <a:p>
            <a:pPr algn="l"/>
            <a:r>
              <a:rPr sz="1200" b="0" i="0">
                <a:solidFill>
                  <a:srgbClr val="FF0000"/>
                </a:solidFill>
                <a:latin typeface="Calibri"/>
              </a:rPr>
              <a:t>There is evidence, at the 2.5% level, that the spinners are biased.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5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5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6"/>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5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Lst>
  </p:timing>
</p:sld>
</file>

<file path=ppt/slides/slide5.xml><?xml version="1.0" encoding="utf-8"?>
<p:sld xmlns:a="http://schemas.openxmlformats.org/drawingml/2006/main" xmlns:p="http://schemas.openxmlformats.org/presentationml/2006/main" xmlns:r="http://schemas.openxmlformats.org/officeDocument/2006/relationships">
  <p:cSld>
    <p:bg>
      <p:bgPr>
        <a:gradFill rotWithShape="1">
          <a:gsLst>
            <a:gs pos="0">
              <a:srgbClr val="CCFFCC"/>
            </a:gs>
            <a:gs pos="100000">
              <a:srgbClr val="66FF66"/>
            </a:gs>
          </a:gsLst>
          <a:lin ang="5400000" scaled="0"/>
        </a:gradFill>
        <a:effectLst/>
      </p:bgPr>
    </p:bg>
    <p:spTree>
      <p:nvGrpSpPr>
        <p:cNvPr id="1" name=""/>
        <p:cNvGrpSpPr/>
        <p:nvPr/>
      </p:nvGrpSpPr>
      <p:grpSpPr/>
      <p:sp>
        <p:nvSpPr>
          <p:cNvPr id="2" name="TextBox 1"/>
          <p:cNvSpPr txBox="1"/>
          <p:nvPr/>
        </p:nvSpPr>
        <p:spPr>
          <a:xfrm>
            <a:off x="457200" y="230000"/>
            <a:ext cx="8229600" cy="700000"/>
          </a:xfrm>
          <a:prstGeom prst="rect">
            <a:avLst/>
          </a:prstGeom>
          <a:noFill/>
        </p:spPr>
        <p:txBody>
          <a:bodyPr wrap="square" anchor="t" lIns="45720" rIns="45720">
            <a:spAutoFit/>
          </a:bodyPr>
          <a:lstStyle/>
          <a:p>
            <a:pPr algn="ctr"/>
            <a:r>
              <a:rPr sz="3000" b="0" i="0">
                <a:solidFill>
                  <a:srgbClr val="000000"/>
                </a:solidFill>
                <a:latin typeface="Calibri"/>
              </a:rPr>
              <a:t>Testing a Hypothesis</a:t>
            </a:r>
          </a:p>
        </p:txBody>
      </p:sp>
      <p:sp>
        <p:nvSpPr>
          <p:cNvPr id="3" name="TextBox 2"/>
          <p:cNvSpPr txBox="1"/>
          <p:nvPr/>
        </p:nvSpPr>
        <p:spPr>
          <a:xfrm>
            <a:off x="8300000" y="6400000"/>
            <a:ext cx="800000" cy="350000"/>
          </a:xfrm>
          <a:prstGeom prst="rect">
            <a:avLst/>
          </a:prstGeom>
          <a:noFill/>
        </p:spPr>
        <p:txBody>
          <a:bodyPr wrap="square" anchor="t" lIns="45720" rIns="45720">
            <a:spAutoFit/>
          </a:bodyPr>
          <a:lstStyle/>
          <a:p>
            <a:pPr algn="r"/>
            <a:r>
              <a:rPr sz="1200" b="0" i="0">
                <a:solidFill>
                  <a:srgbClr val="000000"/>
                </a:solidFill>
                <a:latin typeface="Calibri"/>
              </a:rPr>
              <a:t>6C</a:t>
            </a:r>
          </a:p>
        </p:txBody>
      </p:sp>
      <p:sp>
        <p:nvSpPr>
          <p:cNvPr id="4" name="TextBox 3"/>
          <p:cNvSpPr txBox="1"/>
          <p:nvPr/>
        </p:nvSpPr>
        <p:spPr>
          <a:xfrm>
            <a:off x="300000" y="1050000"/>
            <a:ext cx="3300000" cy="1767840"/>
          </a:xfrm>
          <a:prstGeom prst="rect">
            <a:avLst/>
          </a:prstGeom>
          <a:noFill/>
        </p:spPr>
        <p:txBody>
          <a:bodyPr wrap="square" anchor="t" lIns="45720" rIns="45720">
            <a:spAutoFit/>
          </a:bodyPr>
          <a:lstStyle/>
          <a:p>
            <a:pPr algn="ctr"/>
            <a:r>
              <a:rPr sz="1100" b="1" i="0">
                <a:solidFill>
                  <a:srgbClr val="000000"/>
                </a:solidFill>
                <a:latin typeface="Calibri"/>
              </a:rPr>
              <a:t>The expected values are based on the proportions before the club was started</a:t>
            </a:r>
          </a:p>
          <a:p>
            <a:pPr algn="ctr"/>
            <a:r>
              <a:rPr sz="1100" b="0" i="0">
                <a:solidFill>
                  <a:srgbClr val="000000"/>
                </a:solidFill>
                <a:latin typeface="Calibri"/>
              </a:rPr>
              <a:t/>
            </a:r>
          </a:p>
          <a:p>
            <a:pPr algn="ctr"/>
            <a:r>
              <a:rPr sz="1100" b="0" i="0">
                <a:solidFill>
                  <a:srgbClr val="000000"/>
                </a:solidFill>
                <a:latin typeface="Calibri"/>
              </a:rPr>
              <a:t>Unless there is evidence to the contrary, assume nothing has changed: this is H₀</a:t>
            </a:r>
          </a:p>
          <a:p>
            <a:pPr algn="ctr"/>
            <a:r>
              <a:rPr sz="1100" b="0" i="0">
                <a:solidFill>
                  <a:srgbClr val="000000"/>
                </a:solidFill>
                <a:latin typeface="Calibri"/>
              </a:rPr>
              <a:t/>
            </a:r>
          </a:p>
          <a:p>
            <a:pPr algn="ctr"/>
            <a:r>
              <a:rPr sz="1100" b="0" i="0">
                <a:solidFill>
                  <a:srgbClr val="000000"/>
                </a:solidFill>
                <a:latin typeface="Calibri"/>
              </a:rPr>
              <a:t>A goodness-of-fit test only tells you whether the data match the assumed distribution: you cannot conclude the club has increased the amount of exercise, only that it has changed</a:t>
            </a:r>
          </a:p>
        </p:txBody>
      </p:sp>
      <p:sp>
        <p:nvSpPr>
          <p:cNvPr id="5" name="TextBox 4"/>
          <p:cNvSpPr txBox="1"/>
          <p:nvPr/>
        </p:nvSpPr>
        <p:spPr>
          <a:xfrm>
            <a:off x="3800000" y="1050000"/>
            <a:ext cx="5100000" cy="853440"/>
          </a:xfrm>
          <a:prstGeom prst="rect">
            <a:avLst/>
          </a:prstGeom>
          <a:noFill/>
        </p:spPr>
        <p:txBody>
          <a:bodyPr wrap="square" anchor="t" lIns="45720" rIns="45720">
            <a:spAutoFit/>
          </a:bodyPr>
          <a:lstStyle/>
          <a:p>
            <a:pPr algn="l"/>
            <a:r>
              <a:rPr sz="1000" b="0" i="0">
                <a:solidFill>
                  <a:srgbClr val="000000"/>
                </a:solidFill>
                <a:latin typeface="Calibri"/>
              </a:rPr>
              <a:t>A school conducted a survey into the impact that a new exercise club was having on students. Prior to the new club starting, 60% of students said they had no regular exercise, 30% reported exercising once a week and 10% reported exercising more than once a week. After the new club started, they surveyed the 150 students to find out how often they exercised.</a:t>
            </a:r>
          </a:p>
        </p:txBody>
      </p:sp>
      <p:sp>
        <p:nvSpPr>
          <p:cNvPr id="6" name="Rectangle 5"/>
          <p:cNvSpPr/>
          <p:nvPr/>
        </p:nvSpPr>
        <p:spPr>
          <a:xfrm>
            <a:off x="3800000" y="1893440"/>
            <a:ext cx="11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
            </a:r>
          </a:p>
        </p:txBody>
      </p:sp>
      <p:sp>
        <p:nvSpPr>
          <p:cNvPr id="7" name="Rectangle 6"/>
          <p:cNvSpPr/>
          <p:nvPr/>
        </p:nvSpPr>
        <p:spPr>
          <a:xfrm>
            <a:off x="4900000" y="1893440"/>
            <a:ext cx="10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No regular exercise</a:t>
            </a:r>
          </a:p>
        </p:txBody>
      </p:sp>
      <p:sp>
        <p:nvSpPr>
          <p:cNvPr id="8" name="Rectangle 7"/>
          <p:cNvSpPr/>
          <p:nvPr/>
        </p:nvSpPr>
        <p:spPr>
          <a:xfrm>
            <a:off x="5900000" y="1893440"/>
            <a:ext cx="10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Once a week</a:t>
            </a:r>
          </a:p>
        </p:txBody>
      </p:sp>
      <p:sp>
        <p:nvSpPr>
          <p:cNvPr id="9" name="Rectangle 8"/>
          <p:cNvSpPr/>
          <p:nvPr/>
        </p:nvSpPr>
        <p:spPr>
          <a:xfrm>
            <a:off x="6900000" y="1893440"/>
            <a:ext cx="10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More than once a week</a:t>
            </a:r>
          </a:p>
        </p:txBody>
      </p:sp>
      <p:sp>
        <p:nvSpPr>
          <p:cNvPr id="10" name="Rectangle 9"/>
          <p:cNvSpPr/>
          <p:nvPr/>
        </p:nvSpPr>
        <p:spPr>
          <a:xfrm>
            <a:off x="7900000" y="1893440"/>
            <a:ext cx="1000000" cy="40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Total</a:t>
            </a:r>
          </a:p>
        </p:txBody>
      </p:sp>
      <p:sp>
        <p:nvSpPr>
          <p:cNvPr id="11" name="Rectangle 10"/>
          <p:cNvSpPr/>
          <p:nvPr/>
        </p:nvSpPr>
        <p:spPr>
          <a:xfrm>
            <a:off x="3800000" y="2293440"/>
            <a:ext cx="11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000000"/>
                </a:solidFill>
                <a:latin typeface="Calibri"/>
              </a:rPr>
              <a:t>Observed</a:t>
            </a:r>
          </a:p>
        </p:txBody>
      </p:sp>
      <p:sp>
        <p:nvSpPr>
          <p:cNvPr id="12" name="Rectangle 11"/>
          <p:cNvSpPr/>
          <p:nvPr/>
        </p:nvSpPr>
        <p:spPr>
          <a:xfrm>
            <a:off x="4900000" y="229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73</a:t>
            </a:r>
          </a:p>
        </p:txBody>
      </p:sp>
      <p:sp>
        <p:nvSpPr>
          <p:cNvPr id="13" name="Rectangle 12"/>
          <p:cNvSpPr/>
          <p:nvPr/>
        </p:nvSpPr>
        <p:spPr>
          <a:xfrm>
            <a:off x="5900000" y="229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57</a:t>
            </a:r>
          </a:p>
        </p:txBody>
      </p:sp>
      <p:sp>
        <p:nvSpPr>
          <p:cNvPr id="14" name="Rectangle 13"/>
          <p:cNvSpPr/>
          <p:nvPr/>
        </p:nvSpPr>
        <p:spPr>
          <a:xfrm>
            <a:off x="6900000" y="229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20</a:t>
            </a:r>
          </a:p>
        </p:txBody>
      </p:sp>
      <p:sp>
        <p:nvSpPr>
          <p:cNvPr id="15" name="Rectangle 14"/>
          <p:cNvSpPr/>
          <p:nvPr/>
        </p:nvSpPr>
        <p:spPr>
          <a:xfrm>
            <a:off x="7900000" y="229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000000"/>
                </a:solidFill>
                <a:latin typeface="Calibri"/>
              </a:rPr>
              <a:t>150</a:t>
            </a:r>
          </a:p>
        </p:txBody>
      </p:sp>
      <p:sp>
        <p:nvSpPr>
          <p:cNvPr id="16" name="TextBox 15"/>
          <p:cNvSpPr txBox="1"/>
          <p:nvPr/>
        </p:nvSpPr>
        <p:spPr>
          <a:xfrm>
            <a:off x="3800000" y="3593440"/>
            <a:ext cx="5100000" cy="396240"/>
          </a:xfrm>
          <a:prstGeom prst="rect">
            <a:avLst/>
          </a:prstGeom>
          <a:noFill/>
        </p:spPr>
        <p:txBody>
          <a:bodyPr wrap="square" anchor="t" lIns="45720" rIns="45720">
            <a:spAutoFit/>
          </a:bodyPr>
          <a:lstStyle/>
          <a:p>
            <a:pPr algn="l"/>
            <a:r>
              <a:rPr sz="1000" b="0" i="0">
                <a:solidFill>
                  <a:srgbClr val="000000"/>
                </a:solidFill>
                <a:latin typeface="Calibri"/>
              </a:rPr>
              <a:t>Based on these data, is there evidence of a change in attitude to exercise following the introduction of the new club? Test the data at a 5% significance level.</a:t>
            </a:r>
          </a:p>
        </p:txBody>
      </p:sp>
      <p:sp>
        <p:nvSpPr>
          <p:cNvPr id="17" name="TextBox 16"/>
          <p:cNvSpPr txBox="1"/>
          <p:nvPr/>
        </p:nvSpPr>
        <p:spPr>
          <a:xfrm>
            <a:off x="300000" y="2917840"/>
            <a:ext cx="3300000" cy="548640"/>
          </a:xfrm>
          <a:prstGeom prst="rect">
            <a:avLst/>
          </a:prstGeom>
          <a:noFill/>
        </p:spPr>
        <p:txBody>
          <a:bodyPr wrap="square" anchor="t" lIns="45720" rIns="45720">
            <a:spAutoFit/>
          </a:bodyPr>
          <a:lstStyle/>
          <a:p>
            <a:pPr algn="l"/>
            <a:r>
              <a:rPr sz="1000" b="0" i="0">
                <a:solidFill>
                  <a:srgbClr val="000000"/>
                </a:solidFill>
                <a:latin typeface="Calibri"/>
              </a:rPr>
              <a:t>H₀: The observed distribution has not changed from the original distribution. (The club has had no effect.)</a:t>
            </a:r>
          </a:p>
        </p:txBody>
      </p:sp>
      <p:sp>
        <p:nvSpPr>
          <p:cNvPr id="18" name="TextBox 17"/>
          <p:cNvSpPr txBox="1"/>
          <p:nvPr/>
        </p:nvSpPr>
        <p:spPr>
          <a:xfrm>
            <a:off x="300000" y="3426480"/>
            <a:ext cx="3300000" cy="396240"/>
          </a:xfrm>
          <a:prstGeom prst="rect">
            <a:avLst/>
          </a:prstGeom>
          <a:noFill/>
        </p:spPr>
        <p:txBody>
          <a:bodyPr wrap="square" anchor="t" lIns="45720" rIns="45720">
            <a:spAutoFit/>
          </a:bodyPr>
          <a:lstStyle/>
          <a:p>
            <a:pPr algn="l"/>
            <a:r>
              <a:rPr sz="1000" b="0" i="0">
                <a:solidFill>
                  <a:srgbClr val="000000"/>
                </a:solidFill>
                <a:latin typeface="Calibri"/>
              </a:rPr>
              <a:t>H₁: The observed distribution has changed from the original distribution. (The club has had an effect.)</a:t>
            </a:r>
          </a:p>
        </p:txBody>
      </p:sp>
      <p:sp>
        <p:nvSpPr>
          <p:cNvPr id="19" name="TextBox 18"/>
          <p:cNvSpPr txBox="1"/>
          <p:nvPr/>
        </p:nvSpPr>
        <p:spPr>
          <a:xfrm>
            <a:off x="300000" y="3842720"/>
            <a:ext cx="3300000" cy="243840"/>
          </a:xfrm>
          <a:prstGeom prst="rect">
            <a:avLst/>
          </a:prstGeom>
          <a:noFill/>
        </p:spPr>
        <p:txBody>
          <a:bodyPr wrap="square" anchor="t" lIns="45720" rIns="45720">
            <a:spAutoFit/>
          </a:bodyPr>
          <a:lstStyle/>
          <a:p>
            <a:pPr algn="l"/>
            <a:r>
              <a:rPr sz="1000" b="0" i="0">
                <a:solidFill>
                  <a:srgbClr val="000000"/>
                </a:solidFill>
                <a:latin typeface="Calibri"/>
              </a:rPr>
              <a:t>ν = 3 − 1 = 2  (3 frequencies, 1 constraint)</a:t>
            </a:r>
          </a:p>
        </p:txBody>
      </p:sp>
      <p:sp>
        <p:nvSpPr>
          <p:cNvPr id="20" name="TextBox 19"/>
          <p:cNvSpPr txBox="1"/>
          <p:nvPr/>
        </p:nvSpPr>
        <p:spPr>
          <a:xfrm>
            <a:off x="300000" y="4046560"/>
            <a:ext cx="3300000" cy="243840"/>
          </a:xfrm>
          <a:prstGeom prst="rect">
            <a:avLst/>
          </a:prstGeom>
          <a:noFill/>
        </p:spPr>
        <p:txBody>
          <a:bodyPr wrap="square" anchor="t" lIns="45720" rIns="45720">
            <a:spAutoFit/>
          </a:bodyPr>
          <a:lstStyle/>
          <a:p>
            <a:pPr algn="l"/>
            <a:r>
              <a:rPr sz="1000" b="0" i="0">
                <a:solidFill>
                  <a:srgbClr val="000000"/>
                </a:solidFill>
                <a:latin typeface="Calibri"/>
              </a:rPr>
              <a:t>Critical value: χ²₂(5%) = 5.991</a:t>
            </a:r>
          </a:p>
        </p:txBody>
      </p:sp>
      <p:sp>
        <p:nvSpPr>
          <p:cNvPr id="21" name="Rectangle 20"/>
          <p:cNvSpPr/>
          <p:nvPr/>
        </p:nvSpPr>
        <p:spPr>
          <a:xfrm>
            <a:off x="3800000" y="2533440"/>
            <a:ext cx="11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FF0000"/>
                </a:solidFill>
                <a:latin typeface="Calibri"/>
              </a:rPr>
              <a:t>Expected</a:t>
            </a:r>
          </a:p>
        </p:txBody>
      </p:sp>
      <p:sp>
        <p:nvSpPr>
          <p:cNvPr id="22" name="Rectangle 21"/>
          <p:cNvSpPr/>
          <p:nvPr/>
        </p:nvSpPr>
        <p:spPr>
          <a:xfrm>
            <a:off x="4900000" y="253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0.6 × 150 = 90</a:t>
            </a:r>
          </a:p>
        </p:txBody>
      </p:sp>
      <p:sp>
        <p:nvSpPr>
          <p:cNvPr id="23" name="Rectangle 22"/>
          <p:cNvSpPr/>
          <p:nvPr/>
        </p:nvSpPr>
        <p:spPr>
          <a:xfrm>
            <a:off x="5900000" y="253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0.3 × 150 = 45</a:t>
            </a:r>
          </a:p>
        </p:txBody>
      </p:sp>
      <p:sp>
        <p:nvSpPr>
          <p:cNvPr id="24" name="Rectangle 23"/>
          <p:cNvSpPr/>
          <p:nvPr/>
        </p:nvSpPr>
        <p:spPr>
          <a:xfrm>
            <a:off x="6900000" y="253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0.1 × 150 = 15</a:t>
            </a:r>
          </a:p>
        </p:txBody>
      </p:sp>
      <p:sp>
        <p:nvSpPr>
          <p:cNvPr id="25" name="Rectangle 24"/>
          <p:cNvSpPr/>
          <p:nvPr/>
        </p:nvSpPr>
        <p:spPr>
          <a:xfrm>
            <a:off x="7900000" y="253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150</a:t>
            </a:r>
          </a:p>
        </p:txBody>
      </p:sp>
      <p:sp>
        <p:nvSpPr>
          <p:cNvPr id="26" name="Rectangle 25"/>
          <p:cNvSpPr/>
          <p:nvPr/>
        </p:nvSpPr>
        <p:spPr>
          <a:xfrm>
            <a:off x="3800000" y="2773440"/>
            <a:ext cx="11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FF0000"/>
                </a:solidFill>
                <a:latin typeface="Calibri"/>
              </a:rPr>
              <a:t>(O − E)²/E</a:t>
            </a:r>
          </a:p>
        </p:txBody>
      </p:sp>
      <p:sp>
        <p:nvSpPr>
          <p:cNvPr id="27" name="Rectangle 26"/>
          <p:cNvSpPr/>
          <p:nvPr/>
        </p:nvSpPr>
        <p:spPr>
          <a:xfrm>
            <a:off x="4900000" y="277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3.211</a:t>
            </a:r>
          </a:p>
        </p:txBody>
      </p:sp>
      <p:sp>
        <p:nvSpPr>
          <p:cNvPr id="28" name="Rectangle 27"/>
          <p:cNvSpPr/>
          <p:nvPr/>
        </p:nvSpPr>
        <p:spPr>
          <a:xfrm>
            <a:off x="5900000" y="277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3.200</a:t>
            </a:r>
          </a:p>
        </p:txBody>
      </p:sp>
      <p:sp>
        <p:nvSpPr>
          <p:cNvPr id="29" name="Rectangle 28"/>
          <p:cNvSpPr/>
          <p:nvPr/>
        </p:nvSpPr>
        <p:spPr>
          <a:xfrm>
            <a:off x="6900000" y="277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1.667</a:t>
            </a:r>
          </a:p>
        </p:txBody>
      </p:sp>
      <p:sp>
        <p:nvSpPr>
          <p:cNvPr id="30" name="Rectangle 29"/>
          <p:cNvSpPr/>
          <p:nvPr/>
        </p:nvSpPr>
        <p:spPr>
          <a:xfrm>
            <a:off x="7900000" y="277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8.078</a:t>
            </a:r>
          </a:p>
        </p:txBody>
      </p:sp>
      <p:sp>
        <p:nvSpPr>
          <p:cNvPr id="31" name="Rectangle 30"/>
          <p:cNvSpPr/>
          <p:nvPr/>
        </p:nvSpPr>
        <p:spPr>
          <a:xfrm>
            <a:off x="3800000" y="3013440"/>
            <a:ext cx="11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1">
                <a:solidFill>
                  <a:srgbClr val="FF0000"/>
                </a:solidFill>
                <a:latin typeface="Calibri"/>
              </a:rPr>
              <a:t>O²/E</a:t>
            </a:r>
          </a:p>
        </p:txBody>
      </p:sp>
      <p:sp>
        <p:nvSpPr>
          <p:cNvPr id="32" name="Rectangle 31"/>
          <p:cNvSpPr/>
          <p:nvPr/>
        </p:nvSpPr>
        <p:spPr>
          <a:xfrm>
            <a:off x="4900000" y="301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59.211</a:t>
            </a:r>
          </a:p>
        </p:txBody>
      </p:sp>
      <p:sp>
        <p:nvSpPr>
          <p:cNvPr id="33" name="Rectangle 32"/>
          <p:cNvSpPr/>
          <p:nvPr/>
        </p:nvSpPr>
        <p:spPr>
          <a:xfrm>
            <a:off x="5900000" y="301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72.200</a:t>
            </a:r>
          </a:p>
        </p:txBody>
      </p:sp>
      <p:sp>
        <p:nvSpPr>
          <p:cNvPr id="34" name="Rectangle 33"/>
          <p:cNvSpPr/>
          <p:nvPr/>
        </p:nvSpPr>
        <p:spPr>
          <a:xfrm>
            <a:off x="6900000" y="301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26.667</a:t>
            </a:r>
          </a:p>
        </p:txBody>
      </p:sp>
      <p:sp>
        <p:nvSpPr>
          <p:cNvPr id="35" name="Rectangle 34"/>
          <p:cNvSpPr/>
          <p:nvPr/>
        </p:nvSpPr>
        <p:spPr>
          <a:xfrm>
            <a:off x="7900000" y="3013440"/>
            <a:ext cx="1000000" cy="240000"/>
          </a:xfrm>
          <a:prstGeom prst="rect">
            <a:avLst/>
          </a:prstGeom>
          <a:noFill/>
          <a:ln w="9525">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wrap="square" lIns="20000" rIns="20000" tIns="0" bIns="0">
            <a:noAutofit/>
          </a:bodyPr>
          <a:lstStyle/>
          <a:p>
            <a:pPr algn="ctr"/>
            <a:r>
              <a:rPr sz="1000" b="0">
                <a:solidFill>
                  <a:srgbClr val="FF0000"/>
                </a:solidFill>
                <a:latin typeface="Calibri"/>
              </a:rPr>
              <a:t>158.078</a:t>
            </a:r>
          </a:p>
        </p:txBody>
      </p:sp>
      <p:sp>
        <p:nvSpPr>
          <p:cNvPr id="36" name="TextBox 35"/>
          <p:cNvSpPr txBox="1"/>
          <p:nvPr/>
        </p:nvSpPr>
        <p:spPr>
          <a:xfrm>
            <a:off x="3800000" y="4009680"/>
            <a:ext cx="5100000" cy="259080"/>
          </a:xfrm>
          <a:prstGeom prst="rect">
            <a:avLst/>
          </a:prstGeom>
          <a:noFill/>
        </p:spPr>
        <p:txBody>
          <a:bodyPr wrap="square" anchor="t" lIns="45720" rIns="45720">
            <a:spAutoFit/>
          </a:bodyPr>
          <a:lstStyle/>
          <a:p>
            <a:pPr algn="l"/>
            <a:r>
              <a:rPr sz="1100" b="0" i="0">
                <a:solidFill>
                  <a:srgbClr val="000000"/>
                </a:solidFill>
                <a:latin typeface="Calibri"/>
              </a:rPr>
              <a:t>So X² = 8.078.  Since 8.078 &gt; 5.991, reject H₀ at the 5% significance level.</a:t>
            </a:r>
          </a:p>
        </p:txBody>
      </p:sp>
      <p:sp>
        <p:nvSpPr>
          <p:cNvPr id="37" name="TextBox 36"/>
          <p:cNvSpPr txBox="1"/>
          <p:nvPr/>
        </p:nvSpPr>
        <p:spPr>
          <a:xfrm>
            <a:off x="3800000" y="4228760"/>
            <a:ext cx="5100000" cy="426720"/>
          </a:xfrm>
          <a:prstGeom prst="rect">
            <a:avLst/>
          </a:prstGeom>
          <a:noFill/>
        </p:spPr>
        <p:txBody>
          <a:bodyPr wrap="square" anchor="t" lIns="45720" rIns="45720">
            <a:spAutoFit/>
          </a:bodyPr>
          <a:lstStyle/>
          <a:p>
            <a:pPr algn="l"/>
            <a:r>
              <a:rPr sz="1100" b="0" i="0">
                <a:solidFill>
                  <a:srgbClr val="FF0000"/>
                </a:solidFill>
                <a:latin typeface="Calibri"/>
              </a:rPr>
              <a:t>There is evidence, at the 5% level, that the new club has had an effect on the number of times students exercise each week.</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3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17" grpId="0" animBg="1"/>
      <p:bldP spid="18" grpId="0" animBg="1"/>
      <p:bldP spid="19" grpId="0" animBg="1"/>
      <p:bldP spid="20"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